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8" r:id="rId3"/>
    <p:sldId id="259" r:id="rId4"/>
    <p:sldId id="260" r:id="rId5"/>
    <p:sldId id="261" r:id="rId6"/>
    <p:sldId id="264" r:id="rId7"/>
    <p:sldId id="287" r:id="rId8"/>
    <p:sldId id="283" r:id="rId9"/>
    <p:sldId id="284" r:id="rId10"/>
    <p:sldId id="285" r:id="rId11"/>
    <p:sldId id="286" r:id="rId12"/>
    <p:sldId id="266" r:id="rId13"/>
    <p:sldId id="267" r:id="rId14"/>
    <p:sldId id="268" r:id="rId15"/>
    <p:sldId id="270" r:id="rId16"/>
    <p:sldId id="269" r:id="rId17"/>
    <p:sldId id="281" r:id="rId18"/>
    <p:sldId id="271" r:id="rId19"/>
    <p:sldId id="272" r:id="rId20"/>
    <p:sldId id="273" r:id="rId21"/>
    <p:sldId id="282" r:id="rId22"/>
    <p:sldId id="262" r:id="rId23"/>
    <p:sldId id="263" r:id="rId24"/>
    <p:sldId id="276" r:id="rId25"/>
    <p:sldId id="274" r:id="rId26"/>
    <p:sldId id="277" r:id="rId27"/>
    <p:sldId id="275" r:id="rId28"/>
    <p:sldId id="278" r:id="rId29"/>
    <p:sldId id="279" r:id="rId30"/>
    <p:sldId id="280" r:id="rId31"/>
    <p:sldId id="2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0502" autoAdjust="0"/>
  </p:normalViewPr>
  <p:slideViewPr>
    <p:cSldViewPr>
      <p:cViewPr varScale="1">
        <p:scale>
          <a:sx n="102" d="100"/>
          <a:sy n="102" d="100"/>
        </p:scale>
        <p:origin x="1284" y="96"/>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2/17/2016</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2/17/2016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indent="0">
              <a:buNone/>
            </a:pPr>
            <a:r>
              <a:rPr lang="en-US" dirty="0" smtClean="0"/>
              <a:t>So, when you delete the information, the block is still "a block", it is just a block that once had active rows - but no longer does. </a:t>
            </a:r>
          </a:p>
          <a:p>
            <a:pPr marL="0" indent="0">
              <a:buNone/>
            </a:pPr>
            <a:r>
              <a:rPr lang="en-US" dirty="0" smtClean="0"/>
              <a:t>And when you full scan the table - we have to read all blocks that at any time contained data - because - they could contain data now. We won't know what is there until we read it. </a:t>
            </a:r>
          </a:p>
          <a:p>
            <a:pPr marL="0" indent="0">
              <a:buNone/>
            </a:pPr>
            <a:r>
              <a:rPr lang="en-US" dirty="0" smtClean="0"/>
              <a:t>Suppose you deleted all but ONE row - we have to look in every block (unless of course we use an index) to see if that row is on a given block. </a:t>
            </a:r>
          </a:p>
          <a:p>
            <a:pPr marL="0" indent="0">
              <a:buNone/>
            </a:pPr>
            <a:r>
              <a:rPr lang="en-US" dirty="0" smtClean="0"/>
              <a:t>As data is placed into the table over time and more blocks get used, the HWM rises. If we delete some (or even all) of the rows in the table, we might have many blocks that no longer contain data, but they are still under the HWM, and they will remain under the HWM until the object is rebuilt, truncated, or shrunk. </a:t>
            </a:r>
            <a:endParaRPr lang="en-US" dirty="0"/>
          </a:p>
        </p:txBody>
      </p:sp>
      <p:sp>
        <p:nvSpPr>
          <p:cNvPr id="4" name="Номер слайда 3"/>
          <p:cNvSpPr>
            <a:spLocks noGrp="1"/>
          </p:cNvSpPr>
          <p:nvPr>
            <p:ph type="sldNum" sz="quarter" idx="10"/>
          </p:nvPr>
        </p:nvSpPr>
        <p:spPr/>
        <p:txBody>
          <a:bodyPr/>
          <a:lstStyle/>
          <a:p>
            <a:fld id="{07D34B46-4A0F-491A-A398-B220DCB32F65}" type="slidenum">
              <a:rPr lang="en-US" smtClean="0"/>
              <a:pPr/>
              <a:t>22</a:t>
            </a:fld>
            <a:endParaRPr lang="en-US" dirty="0"/>
          </a:p>
        </p:txBody>
      </p:sp>
    </p:spTree>
    <p:extLst>
      <p:ext uri="{BB962C8B-B14F-4D97-AF65-F5344CB8AC3E}">
        <p14:creationId xmlns:p14="http://schemas.microsoft.com/office/powerpoint/2010/main" val="29095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2016 </a:t>
            </a:r>
            <a:r>
              <a:rPr lang="en-US" dirty="0" smtClean="0"/>
              <a:t>©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dirty="0"/>
              <a:t>Oracle Data Access and Optimizer</a:t>
            </a:r>
          </a:p>
        </p:txBody>
      </p:sp>
      <p:sp>
        <p:nvSpPr>
          <p:cNvPr id="3" name="Title 2"/>
          <p:cNvSpPr>
            <a:spLocks noGrp="1"/>
          </p:cNvSpPr>
          <p:nvPr>
            <p:ph type="title"/>
          </p:nvPr>
        </p:nvSpPr>
        <p:spPr/>
        <p:txBody>
          <a:bodyPr/>
          <a:lstStyle/>
          <a:p>
            <a:r>
              <a:rPr lang="en-US" dirty="0" smtClean="0"/>
              <a:t>I</a:t>
            </a:r>
            <a:r>
              <a:rPr dirty="0" smtClean="0"/>
              <a:t>ntroduction to data warehousing</a:t>
            </a:r>
            <a:endParaRPr lang="en-US" dirty="0"/>
          </a:p>
        </p:txBody>
      </p:sp>
      <p:sp>
        <p:nvSpPr>
          <p:cNvPr id="4" name="Text Placeholder 3"/>
          <p:cNvSpPr>
            <a:spLocks noGrp="1"/>
          </p:cNvSpPr>
          <p:nvPr>
            <p:ph type="body" sz="quarter" idx="14"/>
          </p:nvPr>
        </p:nvSpPr>
        <p:spPr/>
        <p:txBody>
          <a:bodyPr/>
          <a:lstStyle/>
          <a:p>
            <a:r>
              <a:rPr dirty="0" smtClean="0"/>
              <a:t>Elias Nema</a:t>
            </a:r>
          </a:p>
          <a:p>
            <a:r>
              <a:rPr dirty="0" smtClean="0"/>
              <a:t>Lead Software 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MTN.BI.07</a:t>
            </a:r>
            <a:endParaRPr lang="en-US" dirty="0"/>
          </a:p>
        </p:txBody>
      </p:sp>
      <p:sp>
        <p:nvSpPr>
          <p:cNvPr id="7" name="Footer Placeholder 6"/>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lstStyle/>
          <a:p>
            <a:r>
              <a:rPr smtClean="0"/>
              <a:t>And Then Cost Appeared</a:t>
            </a:r>
            <a:endParaRPr lang="en-US" dirty="0"/>
          </a:p>
        </p:txBody>
      </p:sp>
      <p:sp>
        <p:nvSpPr>
          <p:cNvPr id="5" name="Содержимое 4"/>
          <p:cNvSpPr>
            <a:spLocks noGrp="1"/>
          </p:cNvSpPr>
          <p:nvPr>
            <p:ph idx="1"/>
          </p:nvPr>
        </p:nvSpPr>
        <p:spPr/>
        <p:txBody>
          <a:bodyPr/>
          <a:lstStyle/>
          <a:p>
            <a:r>
              <a:rPr lang="en-US" sz="2000" b="0" dirty="0" smtClean="0"/>
              <a:t>Database features become more and more complex</a:t>
            </a:r>
          </a:p>
          <a:p>
            <a:pPr lvl="1"/>
            <a:r>
              <a:rPr lang="en-US" sz="2000" dirty="0" smtClean="0">
                <a:solidFill>
                  <a:schemeClr val="tx1">
                    <a:lumMod val="75000"/>
                    <a:lumOff val="25000"/>
                  </a:schemeClr>
                </a:solidFill>
              </a:rPr>
              <a:t>Partitioning</a:t>
            </a:r>
          </a:p>
          <a:p>
            <a:pPr lvl="1"/>
            <a:r>
              <a:rPr lang="en-US" sz="2000" dirty="0" smtClean="0">
                <a:solidFill>
                  <a:schemeClr val="tx1">
                    <a:lumMod val="75000"/>
                    <a:lumOff val="25000"/>
                  </a:schemeClr>
                </a:solidFill>
              </a:rPr>
              <a:t>Parallel execution</a:t>
            </a:r>
          </a:p>
          <a:p>
            <a:r>
              <a:rPr lang="en-US" sz="2000" b="0" dirty="0" smtClean="0"/>
              <a:t>Having only one plan per statement regardless of the objects size or structure was no longer the best approach</a:t>
            </a:r>
          </a:p>
          <a:p>
            <a:endParaRPr lang="en-US" sz="2000" dirty="0" smtClean="0"/>
          </a:p>
          <a:p>
            <a:pPr algn="ctr">
              <a:buNone/>
            </a:pPr>
            <a:r>
              <a:rPr lang="en-US" sz="2000" dirty="0" smtClean="0"/>
              <a:t>Optimizer had no chance but to evolve</a:t>
            </a:r>
          </a:p>
          <a:p>
            <a:endParaRPr lang="en-US" sz="2000" dirty="0" smtClean="0"/>
          </a:p>
          <a:p>
            <a:endParaRPr lang="en-US" sz="2000" dirty="0" smtClean="0"/>
          </a:p>
          <a:p>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Заголовок 3"/>
          <p:cNvSpPr>
            <a:spLocks noGrp="1"/>
          </p:cNvSpPr>
          <p:nvPr>
            <p:ph type="title"/>
          </p:nvPr>
        </p:nvSpPr>
        <p:spPr/>
        <p:txBody>
          <a:bodyPr/>
          <a:lstStyle/>
          <a:p>
            <a:r>
              <a:rPr smtClean="0"/>
              <a:t>New Cost-Based Approach</a:t>
            </a:r>
            <a:endParaRPr lang="en-US" dirty="0"/>
          </a:p>
        </p:txBody>
      </p:sp>
      <p:sp>
        <p:nvSpPr>
          <p:cNvPr id="5" name="Содержимое 4"/>
          <p:cNvSpPr>
            <a:spLocks noGrp="1"/>
          </p:cNvSpPr>
          <p:nvPr>
            <p:ph idx="1"/>
          </p:nvPr>
        </p:nvSpPr>
        <p:spPr/>
        <p:txBody>
          <a:bodyPr/>
          <a:lstStyle/>
          <a:p>
            <a:pPr lvl="1"/>
            <a:r>
              <a:rPr lang="en-US" sz="2000" dirty="0" smtClean="0"/>
              <a:t>Multiple execution plans generated for a statement</a:t>
            </a:r>
          </a:p>
          <a:p>
            <a:pPr lvl="1"/>
            <a:r>
              <a:rPr lang="en-US" sz="2000" dirty="0" smtClean="0"/>
              <a:t>Estimated cost is computed for each plan</a:t>
            </a:r>
          </a:p>
          <a:p>
            <a:pPr lvl="1"/>
            <a:r>
              <a:rPr lang="en-US" sz="2000" dirty="0" smtClean="0"/>
              <a:t>Optimizer selects the plan with the lowest estimated cost</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Заголовок 3"/>
          <p:cNvSpPr>
            <a:spLocks noGrp="1"/>
          </p:cNvSpPr>
          <p:nvPr>
            <p:ph type="title"/>
          </p:nvPr>
        </p:nvSpPr>
        <p:spPr/>
        <p:txBody>
          <a:bodyPr/>
          <a:lstStyle/>
          <a:p>
            <a:r>
              <a:rPr dirty="0" smtClean="0"/>
              <a:t>Overview of the Optimizer</a:t>
            </a:r>
            <a:endParaRPr lang="en-US" dirty="0"/>
          </a:p>
        </p:txBody>
      </p:sp>
      <p:sp>
        <p:nvSpPr>
          <p:cNvPr id="5" name="Содержимое 4"/>
          <p:cNvSpPr>
            <a:spLocks noGrp="1"/>
          </p:cNvSpPr>
          <p:nvPr>
            <p:ph idx="1"/>
          </p:nvPr>
        </p:nvSpPr>
        <p:spPr>
          <a:xfrm>
            <a:off x="914400" y="1219200"/>
            <a:ext cx="3429000" cy="4800600"/>
          </a:xfrm>
        </p:spPr>
        <p:txBody>
          <a:bodyPr/>
          <a:lstStyle/>
          <a:p>
            <a:pPr marL="0" indent="0">
              <a:buNone/>
            </a:pPr>
            <a:r>
              <a:rPr lang="en-US" dirty="0" smtClean="0">
                <a:solidFill>
                  <a:schemeClr val="accent1">
                    <a:lumMod val="75000"/>
                  </a:schemeClr>
                </a:solidFill>
              </a:rPr>
              <a:t>Optimizer steps:</a:t>
            </a:r>
          </a:p>
          <a:p>
            <a:pPr marL="457200" indent="-457200"/>
            <a:r>
              <a:rPr lang="en-US" b="0" dirty="0" smtClean="0"/>
              <a:t>The optimizer receives the </a:t>
            </a:r>
            <a:r>
              <a:rPr lang="en-US" dirty="0" smtClean="0"/>
              <a:t>parsed query</a:t>
            </a:r>
            <a:r>
              <a:rPr lang="en-US" b="0" dirty="0" smtClean="0"/>
              <a:t> and generates a </a:t>
            </a:r>
            <a:r>
              <a:rPr lang="en-US" dirty="0" smtClean="0"/>
              <a:t>set of potential plans</a:t>
            </a:r>
            <a:r>
              <a:rPr lang="en-US" b="0" dirty="0" smtClean="0"/>
              <a:t> for the SQL statement based on available access paths and hints.</a:t>
            </a:r>
          </a:p>
          <a:p>
            <a:pPr marL="457200" indent="-457200"/>
            <a:r>
              <a:rPr lang="en-US" b="0" dirty="0" smtClean="0"/>
              <a:t>The optimizer </a:t>
            </a:r>
            <a:r>
              <a:rPr lang="en-US" dirty="0" smtClean="0"/>
              <a:t>estimates the cost of each plan</a:t>
            </a:r>
            <a:r>
              <a:rPr lang="en-US" b="0" dirty="0" smtClean="0"/>
              <a:t> based on statistics in the data dictionary (</a:t>
            </a:r>
            <a:r>
              <a:rPr lang="en-US" dirty="0" smtClean="0"/>
              <a:t>cost</a:t>
            </a:r>
            <a:r>
              <a:rPr lang="en-US" b="0" dirty="0" smtClean="0"/>
              <a:t> is proportional to the expected resource use).</a:t>
            </a:r>
          </a:p>
          <a:p>
            <a:pPr marL="457200" indent="-457200"/>
            <a:r>
              <a:rPr lang="en-US" b="0" dirty="0" smtClean="0"/>
              <a:t>The optimizer </a:t>
            </a:r>
            <a:r>
              <a:rPr lang="en-US" dirty="0" smtClean="0"/>
              <a:t>compares the costs</a:t>
            </a:r>
            <a:r>
              <a:rPr lang="en-US" b="0" dirty="0" smtClean="0"/>
              <a:t> of plans and chooses the </a:t>
            </a:r>
            <a:r>
              <a:rPr lang="en-US" dirty="0" smtClean="0"/>
              <a:t>lowest-cost</a:t>
            </a:r>
            <a:r>
              <a:rPr lang="en-US" b="0" dirty="0" smtClean="0"/>
              <a:t> plan to pass to the row source generator.</a:t>
            </a:r>
          </a:p>
        </p:txBody>
      </p:sp>
      <p:pic>
        <p:nvPicPr>
          <p:cNvPr id="7" name="Рисунок 0" descr="oracle_optimizer.jpg"/>
          <p:cNvPicPr>
            <a:picLocks/>
          </p:cNvPicPr>
          <p:nvPr/>
        </p:nvPicPr>
        <p:blipFill>
          <a:blip r:embed="rId2"/>
          <a:stretch>
            <a:fillRect/>
          </a:stretch>
        </p:blipFill>
        <p:spPr>
          <a:xfrm>
            <a:off x="4191000" y="1600200"/>
            <a:ext cx="4191000" cy="342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Заголовок 3"/>
          <p:cNvSpPr>
            <a:spLocks noGrp="1"/>
          </p:cNvSpPr>
          <p:nvPr>
            <p:ph type="title"/>
          </p:nvPr>
        </p:nvSpPr>
        <p:spPr/>
        <p:txBody>
          <a:bodyPr/>
          <a:lstStyle/>
          <a:p>
            <a:r>
              <a:rPr dirty="0" smtClean="0"/>
              <a:t>Query Transformer</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1800" b="0" dirty="0" smtClean="0"/>
              <a:t>Each </a:t>
            </a:r>
            <a:r>
              <a:rPr lang="en-US" sz="1800" b="0" i="1" dirty="0" smtClean="0"/>
              <a:t>query portion of a statement</a:t>
            </a:r>
            <a:r>
              <a:rPr lang="en-US" sz="1800" b="0" dirty="0" smtClean="0"/>
              <a:t> is called a </a:t>
            </a:r>
            <a:r>
              <a:rPr lang="en-US" sz="1800" dirty="0" smtClean="0"/>
              <a:t>query block</a:t>
            </a:r>
            <a:r>
              <a:rPr lang="en-US" sz="1800" b="0" dirty="0" smtClean="0"/>
              <a:t>. The input to the query transformer is a parsed query, which is represented by a set of query blocks.</a:t>
            </a:r>
          </a:p>
          <a:p>
            <a:pPr>
              <a:buSzPct val="140000"/>
              <a:buFont typeface="Arial" pitchFamily="34" charset="0"/>
              <a:buChar char="•"/>
            </a:pPr>
            <a:r>
              <a:rPr lang="en-US" sz="1800" b="0" dirty="0" smtClean="0"/>
              <a:t>The query form determines how query blocks are interrelated. The </a:t>
            </a:r>
            <a:r>
              <a:rPr lang="en-US" sz="1800" b="0" i="1" dirty="0" smtClean="0"/>
              <a:t>transformer determines whether it is advantageous to rewrite</a:t>
            </a:r>
            <a:r>
              <a:rPr lang="en-US" sz="1800" b="0" dirty="0" smtClean="0"/>
              <a:t> the original SQL statement into a </a:t>
            </a:r>
            <a:r>
              <a:rPr lang="en-US" sz="1800" dirty="0" smtClean="0"/>
              <a:t>semantically equivalent SQL</a:t>
            </a:r>
            <a:r>
              <a:rPr lang="en-US" sz="1800" b="0" dirty="0" smtClean="0"/>
              <a:t> statement that can be processed more efficiently.</a:t>
            </a:r>
          </a:p>
          <a:p>
            <a:pPr>
              <a:buSzPct val="140000"/>
              <a:buFont typeface="Arial" pitchFamily="34" charset="0"/>
              <a:buChar char="•"/>
            </a:pPr>
            <a:r>
              <a:rPr lang="en-US" sz="1800" b="0" dirty="0" smtClean="0"/>
              <a:t>The query transformer employs several query transformation techniques, including the following:</a:t>
            </a:r>
          </a:p>
          <a:p>
            <a:pPr lvl="1">
              <a:buSzPct val="140000"/>
            </a:pPr>
            <a:r>
              <a:rPr lang="en-US" b="0" i="1" dirty="0" smtClean="0"/>
              <a:t>View Merging</a:t>
            </a:r>
          </a:p>
          <a:p>
            <a:pPr lvl="1">
              <a:buSzPct val="140000"/>
            </a:pPr>
            <a:r>
              <a:rPr lang="en-US" b="0" i="1" dirty="0" smtClean="0"/>
              <a:t>OR Expansion</a:t>
            </a:r>
          </a:p>
          <a:p>
            <a:pPr lvl="1">
              <a:buSzPct val="140000"/>
            </a:pPr>
            <a:r>
              <a:rPr lang="en-US" b="0" i="1" dirty="0" smtClean="0"/>
              <a:t>Subquery Unnesting</a:t>
            </a:r>
          </a:p>
          <a:p>
            <a:pPr lvl="1">
              <a:buSzPct val="140000"/>
            </a:pPr>
            <a:r>
              <a:rPr lang="en-US" b="0" i="1" dirty="0" smtClean="0"/>
              <a:t>Star Transformatio</a:t>
            </a:r>
            <a:r>
              <a:rPr lang="en-US" i="1" dirty="0" smtClean="0"/>
              <a:t>ns</a:t>
            </a:r>
            <a:endParaRPr lang="en-US" b="0"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Заголовок 3"/>
          <p:cNvSpPr>
            <a:spLocks noGrp="1"/>
          </p:cNvSpPr>
          <p:nvPr>
            <p:ph type="title"/>
          </p:nvPr>
        </p:nvSpPr>
        <p:spPr/>
        <p:txBody>
          <a:bodyPr/>
          <a:lstStyle/>
          <a:p>
            <a:r>
              <a:rPr dirty="0" smtClean="0"/>
              <a:t>Estimator</a:t>
            </a:r>
            <a:endParaRPr lang="en-US" dirty="0"/>
          </a:p>
        </p:txBody>
      </p:sp>
      <p:sp>
        <p:nvSpPr>
          <p:cNvPr id="5" name="Содержимое 4"/>
          <p:cNvSpPr>
            <a:spLocks noGrp="1"/>
          </p:cNvSpPr>
          <p:nvPr>
            <p:ph idx="1"/>
          </p:nvPr>
        </p:nvSpPr>
        <p:spPr/>
        <p:txBody>
          <a:bodyPr/>
          <a:lstStyle/>
          <a:p>
            <a:pPr lvl="0">
              <a:buSzPct val="140000"/>
              <a:buFont typeface="Arial" pitchFamily="34" charset="0"/>
              <a:buChar char="•"/>
            </a:pPr>
            <a:r>
              <a:rPr lang="en-US" sz="2200" dirty="0" smtClean="0"/>
              <a:t>Selectivity.</a:t>
            </a:r>
            <a:r>
              <a:rPr lang="en-US" sz="2200" b="0" dirty="0" smtClean="0"/>
              <a:t> This measure represents a </a:t>
            </a:r>
            <a:r>
              <a:rPr lang="en-US" sz="2200" dirty="0" smtClean="0"/>
              <a:t>fraction of rows</a:t>
            </a:r>
            <a:r>
              <a:rPr lang="en-US" sz="2200" b="0" dirty="0" smtClean="0"/>
              <a:t> from a row set. The selectivity is tied to a query predicate, such as last_name='Smith', or a combination of predicates.</a:t>
            </a:r>
          </a:p>
          <a:p>
            <a:pPr lvl="0">
              <a:buSzPct val="140000"/>
              <a:buFont typeface="Arial" pitchFamily="34" charset="0"/>
              <a:buChar char="•"/>
            </a:pPr>
            <a:r>
              <a:rPr lang="en-US" sz="2200" dirty="0" smtClean="0"/>
              <a:t>Cardinality.</a:t>
            </a:r>
            <a:r>
              <a:rPr lang="en-US" sz="2200" b="0" dirty="0" smtClean="0"/>
              <a:t> This measure represents the </a:t>
            </a:r>
            <a:r>
              <a:rPr lang="en-US" sz="2200" dirty="0" smtClean="0"/>
              <a:t>number of rows</a:t>
            </a:r>
            <a:r>
              <a:rPr lang="en-US" sz="2200" b="0" dirty="0" smtClean="0"/>
              <a:t> in a row set.</a:t>
            </a:r>
          </a:p>
          <a:p>
            <a:pPr lvl="0">
              <a:buSzPct val="140000"/>
              <a:buFont typeface="Arial" pitchFamily="34" charset="0"/>
              <a:buChar char="•"/>
            </a:pPr>
            <a:r>
              <a:rPr lang="en-US" sz="2200" dirty="0" smtClean="0"/>
              <a:t>Cost.</a:t>
            </a:r>
            <a:r>
              <a:rPr lang="en-US" sz="2200" b="0" dirty="0" smtClean="0"/>
              <a:t> This measure represents </a:t>
            </a:r>
            <a:r>
              <a:rPr lang="en-US" sz="2200" dirty="0" smtClean="0"/>
              <a:t>units of work</a:t>
            </a:r>
            <a:r>
              <a:rPr lang="en-US" sz="2200" b="0" dirty="0" smtClean="0"/>
              <a:t> or resource used. The query optimizer uses disk I/O, CPU usage, and memory usage as units of 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Заголовок 3"/>
          <p:cNvSpPr>
            <a:spLocks noGrp="1"/>
          </p:cNvSpPr>
          <p:nvPr>
            <p:ph type="title"/>
          </p:nvPr>
        </p:nvSpPr>
        <p:spPr/>
        <p:txBody>
          <a:bodyPr/>
          <a:lstStyle/>
          <a:p>
            <a:r>
              <a:rPr dirty="0" smtClean="0"/>
              <a:t>Row Source Tree</a:t>
            </a:r>
            <a:endParaRPr lang="en-US" dirty="0"/>
          </a:p>
        </p:txBody>
      </p:sp>
      <p:pic>
        <p:nvPicPr>
          <p:cNvPr id="7" name="Содержимое 6" descr="row_source_tree.gif"/>
          <p:cNvPicPr>
            <a:picLocks noGrp="1" noChangeAspect="1"/>
          </p:cNvPicPr>
          <p:nvPr>
            <p:ph idx="1"/>
          </p:nvPr>
        </p:nvPicPr>
        <p:blipFill>
          <a:blip r:embed="rId2"/>
          <a:stretch>
            <a:fillRect/>
          </a:stretch>
        </p:blipFill>
        <p:spPr>
          <a:xfrm>
            <a:off x="2985135" y="1066800"/>
            <a:ext cx="3173730" cy="4800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Заголовок 3"/>
          <p:cNvSpPr>
            <a:spLocks noGrp="1"/>
          </p:cNvSpPr>
          <p:nvPr>
            <p:ph type="title"/>
          </p:nvPr>
        </p:nvSpPr>
        <p:spPr/>
        <p:txBody>
          <a:bodyPr/>
          <a:lstStyle/>
          <a:p>
            <a:r>
              <a:rPr dirty="0" smtClean="0"/>
              <a:t>SQL Processing</a:t>
            </a:r>
            <a:endParaRPr lang="en-US" dirty="0"/>
          </a:p>
        </p:txBody>
      </p:sp>
      <p:pic>
        <p:nvPicPr>
          <p:cNvPr id="6" name="Рисунок 3" descr="oracle_optimizer_steps.jpg"/>
          <p:cNvPicPr>
            <a:picLocks noGrp="1"/>
          </p:cNvPicPr>
          <p:nvPr>
            <p:ph idx="1"/>
          </p:nvPr>
        </p:nvPicPr>
        <p:blipFill>
          <a:blip r:embed="rId2"/>
          <a:stretch>
            <a:fillRect/>
          </a:stretch>
        </p:blipFill>
        <p:spPr>
          <a:xfrm>
            <a:off x="1371600" y="914400"/>
            <a:ext cx="3276600" cy="5105400"/>
          </a:xfrm>
          <a:prstGeom prst="rect">
            <a:avLst/>
          </a:prstGeom>
        </p:spPr>
      </p:pic>
      <p:sp>
        <p:nvSpPr>
          <p:cNvPr id="7" name="Скругленная прямоугольная выноска 6"/>
          <p:cNvSpPr/>
          <p:nvPr/>
        </p:nvSpPr>
        <p:spPr>
          <a:xfrm>
            <a:off x="5181600" y="1752600"/>
            <a:ext cx="2133600" cy="762000"/>
          </a:xfrm>
          <a:prstGeom prst="wedgeRoundRectCallout">
            <a:avLst>
              <a:gd name="adj1" fmla="val -111333"/>
              <a:gd name="adj2" fmla="val 955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Separating the pieces of a SQL statement into a data structures</a:t>
            </a:r>
            <a:endParaRPr lang="en-US" sz="1200" dirty="0">
              <a:latin typeface="Arial" pitchFamily="34" charset="0"/>
              <a:cs typeface="Arial" pitchFamily="34" charset="0"/>
            </a:endParaRPr>
          </a:p>
        </p:txBody>
      </p:sp>
      <p:sp>
        <p:nvSpPr>
          <p:cNvPr id="8" name="Скругленная прямоугольная выноска 7"/>
          <p:cNvSpPr/>
          <p:nvPr/>
        </p:nvSpPr>
        <p:spPr>
          <a:xfrm>
            <a:off x="5181600" y="3124200"/>
            <a:ext cx="2133600" cy="762000"/>
          </a:xfrm>
          <a:prstGeom prst="wedgeRoundRectCallout">
            <a:avLst>
              <a:gd name="adj1" fmla="val -110778"/>
              <a:gd name="adj2" fmla="val 1033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Choosing the most efficient means of executing a SQL statement.</a:t>
            </a:r>
            <a:endParaRPr lang="en-US" sz="1200" dirty="0">
              <a:latin typeface="Arial" pitchFamily="34" charset="0"/>
              <a:cs typeface="Arial" pitchFamily="34" charset="0"/>
            </a:endParaRPr>
          </a:p>
        </p:txBody>
      </p:sp>
      <p:sp>
        <p:nvSpPr>
          <p:cNvPr id="9" name="Скругленная прямоугольная выноска 8"/>
          <p:cNvSpPr/>
          <p:nvPr/>
        </p:nvSpPr>
        <p:spPr>
          <a:xfrm>
            <a:off x="5181600" y="4267200"/>
            <a:ext cx="2438400" cy="762000"/>
          </a:xfrm>
          <a:prstGeom prst="wedgeRoundRectCallout">
            <a:avLst>
              <a:gd name="adj1" fmla="val -103890"/>
              <a:gd name="adj2" fmla="val 535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Receives the optimal execution plan from the optimizer and produces an iterative plan in form of </a:t>
            </a:r>
            <a:r>
              <a:rPr lang="en-US" sz="1200" b="1" dirty="0" smtClean="0">
                <a:latin typeface="Arial" pitchFamily="34" charset="0"/>
                <a:cs typeface="Arial" pitchFamily="34" charset="0"/>
              </a:rPr>
              <a:t>row source tree</a:t>
            </a:r>
            <a:endParaRPr lang="en-US" sz="1200" b="1" dirty="0">
              <a:latin typeface="Arial" pitchFamily="34" charset="0"/>
              <a:cs typeface="Arial" pitchFamily="34" charset="0"/>
            </a:endParaRPr>
          </a:p>
        </p:txBody>
      </p:sp>
      <p:sp>
        <p:nvSpPr>
          <p:cNvPr id="10" name="Скругленная прямоугольная выноска 9"/>
          <p:cNvSpPr/>
          <p:nvPr/>
        </p:nvSpPr>
        <p:spPr>
          <a:xfrm>
            <a:off x="5181600" y="5334000"/>
            <a:ext cx="2438400" cy="609600"/>
          </a:xfrm>
          <a:prstGeom prst="wedgeRoundRectCallout">
            <a:avLst>
              <a:gd name="adj1" fmla="val -102012"/>
              <a:gd name="adj2" fmla="val 449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SQL engine executes each row source in the tree produced by the row source generator</a:t>
            </a:r>
            <a:endParaRPr lang="en-US" sz="1200" dirty="0">
              <a:latin typeface="Arial" pitchFamily="34" charset="0"/>
              <a:cs typeface="Arial" pitchFamily="34" charset="0"/>
            </a:endParaRPr>
          </a:p>
        </p:txBody>
      </p:sp>
      <p:sp>
        <p:nvSpPr>
          <p:cNvPr id="11" name="TextBox 10"/>
          <p:cNvSpPr txBox="1"/>
          <p:nvPr/>
        </p:nvSpPr>
        <p:spPr>
          <a:xfrm>
            <a:off x="2667000" y="4114800"/>
            <a:ext cx="12192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Optimizer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Заголовок 3"/>
          <p:cNvSpPr>
            <a:spLocks noGrp="1"/>
          </p:cNvSpPr>
          <p:nvPr>
            <p:ph type="title"/>
          </p:nvPr>
        </p:nvSpPr>
        <p:spPr/>
        <p:txBody>
          <a:bodyPr/>
          <a:lstStyle/>
          <a:p>
            <a:r>
              <a:rPr smtClean="0"/>
              <a:t>SQL Parsing</a:t>
            </a:r>
            <a:endParaRPr lang="en-US" dirty="0"/>
          </a:p>
        </p:txBody>
      </p:sp>
      <p:sp>
        <p:nvSpPr>
          <p:cNvPr id="5" name="Содержимое 4"/>
          <p:cNvSpPr>
            <a:spLocks noGrp="1"/>
          </p:cNvSpPr>
          <p:nvPr>
            <p:ph idx="1"/>
          </p:nvPr>
        </p:nvSpPr>
        <p:spPr/>
        <p:txBody>
          <a:bodyPr/>
          <a:lstStyle/>
          <a:p>
            <a:pPr indent="0">
              <a:buNone/>
            </a:pPr>
            <a:r>
              <a:rPr lang="en-US" sz="2000" b="0" dirty="0" smtClean="0"/>
              <a:t>When an application issues a SQL statement, the application makes a </a:t>
            </a:r>
            <a:r>
              <a:rPr lang="en-US" sz="2000" dirty="0" smtClean="0"/>
              <a:t>parse call</a:t>
            </a:r>
            <a:r>
              <a:rPr lang="en-US" sz="2000" b="0" dirty="0" smtClean="0"/>
              <a:t> to the database to prepare the statement for execution. The parse call opens or creates a </a:t>
            </a:r>
            <a:r>
              <a:rPr lang="en-US" sz="2000" b="0" dirty="0" smtClean="0">
                <a:solidFill>
                  <a:schemeClr val="tx1">
                    <a:lumMod val="75000"/>
                    <a:lumOff val="25000"/>
                  </a:schemeClr>
                </a:solidFill>
              </a:rPr>
              <a:t>cursor</a:t>
            </a:r>
            <a:r>
              <a:rPr lang="en-US" sz="2000" b="0" dirty="0" smtClean="0"/>
              <a:t>, which is a handle for the session-specific private SQL area that holds a parsed SQL statement and other processing information. The cursor and private SQL area are in the program global area (PGA).</a:t>
            </a:r>
          </a:p>
          <a:p>
            <a:pPr indent="0">
              <a:buNone/>
            </a:pPr>
            <a:r>
              <a:rPr lang="en-US" sz="2000" b="0" dirty="0" smtClean="0"/>
              <a:t/>
            </a:r>
            <a:br>
              <a:rPr lang="en-US" sz="2000" b="0" dirty="0" smtClean="0"/>
            </a:br>
            <a:r>
              <a:rPr lang="en-US" sz="2000" b="0" dirty="0" smtClean="0"/>
              <a:t>During the parse call, the database performs the following checks:</a:t>
            </a:r>
          </a:p>
          <a:p>
            <a:pPr lvl="1" indent="0">
              <a:buFont typeface="Arial" pitchFamily="34" charset="0"/>
              <a:buChar char="•"/>
            </a:pPr>
            <a:r>
              <a:rPr lang="en-US" sz="2000" b="0" i="1" dirty="0" smtClean="0"/>
              <a:t>Syntax Check</a:t>
            </a:r>
          </a:p>
          <a:p>
            <a:pPr lvl="1" indent="0">
              <a:buFont typeface="Arial" pitchFamily="34" charset="0"/>
              <a:buChar char="•"/>
            </a:pPr>
            <a:r>
              <a:rPr lang="en-US" sz="2000" b="0" i="1" dirty="0" smtClean="0"/>
              <a:t>Semantic Check</a:t>
            </a:r>
          </a:p>
          <a:p>
            <a:pPr lvl="1" indent="0">
              <a:buFont typeface="Arial" pitchFamily="34" charset="0"/>
              <a:buChar char="•"/>
            </a:pPr>
            <a:r>
              <a:rPr lang="en-US" sz="2000" b="0" i="1" dirty="0" smtClean="0"/>
              <a:t>Shared Pool Check</a:t>
            </a:r>
          </a:p>
          <a:p>
            <a:pPr indent="0">
              <a:buNone/>
            </a:pPr>
            <a:r>
              <a:rPr lang="en-US" sz="2000" b="0" dirty="0" smtClean="0"/>
              <a:t/>
            </a:r>
            <a:br>
              <a:rPr lang="en-US" sz="2000" b="0" dirty="0" smtClean="0"/>
            </a:br>
            <a:endParaRPr lang="en-US" sz="20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Заголовок 3"/>
          <p:cNvSpPr>
            <a:spLocks noGrp="1"/>
          </p:cNvSpPr>
          <p:nvPr>
            <p:ph type="title"/>
          </p:nvPr>
        </p:nvSpPr>
        <p:spPr/>
        <p:txBody>
          <a:bodyPr/>
          <a:lstStyle/>
          <a:p>
            <a:r>
              <a:rPr dirty="0" smtClean="0"/>
              <a:t>Execution More Detailed</a:t>
            </a:r>
            <a:endParaRPr lang="en-US" dirty="0"/>
          </a:p>
        </p:txBody>
      </p:sp>
      <p:sp>
        <p:nvSpPr>
          <p:cNvPr id="5" name="Содержимое 4"/>
          <p:cNvSpPr>
            <a:spLocks noGrp="1"/>
          </p:cNvSpPr>
          <p:nvPr>
            <p:ph idx="1"/>
          </p:nvPr>
        </p:nvSpPr>
        <p:spPr/>
        <p:txBody>
          <a:bodyPr/>
          <a:lstStyle/>
          <a:p>
            <a:pPr marL="514350" indent="-514350"/>
            <a:r>
              <a:rPr lang="en-US" dirty="0" smtClean="0"/>
              <a:t>Create cursor (a cursor exists for every statement run)</a:t>
            </a:r>
          </a:p>
          <a:p>
            <a:pPr marL="514350" indent="-514350"/>
            <a:r>
              <a:rPr lang="en-US" dirty="0" smtClean="0"/>
              <a:t>Parse statement </a:t>
            </a:r>
          </a:p>
          <a:p>
            <a:pPr marL="1025525" lvl="1" indent="-514350">
              <a:buSzPct val="140000"/>
            </a:pPr>
            <a:r>
              <a:rPr lang="en-US" dirty="0" smtClean="0"/>
              <a:t>a hard parse:</a:t>
            </a:r>
          </a:p>
          <a:p>
            <a:pPr marL="1450975" lvl="2" indent="-514350">
              <a:buSzPct val="140000"/>
              <a:buFont typeface="Arial" pitchFamily="34" charset="0"/>
              <a:buChar char="•"/>
            </a:pPr>
            <a:r>
              <a:rPr lang="en-US" sz="1400" dirty="0" smtClean="0"/>
              <a:t>Translate the statement and verify the syntax is valid</a:t>
            </a:r>
          </a:p>
          <a:p>
            <a:pPr marL="1450975" lvl="2" indent="-514350">
              <a:buSzPct val="140000"/>
              <a:buFont typeface="Arial" pitchFamily="34" charset="0"/>
              <a:buChar char="•"/>
            </a:pPr>
            <a:r>
              <a:rPr lang="en-US" sz="1400" dirty="0" smtClean="0"/>
              <a:t>Check the data dictionary and make sure the referenced objects exist</a:t>
            </a:r>
          </a:p>
          <a:p>
            <a:pPr marL="1450975" lvl="2" indent="-514350">
              <a:buSzPct val="140000"/>
              <a:buFont typeface="Arial" pitchFamily="34" charset="0"/>
              <a:buChar char="•"/>
            </a:pPr>
            <a:r>
              <a:rPr lang="en-US" sz="1400" dirty="0" smtClean="0"/>
              <a:t>Get parsing locks on all required objects so the definitions don't change</a:t>
            </a:r>
          </a:p>
          <a:p>
            <a:pPr marL="1450975" lvl="2" indent="-514350">
              <a:buSzPct val="140000"/>
              <a:buFont typeface="Arial" pitchFamily="34" charset="0"/>
              <a:buChar char="•"/>
            </a:pPr>
            <a:r>
              <a:rPr lang="en-US" sz="1400" dirty="0" smtClean="0"/>
              <a:t>Check and make sure the executing user has privileges to the objects</a:t>
            </a:r>
          </a:p>
          <a:p>
            <a:pPr marL="1450975" lvl="2" indent="-514350">
              <a:buSzPct val="140000"/>
              <a:buFont typeface="Arial" pitchFamily="34" charset="0"/>
              <a:buChar char="•"/>
            </a:pPr>
            <a:r>
              <a:rPr lang="en-US" sz="1400" b="1" dirty="0" smtClean="0"/>
              <a:t>Figure out the best way (execution plan) to perform the request</a:t>
            </a:r>
          </a:p>
          <a:p>
            <a:pPr marL="1450975" lvl="2" indent="-514350">
              <a:buSzPct val="140000"/>
              <a:buFont typeface="Arial" pitchFamily="34" charset="0"/>
              <a:buChar char="•"/>
            </a:pPr>
            <a:r>
              <a:rPr lang="en-US" sz="1400" dirty="0" smtClean="0"/>
              <a:t>Load all this into a shared SQL area so others won't have to get this far</a:t>
            </a:r>
          </a:p>
          <a:p>
            <a:pPr marL="514350" indent="-514350"/>
            <a:r>
              <a:rPr lang="en-US" dirty="0" smtClean="0"/>
              <a:t>Describe results and define output (Queries only) used to determine and define what the result set looks like (datatypes, etc)</a:t>
            </a:r>
          </a:p>
          <a:p>
            <a:pPr marL="514350" indent="-514350"/>
            <a:r>
              <a:rPr lang="en-US" dirty="0" smtClean="0"/>
              <a:t>Bind variables</a:t>
            </a:r>
          </a:p>
          <a:p>
            <a:pPr marL="514350" indent="-514350"/>
            <a:r>
              <a:rPr lang="en-US" dirty="0" smtClean="0"/>
              <a:t>Parallelize statement (optional)</a:t>
            </a:r>
          </a:p>
          <a:p>
            <a:pPr marL="514350" indent="-514350"/>
            <a:r>
              <a:rPr lang="en-US" dirty="0" smtClean="0"/>
              <a:t>Run</a:t>
            </a:r>
          </a:p>
          <a:p>
            <a:pPr marL="514350" indent="-514350"/>
            <a:r>
              <a:rPr lang="en-US" dirty="0" smtClean="0"/>
              <a:t>Fetch rows (Queries only)</a:t>
            </a:r>
          </a:p>
          <a:p>
            <a:pPr marL="514350" indent="-514350"/>
            <a:r>
              <a:rPr lang="en-US" dirty="0" smtClean="0"/>
              <a:t>Close cursor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a:t>
            </a:r>
            <a:r>
              <a:rPr dirty="0" smtClean="0"/>
              <a:t>ccess methods</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pPr marL="514350" indent="-514350"/>
            <a:r>
              <a:rPr lang="en-US" sz="3000" dirty="0" smtClean="0"/>
              <a:t>Overview of the Optimizer</a:t>
            </a:r>
          </a:p>
          <a:p>
            <a:pPr marL="514350" indent="-514350"/>
            <a:r>
              <a:rPr lang="en-US" sz="3000" dirty="0" smtClean="0"/>
              <a:t>Access Methods: Table Scans, Index Scans, Cluster Scans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20</a:t>
            </a:fld>
            <a:endParaRPr lang="en-US" dirty="0"/>
          </a:p>
        </p:txBody>
      </p:sp>
      <p:sp>
        <p:nvSpPr>
          <p:cNvPr id="4" name="Заголовок 3"/>
          <p:cNvSpPr>
            <a:spLocks noGrp="1"/>
          </p:cNvSpPr>
          <p:nvPr>
            <p:ph type="title"/>
          </p:nvPr>
        </p:nvSpPr>
        <p:spPr/>
        <p:txBody>
          <a:bodyPr/>
          <a:lstStyle/>
          <a:p>
            <a:r>
              <a:rPr lang="da-DK" dirty="0" smtClean="0"/>
              <a:t>Oracle Data Access Methods</a:t>
            </a:r>
            <a:endParaRPr lang="en-US" dirty="0"/>
          </a:p>
        </p:txBody>
      </p:sp>
      <p:sp>
        <p:nvSpPr>
          <p:cNvPr id="5" name="Содержимое 4"/>
          <p:cNvSpPr>
            <a:spLocks noGrp="1"/>
          </p:cNvSpPr>
          <p:nvPr>
            <p:ph idx="1"/>
          </p:nvPr>
        </p:nvSpPr>
        <p:spPr/>
        <p:txBody>
          <a:bodyPr/>
          <a:lstStyle/>
          <a:p>
            <a:pPr lvl="0">
              <a:buSzPct val="140000"/>
              <a:buFont typeface="Arial" pitchFamily="34" charset="0"/>
              <a:buChar char="•"/>
            </a:pPr>
            <a:r>
              <a:rPr lang="en-US" sz="2000" dirty="0" smtClean="0"/>
              <a:t>Full table scans.</a:t>
            </a:r>
            <a:r>
              <a:rPr lang="en-US" sz="2000" b="0" dirty="0" smtClean="0"/>
              <a:t> Reads all rows from a table and filters out those that do not meet the selection criteria. The database sequentially scans all data blocks in the segment under the high water mark (HWM).</a:t>
            </a:r>
          </a:p>
          <a:p>
            <a:pPr lvl="0">
              <a:buSzPct val="140000"/>
              <a:buFont typeface="Arial" pitchFamily="34" charset="0"/>
              <a:buChar char="•"/>
            </a:pPr>
            <a:r>
              <a:rPr lang="en-US" sz="2000" dirty="0" smtClean="0"/>
              <a:t>Rowid scans.</a:t>
            </a:r>
            <a:r>
              <a:rPr lang="en-US" sz="2000" b="0" dirty="0" smtClean="0"/>
              <a:t> The database first obtains the rowids of the selected rows, either from the statement  WHERE clause or through an index scan, and then locates each selected row based on its rowid.</a:t>
            </a:r>
          </a:p>
          <a:p>
            <a:pPr lvl="0">
              <a:buSzPct val="140000"/>
              <a:buFont typeface="Arial" pitchFamily="34" charset="0"/>
              <a:buChar char="•"/>
            </a:pPr>
            <a:r>
              <a:rPr lang="en-US" sz="2000" dirty="0" smtClean="0"/>
              <a:t>Index scans.</a:t>
            </a:r>
            <a:r>
              <a:rPr lang="en-US" sz="2000" b="0" dirty="0" smtClean="0"/>
              <a:t> Searches an index for the indexed column values accessed by the SQL statement (if the statement accesses only columns of the index, then Oracle reads values directly from the index).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Заголовок 3"/>
          <p:cNvSpPr>
            <a:spLocks noGrp="1"/>
          </p:cNvSpPr>
          <p:nvPr>
            <p:ph type="title"/>
          </p:nvPr>
        </p:nvSpPr>
        <p:spPr/>
        <p:txBody>
          <a:bodyPr/>
          <a:lstStyle/>
          <a:p>
            <a:r>
              <a:rPr smtClean="0"/>
              <a:t>But before diving in</a:t>
            </a:r>
            <a:endParaRPr lang="en-US" dirty="0"/>
          </a:p>
        </p:txBody>
      </p:sp>
      <p:sp>
        <p:nvSpPr>
          <p:cNvPr id="5" name="Содержимое 4"/>
          <p:cNvSpPr>
            <a:spLocks noGrp="1"/>
          </p:cNvSpPr>
          <p:nvPr>
            <p:ph idx="1"/>
          </p:nvPr>
        </p:nvSpPr>
        <p:spPr/>
        <p:txBody>
          <a:bodyPr/>
          <a:lstStyle/>
          <a:p>
            <a:pPr indent="0">
              <a:buNone/>
            </a:pPr>
            <a:r>
              <a:rPr lang="en-US" sz="2200" b="0" dirty="0" smtClean="0"/>
              <a:t>Starting with Oracle9i, there are two methods for managing space in segments:</a:t>
            </a:r>
          </a:p>
          <a:p>
            <a:pPr lvl="1" indent="0">
              <a:buFont typeface="Arial" pitchFamily="34" charset="0"/>
              <a:buChar char="•"/>
            </a:pPr>
            <a:r>
              <a:rPr lang="en-US" sz="2200" b="0" i="1" dirty="0" smtClean="0"/>
              <a:t>Manual Segment Space Management</a:t>
            </a:r>
            <a:r>
              <a:rPr lang="en-US" sz="2200" b="0" dirty="0" smtClean="0"/>
              <a:t> (FREELISTS, FREELIST GROUPS, PCTUSED, and others) </a:t>
            </a:r>
          </a:p>
          <a:p>
            <a:pPr lvl="1" indent="0">
              <a:buFont typeface="Arial" pitchFamily="34" charset="0"/>
              <a:buChar char="•"/>
            </a:pPr>
            <a:endParaRPr lang="en-US" sz="2200" b="0" dirty="0" smtClean="0"/>
          </a:p>
          <a:p>
            <a:pPr lvl="1" indent="0">
              <a:buFont typeface="Arial" pitchFamily="34" charset="0"/>
              <a:buChar char="•"/>
            </a:pPr>
            <a:r>
              <a:rPr lang="en-US" sz="2200" b="0" i="1" dirty="0" smtClean="0"/>
              <a:t>Automatic Segment Space Management</a:t>
            </a:r>
            <a:r>
              <a:rPr lang="en-US" sz="2200" b="0" dirty="0" smtClean="0"/>
              <a:t> (</a:t>
            </a:r>
            <a:r>
              <a:rPr lang="en-US" sz="2200" b="1" dirty="0" smtClean="0"/>
              <a:t>ASSM</a:t>
            </a:r>
            <a:r>
              <a:rPr lang="en-US" sz="2200" b="0" dirty="0" smtClean="0"/>
              <a:t>): (PCTFREE)</a:t>
            </a:r>
            <a:endParaRPr lang="en-US" sz="22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Заголовок 3"/>
          <p:cNvSpPr>
            <a:spLocks noGrp="1"/>
          </p:cNvSpPr>
          <p:nvPr>
            <p:ph type="title"/>
          </p:nvPr>
        </p:nvSpPr>
        <p:spPr/>
        <p:txBody>
          <a:bodyPr/>
          <a:lstStyle/>
          <a:p>
            <a:r>
              <a:rPr smtClean="0"/>
              <a:t>High </a:t>
            </a:r>
            <a:r>
              <a:rPr dirty="0" smtClean="0"/>
              <a:t>Water Mark</a:t>
            </a:r>
            <a:endParaRPr lang="en-US" dirty="0"/>
          </a:p>
        </p:txBody>
      </p:sp>
      <p:sp>
        <p:nvSpPr>
          <p:cNvPr id="5" name="Содержимое 4"/>
          <p:cNvSpPr>
            <a:spLocks noGrp="1"/>
          </p:cNvSpPr>
          <p:nvPr>
            <p:ph idx="1"/>
          </p:nvPr>
        </p:nvSpPr>
        <p:spPr/>
        <p:txBody>
          <a:bodyPr/>
          <a:lstStyle/>
          <a:p>
            <a:pPr marL="0" indent="0">
              <a:buNone/>
            </a:pPr>
            <a:r>
              <a:rPr lang="en-US" sz="1800" b="0" dirty="0" smtClean="0"/>
              <a:t>The HWM is relevant since Oracle will scan all blocks under the HWM, even when they contain no data, during </a:t>
            </a:r>
            <a:r>
              <a:rPr lang="en-US" sz="1800" dirty="0" smtClean="0"/>
              <a:t>a full scan.</a:t>
            </a:r>
            <a:endParaRPr lang="en-US" sz="1800" i="1" dirty="0" smtClean="0">
              <a:solidFill>
                <a:schemeClr val="accent1">
                  <a:lumMod val="75000"/>
                </a:schemeClr>
              </a:solidFill>
            </a:endParaRPr>
          </a:p>
        </p:txBody>
      </p:sp>
      <p:pic>
        <p:nvPicPr>
          <p:cNvPr id="6" name="Рисунок 1" descr="oracle_hwm.jpg"/>
          <p:cNvPicPr>
            <a:picLocks/>
          </p:cNvPicPr>
          <p:nvPr/>
        </p:nvPicPr>
        <p:blipFill>
          <a:blip r:embed="rId3"/>
          <a:stretch>
            <a:fillRect/>
          </a:stretch>
        </p:blipFill>
        <p:spPr>
          <a:xfrm>
            <a:off x="2819400" y="2133600"/>
            <a:ext cx="3810000" cy="39433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23</a:t>
            </a:fld>
            <a:endParaRPr lang="en-US" dirty="0"/>
          </a:p>
        </p:txBody>
      </p:sp>
      <p:sp>
        <p:nvSpPr>
          <p:cNvPr id="4" name="Заголовок 3"/>
          <p:cNvSpPr>
            <a:spLocks noGrp="1"/>
          </p:cNvSpPr>
          <p:nvPr>
            <p:ph type="title"/>
          </p:nvPr>
        </p:nvSpPr>
        <p:spPr/>
        <p:txBody>
          <a:bodyPr/>
          <a:lstStyle/>
          <a:p>
            <a:r>
              <a:rPr dirty="0" smtClean="0"/>
              <a:t>Low High Water Mark</a:t>
            </a:r>
            <a:endParaRPr lang="en-US" dirty="0"/>
          </a:p>
        </p:txBody>
      </p:sp>
      <p:sp>
        <p:nvSpPr>
          <p:cNvPr id="5" name="Содержимое 4"/>
          <p:cNvSpPr>
            <a:spLocks noGrp="1"/>
          </p:cNvSpPr>
          <p:nvPr>
            <p:ph idx="1"/>
          </p:nvPr>
        </p:nvSpPr>
        <p:spPr/>
        <p:txBody>
          <a:bodyPr/>
          <a:lstStyle/>
          <a:p>
            <a:pPr marL="0" indent="0">
              <a:buNone/>
            </a:pPr>
            <a:r>
              <a:rPr lang="en-US" b="0" dirty="0" smtClean="0"/>
              <a:t>In an ASSM tablespace there is an </a:t>
            </a:r>
            <a:r>
              <a:rPr lang="en-US" dirty="0" smtClean="0"/>
              <a:t>HWM</a:t>
            </a:r>
            <a:r>
              <a:rPr lang="en-US" b="0" dirty="0" smtClean="0"/>
              <a:t> and a </a:t>
            </a:r>
            <a:r>
              <a:rPr lang="en-US" dirty="0" smtClean="0"/>
              <a:t>low HWM</a:t>
            </a:r>
            <a:r>
              <a:rPr lang="en-US" b="0" dirty="0" smtClean="0"/>
              <a:t>. </a:t>
            </a:r>
          </a:p>
          <a:p>
            <a:pPr marL="0" indent="0">
              <a:buNone/>
            </a:pPr>
            <a:r>
              <a:rPr lang="en-US" b="0" dirty="0" smtClean="0"/>
              <a:t>With ASSM Oracle </a:t>
            </a:r>
            <a:r>
              <a:rPr lang="en-US" b="0" i="1" dirty="0" smtClean="0"/>
              <a:t>doesn’t format all of the blocks immediately</a:t>
            </a:r>
            <a:r>
              <a:rPr lang="en-US" b="0" dirty="0" smtClean="0"/>
              <a:t>—they are only formatted and made safe to read upon their first actual use. </a:t>
            </a:r>
          </a:p>
          <a:p>
            <a:pPr marL="0" indent="0">
              <a:buNone/>
            </a:pPr>
            <a:r>
              <a:rPr lang="en-US" b="0" dirty="0" smtClean="0"/>
              <a:t>The data is inserted in any of the blocks between the low high water mark and the high water mark, so many of the blocks in this area might not be formatted. </a:t>
            </a:r>
          </a:p>
        </p:txBody>
      </p:sp>
      <p:pic>
        <p:nvPicPr>
          <p:cNvPr id="6" name="Рисунок 2" descr="oracle_lhwm.jpg"/>
          <p:cNvPicPr>
            <a:picLocks/>
          </p:cNvPicPr>
          <p:nvPr/>
        </p:nvPicPr>
        <p:blipFill>
          <a:blip r:embed="rId2"/>
          <a:stretch>
            <a:fillRect/>
          </a:stretch>
        </p:blipFill>
        <p:spPr>
          <a:xfrm>
            <a:off x="2819400" y="2819400"/>
            <a:ext cx="3495675" cy="3019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24</a:t>
            </a:fld>
            <a:endParaRPr lang="en-US" dirty="0"/>
          </a:p>
        </p:txBody>
      </p:sp>
      <p:sp>
        <p:nvSpPr>
          <p:cNvPr id="4" name="Заголовок 3"/>
          <p:cNvSpPr>
            <a:spLocks noGrp="1"/>
          </p:cNvSpPr>
          <p:nvPr>
            <p:ph type="title"/>
          </p:nvPr>
        </p:nvSpPr>
        <p:spPr/>
        <p:txBody>
          <a:bodyPr/>
          <a:lstStyle/>
          <a:p>
            <a:r>
              <a:rPr dirty="0" smtClean="0"/>
              <a:t>Full Table Scan</a:t>
            </a:r>
            <a:endParaRPr lang="en-US" dirty="0"/>
          </a:p>
        </p:txBody>
      </p:sp>
      <p:pic>
        <p:nvPicPr>
          <p:cNvPr id="6" name="Содержимое 5" descr="oracle_fts.png"/>
          <p:cNvPicPr>
            <a:picLocks noGrp="1" noChangeAspect="1"/>
          </p:cNvPicPr>
          <p:nvPr>
            <p:ph idx="1"/>
          </p:nvPr>
        </p:nvPicPr>
        <p:blipFill>
          <a:blip r:embed="rId2"/>
          <a:stretch>
            <a:fillRect/>
          </a:stretch>
        </p:blipFill>
        <p:spPr>
          <a:xfrm>
            <a:off x="1600200" y="1371600"/>
            <a:ext cx="5536390" cy="369967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25</a:t>
            </a:fld>
            <a:endParaRPr lang="en-US" dirty="0"/>
          </a:p>
        </p:txBody>
      </p:sp>
      <p:sp>
        <p:nvSpPr>
          <p:cNvPr id="4" name="Заголовок 3"/>
          <p:cNvSpPr>
            <a:spLocks noGrp="1"/>
          </p:cNvSpPr>
          <p:nvPr>
            <p:ph type="title"/>
          </p:nvPr>
        </p:nvSpPr>
        <p:spPr/>
        <p:txBody>
          <a:bodyPr/>
          <a:lstStyle/>
          <a:p>
            <a:r>
              <a:rPr lang="da-DK" dirty="0" smtClean="0"/>
              <a:t>What Affects Full Scan Access Methods</a:t>
            </a:r>
            <a:endParaRPr lang="en-US" dirty="0"/>
          </a:p>
        </p:txBody>
      </p:sp>
      <p:sp>
        <p:nvSpPr>
          <p:cNvPr id="5" name="Содержимое 4"/>
          <p:cNvSpPr>
            <a:spLocks noGrp="1"/>
          </p:cNvSpPr>
          <p:nvPr>
            <p:ph idx="1"/>
          </p:nvPr>
        </p:nvSpPr>
        <p:spPr>
          <a:xfrm>
            <a:off x="647699" y="1143000"/>
            <a:ext cx="7543800" cy="4800600"/>
          </a:xfrm>
        </p:spPr>
        <p:txBody>
          <a:bodyPr/>
          <a:lstStyle/>
          <a:p>
            <a:pPr lvl="0">
              <a:buSzPct val="140000"/>
              <a:buFont typeface="Arial" pitchFamily="34" charset="0"/>
              <a:buChar char="•"/>
            </a:pPr>
            <a:r>
              <a:rPr lang="en-US" sz="1800" dirty="0" smtClean="0"/>
              <a:t>Percentage of retrieved </a:t>
            </a:r>
            <a:r>
              <a:rPr lang="en-US" sz="1800" dirty="0" smtClean="0"/>
              <a:t>rows &amp; data distribution.</a:t>
            </a:r>
            <a:r>
              <a:rPr lang="en-US" sz="1800" b="0" dirty="0" smtClean="0"/>
              <a:t> </a:t>
            </a:r>
            <a:r>
              <a:rPr lang="en-US" sz="1800" b="0" dirty="0" smtClean="0"/>
              <a:t>How data is distributed between the data blocks may lead to a conclusion that it makes sense to do a full scan even when the percentage of rows is quite small.</a:t>
            </a:r>
          </a:p>
          <a:p>
            <a:pPr lvl="0">
              <a:buSzPct val="140000"/>
              <a:buFont typeface="Arial" pitchFamily="34" charset="0"/>
              <a:buChar char="•"/>
            </a:pPr>
            <a:r>
              <a:rPr lang="en-US" sz="1800" dirty="0" smtClean="0"/>
              <a:t>Throwaway rows (CPU overhead).</a:t>
            </a:r>
            <a:r>
              <a:rPr lang="en-US" sz="1800" b="0" dirty="0" smtClean="0"/>
              <a:t> Consider number of blocks that will need to be read as well as how many rows will end up in the final result set.</a:t>
            </a:r>
          </a:p>
          <a:p>
            <a:pPr lvl="0">
              <a:buSzPct val="140000"/>
              <a:buFont typeface="Arial" pitchFamily="34" charset="0"/>
              <a:buChar char="•"/>
            </a:pPr>
            <a:r>
              <a:rPr lang="en-US" sz="1800" dirty="0" smtClean="0"/>
              <a:t>Multiblock reads.</a:t>
            </a:r>
            <a:r>
              <a:rPr lang="en-US" sz="1800" b="0" dirty="0" smtClean="0"/>
              <a:t> A full scan operation makes multiblock reads. This means that a single IO call will request several blocks instead of just one.</a:t>
            </a:r>
          </a:p>
          <a:p>
            <a:pPr lvl="0">
              <a:buSzPct val="140000"/>
              <a:buFont typeface="Arial" pitchFamily="34" charset="0"/>
              <a:buChar char="•"/>
            </a:pPr>
            <a:r>
              <a:rPr lang="en-US" sz="1800" dirty="0" smtClean="0"/>
              <a:t>High Water Mark.</a:t>
            </a:r>
            <a:r>
              <a:rPr lang="en-US" sz="1800" b="0" dirty="0" smtClean="0"/>
              <a:t> When a full scan operation occurs, all blocks up to the highwater mark will be read </a:t>
            </a:r>
            <a:r>
              <a:rPr lang="en-US" sz="1800" b="0" dirty="0" smtClean="0"/>
              <a:t>in and </a:t>
            </a:r>
            <a:r>
              <a:rPr lang="en-US" sz="1800" b="0" dirty="0" smtClean="0"/>
              <a:t>scanned, even if they are empty. This means that many blocks that don’t need to be read because they are empty will still be read. </a:t>
            </a:r>
            <a:r>
              <a:rPr lang="en-US" sz="1800" b="0" dirty="0" smtClean="0"/>
              <a:t>The </a:t>
            </a:r>
            <a:r>
              <a:rPr lang="en-US" sz="1800" b="0" dirty="0" smtClean="0"/>
              <a:t>overhead of reading additional empty blocks can mean performance takes a significant hit.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26</a:t>
            </a:fld>
            <a:endParaRPr lang="en-US" dirty="0"/>
          </a:p>
        </p:txBody>
      </p:sp>
      <p:sp>
        <p:nvSpPr>
          <p:cNvPr id="4" name="Заголовок 3"/>
          <p:cNvSpPr>
            <a:spLocks noGrp="1"/>
          </p:cNvSpPr>
          <p:nvPr>
            <p:ph type="title"/>
          </p:nvPr>
        </p:nvSpPr>
        <p:spPr/>
        <p:txBody>
          <a:bodyPr>
            <a:normAutofit/>
          </a:bodyPr>
          <a:lstStyle/>
          <a:p>
            <a:r>
              <a:rPr dirty="0" smtClean="0"/>
              <a:t>Table Access by Rowid</a:t>
            </a:r>
            <a:endParaRPr lang="en-US" dirty="0"/>
          </a:p>
        </p:txBody>
      </p:sp>
      <p:sp>
        <p:nvSpPr>
          <p:cNvPr id="5" name="Содержимое 4"/>
          <p:cNvSpPr>
            <a:spLocks noGrp="1"/>
          </p:cNvSpPr>
          <p:nvPr>
            <p:ph idx="1"/>
          </p:nvPr>
        </p:nvSpPr>
        <p:spPr/>
        <p:txBody>
          <a:bodyPr/>
          <a:lstStyle/>
          <a:p>
            <a:pPr marL="0">
              <a:buNone/>
            </a:pPr>
            <a:r>
              <a:rPr lang="en-US" sz="2000" b="0" dirty="0" smtClean="0"/>
              <a:t>A </a:t>
            </a:r>
            <a:r>
              <a:rPr lang="en-US" sz="2000" dirty="0" smtClean="0"/>
              <a:t>rowid</a:t>
            </a:r>
            <a:r>
              <a:rPr lang="en-US" sz="2000" b="0" dirty="0" smtClean="0"/>
              <a:t> is an internal representation of the storage location of data. The rowid of a row specifies the data file and data block containing the row and the location of the row in that block. Locating a row by specifying its rowid is the </a:t>
            </a:r>
            <a:r>
              <a:rPr lang="en-US" sz="2000" dirty="0" smtClean="0"/>
              <a:t>fastest way</a:t>
            </a:r>
            <a:r>
              <a:rPr lang="en-US" sz="2000" b="0" dirty="0" smtClean="0"/>
              <a:t> to retrieve a single row because it specifies the exact location of the row in the database.</a:t>
            </a:r>
          </a:p>
          <a:p>
            <a:pPr>
              <a:buNone/>
            </a:pPr>
            <a:endParaRPr lang="en-US" sz="2000" b="0" dirty="0" smtClean="0"/>
          </a:p>
          <a:p>
            <a:pPr>
              <a:buNone/>
            </a:pPr>
            <a:r>
              <a:rPr lang="en-US" sz="2000" b="0" dirty="0" smtClean="0"/>
              <a:t>The following steps are performed:</a:t>
            </a:r>
          </a:p>
          <a:p>
            <a:r>
              <a:rPr lang="en-US" sz="2000" b="0" dirty="0" smtClean="0"/>
              <a:t>Obtains the rowids of the selected rows, either from the statement WHERE clause or through an index scan of one or more indexes. Table access may be needed for columns in the statement not present in the index.</a:t>
            </a:r>
          </a:p>
          <a:p>
            <a:r>
              <a:rPr lang="en-US" sz="2000" b="0" dirty="0" smtClean="0"/>
              <a:t>Locates each selected row in the table based on its rowid.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27</a:t>
            </a:fld>
            <a:endParaRPr lang="en-US" dirty="0"/>
          </a:p>
        </p:txBody>
      </p:sp>
      <p:sp>
        <p:nvSpPr>
          <p:cNvPr id="4" name="Заголовок 3"/>
          <p:cNvSpPr>
            <a:spLocks noGrp="1"/>
          </p:cNvSpPr>
          <p:nvPr>
            <p:ph type="title"/>
          </p:nvPr>
        </p:nvSpPr>
        <p:spPr/>
        <p:txBody>
          <a:bodyPr/>
          <a:lstStyle/>
          <a:p>
            <a:r>
              <a:rPr dirty="0" smtClean="0"/>
              <a:t>Index Scan Access Methods</a:t>
            </a:r>
            <a:endParaRPr lang="en-US" dirty="0"/>
          </a:p>
        </p:txBody>
      </p:sp>
      <p:sp>
        <p:nvSpPr>
          <p:cNvPr id="5" name="Содержимое 4"/>
          <p:cNvSpPr>
            <a:spLocks noGrp="1"/>
          </p:cNvSpPr>
          <p:nvPr>
            <p:ph idx="1"/>
          </p:nvPr>
        </p:nvSpPr>
        <p:spPr/>
        <p:txBody>
          <a:bodyPr/>
          <a:lstStyle/>
          <a:p>
            <a:pPr marL="0" indent="0">
              <a:buSzPct val="140000"/>
              <a:buNone/>
            </a:pPr>
            <a:r>
              <a:rPr lang="en-US" dirty="0" smtClean="0"/>
              <a:t>Index Unique Scan</a:t>
            </a:r>
          </a:p>
          <a:p>
            <a:pPr>
              <a:buSzPct val="140000"/>
              <a:buFont typeface="Arial" pitchFamily="34" charset="0"/>
              <a:buChar char="•"/>
            </a:pPr>
            <a:r>
              <a:rPr lang="en-US" b="0" dirty="0" smtClean="0"/>
              <a:t>An index unique scan returns at most 1 rowid.</a:t>
            </a:r>
          </a:p>
          <a:p>
            <a:pPr marL="0" indent="0">
              <a:buSzPct val="140000"/>
              <a:buNone/>
            </a:pPr>
            <a:r>
              <a:rPr lang="en-US" dirty="0" smtClean="0"/>
              <a:t>Index Range Scan</a:t>
            </a:r>
          </a:p>
          <a:p>
            <a:pPr>
              <a:buSzPct val="140000"/>
              <a:buFont typeface="Arial" pitchFamily="34" charset="0"/>
              <a:buChar char="•"/>
            </a:pPr>
            <a:r>
              <a:rPr lang="en-US" b="0" dirty="0" smtClean="0"/>
              <a:t>An index range scan is an ordered scan of an index that has the following characteristics:</a:t>
            </a:r>
          </a:p>
          <a:p>
            <a:pPr lvl="1">
              <a:buSzPct val="140000"/>
            </a:pPr>
            <a:r>
              <a:rPr lang="en-US" dirty="0" smtClean="0"/>
              <a:t>One or more leading columns of an index are specified in conditions. </a:t>
            </a:r>
          </a:p>
          <a:p>
            <a:pPr lvl="1">
              <a:buSzPct val="140000"/>
            </a:pPr>
            <a:r>
              <a:rPr lang="en-US" dirty="0" smtClean="0"/>
              <a:t>0, 1, or more values are possible for an index key.</a:t>
            </a:r>
          </a:p>
          <a:p>
            <a:pPr marL="0" indent="0">
              <a:buSzPct val="140000"/>
              <a:buNone/>
            </a:pPr>
            <a:r>
              <a:rPr lang="en-US" dirty="0" smtClean="0"/>
              <a:t>Full Index Scan</a:t>
            </a:r>
          </a:p>
          <a:p>
            <a:pPr>
              <a:buSzPct val="140000"/>
              <a:buFont typeface="Arial" pitchFamily="34" charset="0"/>
              <a:buChar char="•"/>
            </a:pPr>
            <a:r>
              <a:rPr lang="en-US" b="0" dirty="0" smtClean="0"/>
              <a:t>Reads the entire index in order. A full scan can eliminate sorting because the data is ordered by index key.</a:t>
            </a:r>
            <a:endParaRPr lang="en-US" dirty="0" smtClean="0"/>
          </a:p>
          <a:p>
            <a:pPr marL="0" indent="0">
              <a:buSzPct val="140000"/>
              <a:buNone/>
            </a:pPr>
            <a:r>
              <a:rPr lang="en-US" dirty="0" smtClean="0"/>
              <a:t>Fast Full Index Scan</a:t>
            </a:r>
          </a:p>
          <a:p>
            <a:pPr>
              <a:buSzPct val="140000"/>
              <a:buFont typeface="Arial" pitchFamily="34" charset="0"/>
              <a:buChar char="•"/>
            </a:pPr>
            <a:r>
              <a:rPr lang="en-US" b="0" dirty="0" smtClean="0"/>
              <a:t>The database accesses the data in the index itself without accessing the table, and the database reads the index blocks in no particular order.</a:t>
            </a:r>
          </a:p>
          <a:p>
            <a:pPr marL="0" indent="0">
              <a:buSzPct val="140000"/>
              <a:buNone/>
            </a:pPr>
            <a:r>
              <a:rPr lang="en-US" dirty="0" smtClean="0"/>
              <a:t>Index Skip Scan</a:t>
            </a:r>
          </a:p>
          <a:p>
            <a:pPr>
              <a:buSzPct val="140000"/>
              <a:buFont typeface="Arial" pitchFamily="34" charset="0"/>
              <a:buChar char="•"/>
            </a:pPr>
            <a:r>
              <a:rPr lang="en-US" b="0" dirty="0" smtClean="0"/>
              <a:t>The database accesses the data in the index itself without accessing the table, and the database reads the index blocks in no particular order.</a:t>
            </a:r>
          </a:p>
          <a:p>
            <a:pPr marL="0" indent="0">
              <a:buSzPct val="140000"/>
              <a:buNone/>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28</a:t>
            </a:fld>
            <a:endParaRPr lang="en-US" dirty="0"/>
          </a:p>
        </p:txBody>
      </p:sp>
      <p:sp>
        <p:nvSpPr>
          <p:cNvPr id="4" name="Заголовок 3"/>
          <p:cNvSpPr>
            <a:spLocks noGrp="1"/>
          </p:cNvSpPr>
          <p:nvPr>
            <p:ph type="title"/>
          </p:nvPr>
        </p:nvSpPr>
        <p:spPr/>
        <p:txBody>
          <a:bodyPr/>
          <a:lstStyle/>
          <a:p>
            <a:r>
              <a:rPr dirty="0" smtClean="0"/>
              <a:t>Index Unique Scan</a:t>
            </a:r>
            <a:endParaRPr lang="en-US" dirty="0"/>
          </a:p>
        </p:txBody>
      </p:sp>
      <p:pic>
        <p:nvPicPr>
          <p:cNvPr id="6" name="Содержимое 5" descr="oracle_ius.png"/>
          <p:cNvPicPr>
            <a:picLocks noGrp="1" noChangeAspect="1"/>
          </p:cNvPicPr>
          <p:nvPr>
            <p:ph idx="1"/>
          </p:nvPr>
        </p:nvPicPr>
        <p:blipFill>
          <a:blip r:embed="rId2"/>
          <a:stretch>
            <a:fillRect/>
          </a:stretch>
        </p:blipFill>
        <p:spPr>
          <a:xfrm>
            <a:off x="1390650" y="1309687"/>
            <a:ext cx="6362700" cy="46196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29</a:t>
            </a:fld>
            <a:endParaRPr lang="en-US" dirty="0"/>
          </a:p>
        </p:txBody>
      </p:sp>
      <p:sp>
        <p:nvSpPr>
          <p:cNvPr id="4" name="Заголовок 3"/>
          <p:cNvSpPr>
            <a:spLocks noGrp="1"/>
          </p:cNvSpPr>
          <p:nvPr>
            <p:ph type="title"/>
          </p:nvPr>
        </p:nvSpPr>
        <p:spPr/>
        <p:txBody>
          <a:bodyPr/>
          <a:lstStyle/>
          <a:p>
            <a:r>
              <a:rPr dirty="0" smtClean="0"/>
              <a:t>Index Range Scan</a:t>
            </a:r>
            <a:endParaRPr lang="en-US" dirty="0"/>
          </a:p>
        </p:txBody>
      </p:sp>
      <p:pic>
        <p:nvPicPr>
          <p:cNvPr id="6" name="Содержимое 5" descr="oracle_irs.png"/>
          <p:cNvPicPr>
            <a:picLocks noGrp="1" noChangeAspect="1"/>
          </p:cNvPicPr>
          <p:nvPr>
            <p:ph idx="1"/>
          </p:nvPr>
        </p:nvPicPr>
        <p:blipFill>
          <a:blip r:embed="rId2"/>
          <a:stretch>
            <a:fillRect/>
          </a:stretch>
        </p:blipFill>
        <p:spPr>
          <a:xfrm>
            <a:off x="1371600" y="1323975"/>
            <a:ext cx="6400800" cy="45910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a:t>
            </a:fld>
            <a:endParaRPr lang="en-US" dirty="0"/>
          </a:p>
        </p:txBody>
      </p:sp>
      <p:sp>
        <p:nvSpPr>
          <p:cNvPr id="4" name="Заголовок 3"/>
          <p:cNvSpPr>
            <a:spLocks noGrp="1"/>
          </p:cNvSpPr>
          <p:nvPr>
            <p:ph type="title"/>
          </p:nvPr>
        </p:nvSpPr>
        <p:spPr/>
        <p:txBody>
          <a:bodyPr/>
          <a:lstStyle/>
          <a:p>
            <a:r>
              <a:rPr dirty="0" smtClean="0"/>
              <a:t>But first, a step back</a:t>
            </a:r>
            <a:endParaRPr lang="en-US" dirty="0"/>
          </a:p>
        </p:txBody>
      </p:sp>
      <p:pic>
        <p:nvPicPr>
          <p:cNvPr id="6" name="Content Placeholder 6"/>
          <p:cNvPicPr>
            <a:picLocks noGrp="1" noChangeAspect="1"/>
          </p:cNvPicPr>
          <p:nvPr>
            <p:ph idx="1"/>
          </p:nvPr>
        </p:nvPicPr>
        <p:blipFill>
          <a:blip r:embed="rId2"/>
          <a:stretch>
            <a:fillRect/>
          </a:stretch>
        </p:blipFill>
        <p:spPr>
          <a:xfrm>
            <a:off x="914400" y="990600"/>
            <a:ext cx="7315200" cy="2172677"/>
          </a:xfrm>
          <a:prstGeom prst="rect">
            <a:avLst/>
          </a:prstGeom>
          <a:ln>
            <a:noFill/>
          </a:ln>
          <a:effectLst>
            <a:outerShdw blurRad="292100" dist="139700" dir="2700000" algn="tl" rotWithShape="0">
              <a:srgbClr val="333333">
                <a:alpha val="65000"/>
              </a:srgbClr>
            </a:outerShdw>
          </a:effectLst>
        </p:spPr>
      </p:pic>
      <p:pic>
        <p:nvPicPr>
          <p:cNvPr id="7" name="Picture 7"/>
          <p:cNvPicPr>
            <a:picLocks noChangeAspect="1"/>
          </p:cNvPicPr>
          <p:nvPr/>
        </p:nvPicPr>
        <p:blipFill>
          <a:blip r:embed="rId3"/>
          <a:stretch>
            <a:fillRect/>
          </a:stretch>
        </p:blipFill>
        <p:spPr>
          <a:xfrm>
            <a:off x="1145002" y="3343275"/>
            <a:ext cx="7048500" cy="2828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30</a:t>
            </a:fld>
            <a:endParaRPr lang="en-US" dirty="0"/>
          </a:p>
        </p:txBody>
      </p:sp>
      <p:sp>
        <p:nvSpPr>
          <p:cNvPr id="4" name="Заголовок 3"/>
          <p:cNvSpPr>
            <a:spLocks noGrp="1"/>
          </p:cNvSpPr>
          <p:nvPr>
            <p:ph type="title"/>
          </p:nvPr>
        </p:nvSpPr>
        <p:spPr/>
        <p:txBody>
          <a:bodyPr/>
          <a:lstStyle/>
          <a:p>
            <a:r>
              <a:rPr dirty="0" smtClean="0"/>
              <a:t>Index Full Scan</a:t>
            </a:r>
            <a:endParaRPr lang="en-US" dirty="0"/>
          </a:p>
        </p:txBody>
      </p:sp>
      <p:pic>
        <p:nvPicPr>
          <p:cNvPr id="6" name="Содержимое 5" descr="oracle_ifs.png"/>
          <p:cNvPicPr>
            <a:picLocks noGrp="1" noChangeAspect="1"/>
          </p:cNvPicPr>
          <p:nvPr>
            <p:ph idx="1"/>
          </p:nvPr>
        </p:nvPicPr>
        <p:blipFill>
          <a:blip r:embed="rId2"/>
          <a:stretch>
            <a:fillRect/>
          </a:stretch>
        </p:blipFill>
        <p:spPr>
          <a:xfrm>
            <a:off x="1347787" y="1290637"/>
            <a:ext cx="6448425" cy="46577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dirty="0"/>
              <a:t>Oracle Data Access and Optimizer</a:t>
            </a:r>
          </a:p>
        </p:txBody>
      </p:sp>
      <p:sp>
        <p:nvSpPr>
          <p:cNvPr id="3" name="Нижний колонтитул 2"/>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31</a:t>
            </a:fld>
            <a:endParaRPr lang="en-US" dirty="0"/>
          </a:p>
        </p:txBody>
      </p:sp>
      <p:sp>
        <p:nvSpPr>
          <p:cNvPr id="5" name="Текст 4"/>
          <p:cNvSpPr>
            <a:spLocks noGrp="1"/>
          </p:cNvSpPr>
          <p:nvPr>
            <p:ph type="body" sz="quarter" idx="14"/>
          </p:nvPr>
        </p:nvSpPr>
        <p:spPr/>
        <p:txBody>
          <a:bodyPr/>
          <a:lstStyle/>
          <a:p>
            <a:r>
              <a:rPr lang="pt-BR" dirty="0"/>
              <a:t>Elias Nema</a:t>
            </a:r>
          </a:p>
          <a:p>
            <a:r>
              <a:rPr lang="pt-BR" smtClean="0"/>
              <a:t>Lead Software </a:t>
            </a:r>
            <a:r>
              <a:rPr lang="pt-BR" dirty="0"/>
              <a:t>Engineer</a:t>
            </a:r>
          </a:p>
          <a:p>
            <a:r>
              <a:rPr lang="pt-BR" b="0" dirty="0" smtClean="0">
                <a:hlinkClick r:id="rId2"/>
              </a:rPr>
              <a:t>Elias_Nema@epam.com</a:t>
            </a:r>
            <a:endParaRPr lang="pt-BR"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Заголовок 3"/>
          <p:cNvSpPr>
            <a:spLocks noGrp="1"/>
          </p:cNvSpPr>
          <p:nvPr>
            <p:ph type="title"/>
          </p:nvPr>
        </p:nvSpPr>
        <p:spPr/>
        <p:txBody>
          <a:bodyPr/>
          <a:lstStyle/>
          <a:p>
            <a:r>
              <a:rPr dirty="0" smtClean="0"/>
              <a:t>SQL</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000" b="0" dirty="0" smtClean="0"/>
              <a:t>The general idea with each generational </a:t>
            </a:r>
            <a:r>
              <a:rPr lang="en-US" sz="2000" b="0" i="1" dirty="0" smtClean="0"/>
              <a:t>step away from machine language</a:t>
            </a:r>
            <a:r>
              <a:rPr lang="en-US" sz="2000" b="0" dirty="0" smtClean="0"/>
              <a:t> is to try to get closer to the point where </a:t>
            </a:r>
            <a:r>
              <a:rPr lang="en-US" sz="2000" b="0" i="1" dirty="0" smtClean="0"/>
              <a:t>plain spoken human language</a:t>
            </a:r>
            <a:r>
              <a:rPr lang="en-US" sz="2000" b="0" dirty="0" smtClean="0"/>
              <a:t> will be sufficient to program a computer. </a:t>
            </a:r>
          </a:p>
          <a:p>
            <a:pPr>
              <a:buSzPct val="140000"/>
              <a:buFont typeface="Arial" pitchFamily="34" charset="0"/>
              <a:buChar char="•"/>
            </a:pPr>
            <a:endParaRPr lang="en-US" sz="2000" b="0" dirty="0" smtClean="0"/>
          </a:p>
          <a:p>
            <a:pPr>
              <a:buSzPct val="140000"/>
              <a:buFont typeface="Arial" pitchFamily="34" charset="0"/>
              <a:buChar char="•"/>
            </a:pPr>
            <a:r>
              <a:rPr lang="en-US" sz="2000" b="0" dirty="0" smtClean="0"/>
              <a:t>Wide variety of tools and languages from which to choose when developing an application, there’s </a:t>
            </a:r>
            <a:r>
              <a:rPr lang="en-US" sz="2000" b="0" i="1" dirty="0" smtClean="0"/>
              <a:t>only one choice</a:t>
            </a:r>
            <a:r>
              <a:rPr lang="en-US" sz="2000" b="0" dirty="0" smtClean="0"/>
              <a:t> when it comes to database interaction, and that’s </a:t>
            </a:r>
            <a:r>
              <a:rPr lang="en-US" sz="2000" dirty="0" smtClean="0"/>
              <a:t>SQL</a:t>
            </a:r>
            <a:r>
              <a:rPr lang="en-US" sz="2000" b="0" dirty="0" smtClean="0"/>
              <a:t>.</a:t>
            </a:r>
          </a:p>
          <a:p>
            <a:pPr>
              <a:buSzPct val="140000"/>
              <a:buFont typeface="Arial" pitchFamily="34" charset="0"/>
              <a:buChar char="•"/>
            </a:pPr>
            <a:endParaRPr lang="en-US"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dirty="0"/>
          </a:p>
        </p:txBody>
      </p:sp>
      <p:sp>
        <p:nvSpPr>
          <p:cNvPr id="4" name="Заголовок 3"/>
          <p:cNvSpPr>
            <a:spLocks noGrp="1"/>
          </p:cNvSpPr>
          <p:nvPr>
            <p:ph type="title"/>
          </p:nvPr>
        </p:nvSpPr>
        <p:spPr/>
        <p:txBody>
          <a:bodyPr/>
          <a:lstStyle/>
          <a:p>
            <a:r>
              <a:rPr dirty="0" smtClean="0"/>
              <a:t>Advertisement</a:t>
            </a:r>
            <a:endParaRPr lang="en-US" dirty="0"/>
          </a:p>
        </p:txBody>
      </p:sp>
      <p:sp>
        <p:nvSpPr>
          <p:cNvPr id="5" name="Содержимое 4"/>
          <p:cNvSpPr>
            <a:spLocks noGrp="1"/>
          </p:cNvSpPr>
          <p:nvPr>
            <p:ph idx="1"/>
          </p:nvPr>
        </p:nvSpPr>
        <p:spPr/>
        <p:txBody>
          <a:bodyPr/>
          <a:lstStyle/>
          <a:p>
            <a:pPr marL="0">
              <a:buNone/>
            </a:pPr>
            <a:r>
              <a:rPr lang="en-US" sz="2000" dirty="0" smtClean="0"/>
              <a:t>The result:</a:t>
            </a:r>
            <a:r>
              <a:rPr lang="en-US" sz="2000" b="0" dirty="0" smtClean="0"/>
              <a:t> SQL has never gone “out of style” as many other languages have. Demand for other languages ebbs and wanes, but the demand for skilled SQL professionals has been </a:t>
            </a:r>
            <a:r>
              <a:rPr lang="en-US" sz="2000" b="0" i="1" dirty="0" smtClean="0"/>
              <a:t>persistently high ever since the early 1980s.</a:t>
            </a:r>
          </a:p>
        </p:txBody>
      </p:sp>
      <p:pic>
        <p:nvPicPr>
          <p:cNvPr id="25602" name="Picture 2" descr="http://thinketg.com/wp-content/uploads/2013/03/bigstock-D-I-Love-Sql-Button-Click-Her-40590268-300x2281.jpg"/>
          <p:cNvPicPr>
            <a:picLocks noChangeAspect="1" noChangeArrowheads="1"/>
          </p:cNvPicPr>
          <p:nvPr/>
        </p:nvPicPr>
        <p:blipFill>
          <a:blip r:embed="rId2"/>
          <a:srcRect/>
          <a:stretch>
            <a:fillRect/>
          </a:stretch>
        </p:blipFill>
        <p:spPr bwMode="auto">
          <a:xfrm>
            <a:off x="2895600" y="3200400"/>
            <a:ext cx="2857500" cy="21717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a:t>
            </a:r>
            <a:r>
              <a:rPr dirty="0" smtClean="0"/>
              <a:t>racle optimizer</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7</a:t>
            </a:fld>
            <a:endParaRPr lang="en-US" dirty="0"/>
          </a:p>
        </p:txBody>
      </p:sp>
      <p:sp>
        <p:nvSpPr>
          <p:cNvPr id="4" name="Заголовок 3"/>
          <p:cNvSpPr>
            <a:spLocks noGrp="1"/>
          </p:cNvSpPr>
          <p:nvPr>
            <p:ph type="title"/>
          </p:nvPr>
        </p:nvSpPr>
        <p:spPr/>
        <p:txBody>
          <a:bodyPr/>
          <a:lstStyle/>
          <a:p>
            <a:r>
              <a:rPr smtClean="0"/>
              <a:t>What happens when a SQL statement is issued?</a:t>
            </a:r>
            <a:endParaRPr lang="en-US" dirty="0"/>
          </a:p>
        </p:txBody>
      </p:sp>
      <p:pic>
        <p:nvPicPr>
          <p:cNvPr id="6" name="Рисунок 3" descr="oracle_optimizer_steps.jpg"/>
          <p:cNvPicPr>
            <a:picLocks noGrp="1"/>
          </p:cNvPicPr>
          <p:nvPr>
            <p:ph idx="1"/>
          </p:nvPr>
        </p:nvPicPr>
        <p:blipFill>
          <a:blip r:embed="rId2"/>
          <a:stretch>
            <a:fillRect/>
          </a:stretch>
        </p:blipFill>
        <p:spPr>
          <a:xfrm>
            <a:off x="1905000" y="914400"/>
            <a:ext cx="3276600" cy="5105400"/>
          </a:xfrm>
          <a:prstGeom prst="rect">
            <a:avLst/>
          </a:prstGeom>
        </p:spPr>
      </p:pic>
      <p:sp>
        <p:nvSpPr>
          <p:cNvPr id="11" name="TextBox 10"/>
          <p:cNvSpPr txBox="1"/>
          <p:nvPr/>
        </p:nvSpPr>
        <p:spPr>
          <a:xfrm>
            <a:off x="3200400" y="4114800"/>
            <a:ext cx="12192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Optimizer</a:t>
            </a:r>
            <a:endParaRPr lang="en-US" dirty="0"/>
          </a:p>
        </p:txBody>
      </p:sp>
      <p:sp>
        <p:nvSpPr>
          <p:cNvPr id="12" name="Блок-схема: магнитный диск 11"/>
          <p:cNvSpPr/>
          <p:nvPr/>
        </p:nvSpPr>
        <p:spPr>
          <a:xfrm>
            <a:off x="6400800" y="3124200"/>
            <a:ext cx="1371600" cy="83820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 Dictionary</a:t>
            </a:r>
            <a:endParaRPr lang="en-US" dirty="0"/>
          </a:p>
        </p:txBody>
      </p:sp>
      <p:cxnSp>
        <p:nvCxnSpPr>
          <p:cNvPr id="14" name="Прямая со стрелкой 13"/>
          <p:cNvCxnSpPr>
            <a:stCxn id="12" idx="2"/>
          </p:cNvCxnSpPr>
          <p:nvPr/>
        </p:nvCxnSpPr>
        <p:spPr>
          <a:xfrm rot="10800000">
            <a:off x="4191000" y="2895600"/>
            <a:ext cx="2209800" cy="647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Прямая со стрелкой 15"/>
          <p:cNvCxnSpPr>
            <a:stCxn id="12" idx="2"/>
          </p:cNvCxnSpPr>
          <p:nvPr/>
        </p:nvCxnSpPr>
        <p:spPr>
          <a:xfrm rot="10800000" flipV="1">
            <a:off x="4419600" y="3543300"/>
            <a:ext cx="1981200" cy="7561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Заголовок 3"/>
          <p:cNvSpPr>
            <a:spLocks noGrp="1"/>
          </p:cNvSpPr>
          <p:nvPr>
            <p:ph type="title"/>
          </p:nvPr>
        </p:nvSpPr>
        <p:spPr/>
        <p:txBody>
          <a:bodyPr/>
          <a:lstStyle/>
          <a:p>
            <a:r>
              <a:rPr smtClean="0"/>
              <a:t>As Always, a Bit of History</a:t>
            </a:r>
            <a:endParaRPr lang="en-US" dirty="0"/>
          </a:p>
        </p:txBody>
      </p:sp>
      <p:sp>
        <p:nvSpPr>
          <p:cNvPr id="5" name="Содержимое 4"/>
          <p:cNvSpPr>
            <a:spLocks noGrp="1"/>
          </p:cNvSpPr>
          <p:nvPr>
            <p:ph idx="1"/>
          </p:nvPr>
        </p:nvSpPr>
        <p:spPr/>
        <p:txBody>
          <a:bodyPr/>
          <a:lstStyle/>
          <a:p>
            <a:pPr>
              <a:buNone/>
            </a:pPr>
            <a:r>
              <a:rPr lang="en-US" sz="2000" dirty="0" smtClean="0"/>
              <a:t>At the beginning, there were rules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lgn="ctr">
              <a:buNone/>
            </a:pPr>
            <a:r>
              <a:rPr lang="en-US" sz="2000" dirty="0" smtClean="0"/>
              <a:t>1979-1991</a:t>
            </a:r>
            <a:endParaRPr lang="en-US" sz="2000" dirty="0"/>
          </a:p>
        </p:txBody>
      </p:sp>
      <p:pic>
        <p:nvPicPr>
          <p:cNvPr id="39938" name="Picture 2" descr="http://www.djaasports.org/Rule_Book.jpg"/>
          <p:cNvPicPr>
            <a:picLocks noChangeAspect="1" noChangeArrowheads="1"/>
          </p:cNvPicPr>
          <p:nvPr/>
        </p:nvPicPr>
        <p:blipFill>
          <a:blip r:embed="rId2"/>
          <a:srcRect/>
          <a:stretch>
            <a:fillRect/>
          </a:stretch>
        </p:blipFill>
        <p:spPr bwMode="auto">
          <a:xfrm>
            <a:off x="3276600" y="1971674"/>
            <a:ext cx="2667000" cy="31337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lstStyle/>
          <a:p>
            <a:r>
              <a:rPr smtClean="0"/>
              <a:t>Rule-Based Optimization</a:t>
            </a:r>
            <a:endParaRPr lang="en-US" dirty="0"/>
          </a:p>
        </p:txBody>
      </p:sp>
      <p:sp>
        <p:nvSpPr>
          <p:cNvPr id="5" name="Содержимое 4"/>
          <p:cNvSpPr>
            <a:spLocks noGrp="1"/>
          </p:cNvSpPr>
          <p:nvPr>
            <p:ph idx="1"/>
          </p:nvPr>
        </p:nvSpPr>
        <p:spPr/>
        <p:txBody>
          <a:bodyPr/>
          <a:lstStyle/>
          <a:p>
            <a:r>
              <a:rPr lang="en-US" sz="2000" dirty="0" smtClean="0"/>
              <a:t>Rule Based Optimizer (RBO) is a heuristic based Optimizer</a:t>
            </a:r>
          </a:p>
          <a:p>
            <a:pPr lvl="1"/>
            <a:r>
              <a:rPr lang="en-US" sz="2000" dirty="0" smtClean="0">
                <a:solidFill>
                  <a:schemeClr val="tx1">
                    <a:lumMod val="75000"/>
                    <a:lumOff val="25000"/>
                  </a:schemeClr>
                </a:solidFill>
              </a:rPr>
              <a:t>Uses a ranked list of access paths (rules)</a:t>
            </a:r>
          </a:p>
          <a:p>
            <a:pPr lvl="1"/>
            <a:r>
              <a:rPr lang="en-US" sz="2000" dirty="0" smtClean="0">
                <a:solidFill>
                  <a:schemeClr val="tx1">
                    <a:lumMod val="75000"/>
                    <a:lumOff val="25000"/>
                  </a:schemeClr>
                </a:solidFill>
              </a:rPr>
              <a:t>About 20 rules</a:t>
            </a:r>
          </a:p>
          <a:p>
            <a:pPr lvl="1"/>
            <a:r>
              <a:rPr lang="en-US" sz="2000" dirty="0" smtClean="0">
                <a:solidFill>
                  <a:schemeClr val="tx1">
                    <a:lumMod val="75000"/>
                    <a:lumOff val="25000"/>
                  </a:schemeClr>
                </a:solidFill>
              </a:rPr>
              <a:t>Lower ranked access paths assumed to operate more efficiently</a:t>
            </a:r>
          </a:p>
          <a:p>
            <a:r>
              <a:rPr lang="en-US" sz="2000" dirty="0" smtClean="0"/>
              <a:t>Plans chosen based on access paths available and their rank</a:t>
            </a:r>
          </a:p>
          <a:p>
            <a:pPr lvl="1"/>
            <a:r>
              <a:rPr lang="en-US" sz="2000" dirty="0" smtClean="0">
                <a:solidFill>
                  <a:schemeClr val="tx1">
                    <a:lumMod val="75000"/>
                    <a:lumOff val="25000"/>
                  </a:schemeClr>
                </a:solidFill>
              </a:rPr>
              <a:t> If multiple access paths existed path with the lowest rank chosen</a:t>
            </a:r>
          </a:p>
          <a:p>
            <a:r>
              <a:rPr lang="en-US" sz="2000" dirty="0" smtClean="0"/>
              <a:t>Only very simple physical optimizations done automatically</a:t>
            </a:r>
          </a:p>
          <a:p>
            <a:pPr lvl="1"/>
            <a:r>
              <a:rPr lang="en-US" sz="2000" dirty="0" smtClean="0">
                <a:solidFill>
                  <a:schemeClr val="tx1">
                    <a:lumMod val="75000"/>
                    <a:lumOff val="25000"/>
                  </a:schemeClr>
                </a:solidFill>
              </a:rPr>
              <a:t>OR Expansion: multiple OR predicates rewritten as UNION ALL</a:t>
            </a:r>
          </a:p>
          <a:p>
            <a:endParaRPr lang="en-US" sz="2000" dirty="0"/>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619</TotalTime>
  <Words>1851</Words>
  <Application>Microsoft Office PowerPoint</Application>
  <PresentationFormat>On-screen Show (4:3)</PresentationFormat>
  <Paragraphs>216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Wingdings</vt:lpstr>
      <vt:lpstr>template</vt:lpstr>
      <vt:lpstr>Introduction to data warehousing</vt:lpstr>
      <vt:lpstr>Agenda</vt:lpstr>
      <vt:lpstr>But first, a step back</vt:lpstr>
      <vt:lpstr>SQL</vt:lpstr>
      <vt:lpstr>Advertisement</vt:lpstr>
      <vt:lpstr>Oracle optimizer</vt:lpstr>
      <vt:lpstr>What happens when a SQL statement is issued?</vt:lpstr>
      <vt:lpstr>As Always, a Bit of History</vt:lpstr>
      <vt:lpstr>Rule-Based Optimization</vt:lpstr>
      <vt:lpstr>And Then Cost Appeared</vt:lpstr>
      <vt:lpstr>New Cost-Based Approach</vt:lpstr>
      <vt:lpstr>Overview of the Optimizer</vt:lpstr>
      <vt:lpstr>Query Transformer</vt:lpstr>
      <vt:lpstr>Estimator</vt:lpstr>
      <vt:lpstr>Row Source Tree</vt:lpstr>
      <vt:lpstr>SQL Processing</vt:lpstr>
      <vt:lpstr>SQL Parsing</vt:lpstr>
      <vt:lpstr>Execution More Detailed</vt:lpstr>
      <vt:lpstr>Access methods</vt:lpstr>
      <vt:lpstr>Oracle Data Access Methods</vt:lpstr>
      <vt:lpstr>But before diving in</vt:lpstr>
      <vt:lpstr>High Water Mark</vt:lpstr>
      <vt:lpstr>Low High Water Mark</vt:lpstr>
      <vt:lpstr>Full Table Scan</vt:lpstr>
      <vt:lpstr>What Affects Full Scan Access Methods</vt:lpstr>
      <vt:lpstr>Table Access by Rowid</vt:lpstr>
      <vt:lpstr>Index Scan Access Methods</vt:lpstr>
      <vt:lpstr>Index Unique Scan</vt:lpstr>
      <vt:lpstr>Index Range Scan</vt:lpstr>
      <vt:lpstr>Index Full Scan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 Nema</cp:lastModifiedBy>
  <cp:revision>161</cp:revision>
  <dcterms:created xsi:type="dcterms:W3CDTF">2014-04-05T15:14:09Z</dcterms:created>
  <dcterms:modified xsi:type="dcterms:W3CDTF">2016-02-17T13:19:32Z</dcterms:modified>
</cp:coreProperties>
</file>