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448" r:id="rId5"/>
    <p:sldId id="451" r:id="rId6"/>
    <p:sldId id="271" r:id="rId7"/>
    <p:sldId id="457" r:id="rId8"/>
    <p:sldId id="468" r:id="rId9"/>
    <p:sldId id="469" r:id="rId10"/>
    <p:sldId id="470" r:id="rId11"/>
    <p:sldId id="475" r:id="rId12"/>
    <p:sldId id="471" r:id="rId13"/>
    <p:sldId id="473" r:id="rId14"/>
    <p:sldId id="353" r:id="rId15"/>
    <p:sldId id="474" r:id="rId16"/>
    <p:sldId id="453" r:id="rId1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92" d="100"/>
          <a:sy n="92" d="100"/>
        </p:scale>
        <p:origin x="41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02-Dec-17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02-Dec-17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56" r:id="rId7"/>
    <p:sldLayoutId id="2147483711" r:id="rId8"/>
    <p:sldLayoutId id="2147483749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262" y="2105669"/>
            <a:ext cx="6910388" cy="1078757"/>
          </a:xfrm>
        </p:spPr>
        <p:txBody>
          <a:bodyPr/>
          <a:lstStyle/>
          <a:p>
            <a:r>
              <a:rPr lang="en-US" dirty="0"/>
              <a:t>USA </a:t>
            </a:r>
            <a:r>
              <a:rPr lang="en-US" dirty="0" smtClean="0"/>
              <a:t>Flights Performance DWH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652587"/>
            <a:ext cx="6488113" cy="262081"/>
          </a:xfrm>
        </p:spPr>
        <p:txBody>
          <a:bodyPr/>
          <a:lstStyle/>
          <a:p>
            <a:r>
              <a:rPr lang="en-US" dirty="0" smtClean="0"/>
              <a:t>Hanna Klimovich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December 2,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9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2161661" y="307508"/>
            <a:ext cx="1038739" cy="786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 of reports</a:t>
            </a:r>
            <a:endParaRPr lang="en-US" dirty="0"/>
          </a:p>
        </p:txBody>
      </p:sp>
      <p:pic>
        <p:nvPicPr>
          <p:cNvPr id="3074" name="Picture 2" descr="https://databricks.com/wp-content/uploads/2016/03/SEA-delays-by-state-map-1024x6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7928"/>
          <a:stretch/>
        </p:blipFill>
        <p:spPr bwMode="auto">
          <a:xfrm>
            <a:off x="407121" y="962891"/>
            <a:ext cx="5047325" cy="23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bnet.com/blogs/airline-del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21" y="1839189"/>
            <a:ext cx="3496348" cy="24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4724576" y="0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55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 reasons to buy DWH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4763" y="1471098"/>
            <a:ext cx="6119219" cy="348437"/>
            <a:chOff x="448467" y="1385345"/>
            <a:chExt cx="7386016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6842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All American airlines flights performance stored together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54763" y="1987749"/>
            <a:ext cx="5498409" cy="354268"/>
            <a:chOff x="448467" y="2074215"/>
            <a:chExt cx="7331211" cy="472357"/>
          </a:xfrm>
        </p:grpSpPr>
        <p:sp>
          <p:nvSpPr>
            <p:cNvPr id="17" name="TextBox 16"/>
            <p:cNvSpPr txBox="1"/>
            <p:nvPr/>
          </p:nvSpPr>
          <p:spPr>
            <a:xfrm>
              <a:off x="1048679" y="2115686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Database of all pilots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54763" y="2504403"/>
            <a:ext cx="5289029" cy="354266"/>
            <a:chOff x="448467" y="2763085"/>
            <a:chExt cx="7052038" cy="472354"/>
          </a:xfrm>
        </p:grpSpPr>
        <p:sp>
          <p:nvSpPr>
            <p:cNvPr id="18" name="TextBox 17"/>
            <p:cNvSpPr txBox="1"/>
            <p:nvPr/>
          </p:nvSpPr>
          <p:spPr>
            <a:xfrm>
              <a:off x="1048679" y="2804553"/>
              <a:ext cx="645182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Database of all planes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54763" y="3021055"/>
            <a:ext cx="5498409" cy="354266"/>
            <a:chOff x="448467" y="3451955"/>
            <a:chExt cx="7331211" cy="472354"/>
          </a:xfrm>
        </p:grpSpPr>
        <p:sp>
          <p:nvSpPr>
            <p:cNvPr id="19" name="TextBox 18"/>
            <p:cNvSpPr txBox="1"/>
            <p:nvPr/>
          </p:nvSpPr>
          <p:spPr>
            <a:xfrm>
              <a:off x="1048679" y="3493423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Variety of possible reports by pilots, places and planes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54763" y="3537708"/>
            <a:ext cx="5498409" cy="348437"/>
            <a:chOff x="448467" y="4140826"/>
            <a:chExt cx="7331211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1048679" y="4157675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Easy to interact with the help of batch file  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pic>
        <p:nvPicPr>
          <p:cNvPr id="34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5493680" y="-11616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Choose us to win service awards </a:t>
            </a:r>
            <a:endParaRPr lang="en-US" dirty="0"/>
          </a:p>
        </p:txBody>
      </p:sp>
      <p:pic>
        <p:nvPicPr>
          <p:cNvPr id="4098" name="Picture 2" descr="https://static.flightstats.com/ops-awards/2016/images/NAM-Network-AS-87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39" y="845127"/>
            <a:ext cx="5275407" cy="37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6761195" y="0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5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>
          <a:xfrm>
            <a:off x="0" y="-55418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72404" y="3810532"/>
            <a:ext cx="2316981" cy="647100"/>
          </a:xfrm>
        </p:spPr>
        <p:txBody>
          <a:bodyPr/>
          <a:lstStyle/>
          <a:p>
            <a:r>
              <a:rPr lang="en-US" dirty="0" smtClean="0"/>
              <a:t>To 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2404" y="3163432"/>
            <a:ext cx="5623912" cy="647100"/>
          </a:xfrm>
        </p:spPr>
        <p:txBody>
          <a:bodyPr/>
          <a:lstStyle/>
          <a:p>
            <a:r>
              <a:rPr lang="en-US" dirty="0" smtClean="0"/>
              <a:t>You are welcome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516332"/>
            <a:ext cx="6702732" cy="647100"/>
          </a:xfrm>
        </p:spPr>
        <p:txBody>
          <a:bodyPr/>
          <a:lstStyle/>
          <a:p>
            <a:r>
              <a:rPr lang="en-US" dirty="0" smtClean="0"/>
              <a:t>If you have any questions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72404" y="4630510"/>
            <a:ext cx="1794787" cy="284693"/>
          </a:xfrm>
        </p:spPr>
        <p:txBody>
          <a:bodyPr/>
          <a:lstStyle/>
          <a:p>
            <a:r>
              <a:rPr lang="en-US" dirty="0" smtClean="0"/>
              <a:t>Hanna Klimovich</a:t>
            </a:r>
            <a:endParaRPr lang="en-US" dirty="0"/>
          </a:p>
        </p:txBody>
      </p:sp>
      <p:pic>
        <p:nvPicPr>
          <p:cNvPr id="7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5312022" y="83127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1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24306" y="1417371"/>
            <a:ext cx="7571509" cy="778574"/>
          </a:xfrm>
        </p:spPr>
        <p:txBody>
          <a:bodyPr>
            <a:noAutofit/>
          </a:bodyPr>
          <a:lstStyle/>
          <a:p>
            <a:r>
              <a:rPr lang="en-US" dirty="0"/>
              <a:t>USA </a:t>
            </a:r>
            <a:r>
              <a:rPr lang="en-US" dirty="0" smtClean="0"/>
              <a:t>Flights Performance </a:t>
            </a:r>
            <a:r>
              <a:rPr lang="en-US" dirty="0" err="1" smtClean="0"/>
              <a:t>dwh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8" name="Picture Placeholder 7" descr="https://cdn0.iconfinder.com/data/icons/mixed-ui-icons-1/618/Untitled-5-512.png"/>
          <p:cNvPicPr>
            <a:picLocks noGrp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2300207" y="307508"/>
            <a:ext cx="1080302" cy="7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7880" y="2777079"/>
            <a:ext cx="3057430" cy="1590566"/>
          </a:xfrm>
        </p:spPr>
        <p:txBody>
          <a:bodyPr>
            <a:normAutofit/>
          </a:bodyPr>
          <a:lstStyle/>
          <a:p>
            <a:r>
              <a:rPr lang="en-US" dirty="0"/>
              <a:t>DWH will provide research department of the all </a:t>
            </a:r>
            <a:r>
              <a:rPr lang="en-US" dirty="0" smtClean="0"/>
              <a:t>American airports </a:t>
            </a:r>
            <a:r>
              <a:rPr lang="en-US" dirty="0"/>
              <a:t>and companies schedule with flight performance information (departures, arrivals, etc.). </a:t>
            </a:r>
          </a:p>
        </p:txBody>
      </p:sp>
      <p:pic>
        <p:nvPicPr>
          <p:cNvPr id="1026" name="Picture 2" descr="http://www.performancemagazine.org/wp-content/uploads/Virgin-America-Collaborators-with-Alliance-Dat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12" y="2684318"/>
            <a:ext cx="3833228" cy="16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problems solves?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0474" y="1851291"/>
            <a:ext cx="4791814" cy="13993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Frequently flights may be delayed. </a:t>
            </a:r>
          </a:p>
          <a:p>
            <a:r>
              <a:rPr lang="en-US" dirty="0" smtClean="0"/>
              <a:t>Passengers seemed to be disappointed and even angry about that. </a:t>
            </a:r>
          </a:p>
          <a:p>
            <a:r>
              <a:rPr lang="en-US" i="1" dirty="0" smtClean="0"/>
              <a:t>That is the reason </a:t>
            </a:r>
            <a:r>
              <a:rPr lang="en-US" dirty="0" smtClean="0"/>
              <a:t>why they can prefer one company on another.</a:t>
            </a:r>
            <a:endParaRPr lang="en-US" dirty="0"/>
          </a:p>
          <a:p>
            <a:r>
              <a:rPr lang="en-US" dirty="0" smtClean="0">
                <a:latin typeface="Trebuchet MS"/>
                <a:cs typeface="Trebuchet MS"/>
              </a:rPr>
              <a:t/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/>
              <a:t>Today it’s hard to know and analyze data about flight performance. </a:t>
            </a:r>
            <a:endParaRPr lang="en-US" dirty="0" smtClean="0"/>
          </a:p>
          <a:p>
            <a:r>
              <a:rPr lang="en-US" dirty="0" smtClean="0"/>
              <a:t>With the help of our DWH flight performance may be analyzed to improve your company status by static time schedule.  </a:t>
            </a:r>
            <a:endParaRPr lang="en-US" dirty="0"/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3815731" y="-23769"/>
            <a:ext cx="1080302" cy="7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images6.moneysavingexpert.com/images/flight_delay_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24" y="1466335"/>
            <a:ext cx="3253839" cy="21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073" y="2040331"/>
            <a:ext cx="2819254" cy="1462411"/>
          </a:xfrm>
        </p:spPr>
        <p:txBody>
          <a:bodyPr>
            <a:noAutofit/>
          </a:bodyPr>
          <a:lstStyle/>
          <a:p>
            <a:r>
              <a:rPr lang="en-US" dirty="0" smtClean="0"/>
              <a:t>Almost all data is real</a:t>
            </a:r>
            <a:br>
              <a:rPr lang="en-US" dirty="0" smtClean="0"/>
            </a:br>
            <a:r>
              <a:rPr lang="en-US" dirty="0" smtClean="0"/>
              <a:t>(except pilots personal information)</a:t>
            </a:r>
          </a:p>
          <a:p>
            <a:r>
              <a:rPr lang="en-US" dirty="0" smtClean="0"/>
              <a:t>Begin date and end date generated in sources</a:t>
            </a:r>
          </a:p>
          <a:p>
            <a:r>
              <a:rPr lang="en-US" dirty="0" smtClean="0"/>
              <a:t>Locations are in separate tables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 tables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-5471"/>
          <a:stretch/>
        </p:blipFill>
        <p:spPr>
          <a:xfrm>
            <a:off x="3519054" y="737680"/>
            <a:ext cx="5555672" cy="4067711"/>
          </a:xfrm>
        </p:spPr>
      </p:pic>
      <p:pic>
        <p:nvPicPr>
          <p:cNvPr id="7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2582677" y="-5643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" t="-2828" r="-1312" b="-10308"/>
          <a:stretch/>
        </p:blipFill>
        <p:spPr>
          <a:xfrm>
            <a:off x="3816927" y="704273"/>
            <a:ext cx="5327073" cy="415636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5" y="1981976"/>
            <a:ext cx="3297236" cy="160095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Fl_date</a:t>
            </a:r>
            <a:r>
              <a:rPr lang="en-US" dirty="0" smtClean="0"/>
              <a:t> in fact table converted to DATE type</a:t>
            </a:r>
          </a:p>
          <a:p>
            <a:r>
              <a:rPr lang="en-US" dirty="0" smtClean="0"/>
              <a:t>Locations split by regions, countries and states (cities will be loaded in the nearest future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Tables were cleaned here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Cleansing tables</a:t>
            </a:r>
            <a:endParaRPr lang="en-US" dirty="0"/>
          </a:p>
        </p:txBody>
      </p:sp>
      <p:pic>
        <p:nvPicPr>
          <p:cNvPr id="6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2736625" y="-11285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66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775" r="-924" b="-7972"/>
          <a:stretch/>
        </p:blipFill>
        <p:spPr>
          <a:xfrm>
            <a:off x="4433455" y="976744"/>
            <a:ext cx="4731327" cy="3729817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19" y="2064327"/>
            <a:ext cx="3810584" cy="1456742"/>
          </a:xfrm>
        </p:spPr>
        <p:txBody>
          <a:bodyPr/>
          <a:lstStyle/>
          <a:p>
            <a:r>
              <a:rPr lang="en-US" dirty="0" smtClean="0"/>
              <a:t>Added PK as a sequences in all tables</a:t>
            </a:r>
          </a:p>
          <a:p>
            <a:r>
              <a:rPr lang="en-US" dirty="0" smtClean="0"/>
              <a:t>Managed all FK constraints in fact table and location tables</a:t>
            </a:r>
          </a:p>
          <a:p>
            <a:r>
              <a:rPr lang="en-US" dirty="0" smtClean="0"/>
              <a:t>All tables references by generated id columns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3NF tables</a:t>
            </a:r>
            <a:endParaRPr lang="en-US" dirty="0"/>
          </a:p>
        </p:txBody>
      </p:sp>
      <p:pic>
        <p:nvPicPr>
          <p:cNvPr id="6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2804350" y="0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6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t="-4796" r="-1673" b="-15124"/>
          <a:stretch/>
        </p:blipFill>
        <p:spPr>
          <a:xfrm>
            <a:off x="3713018" y="699516"/>
            <a:ext cx="5264728" cy="415636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4" y="2036479"/>
            <a:ext cx="3186400" cy="1482437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geodata</a:t>
            </a:r>
            <a:r>
              <a:rPr lang="en-US" dirty="0" smtClean="0"/>
              <a:t> stored in dimension location </a:t>
            </a:r>
          </a:p>
          <a:p>
            <a:r>
              <a:rPr lang="en-US" dirty="0" smtClean="0"/>
              <a:t>Lots of parameters to analyze in fact table</a:t>
            </a:r>
          </a:p>
          <a:p>
            <a:r>
              <a:rPr lang="en-US" dirty="0" smtClean="0"/>
              <a:t>Ready to use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Dimensional tables</a:t>
            </a:r>
            <a:endParaRPr lang="en-US" dirty="0"/>
          </a:p>
        </p:txBody>
      </p:sp>
      <p:pic>
        <p:nvPicPr>
          <p:cNvPr id="11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3546764" y="-11285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1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09" y="859233"/>
            <a:ext cx="3810584" cy="291702"/>
          </a:xfrm>
        </p:spPr>
        <p:txBody>
          <a:bodyPr/>
          <a:lstStyle/>
          <a:p>
            <a:r>
              <a:rPr lang="en-US" dirty="0" smtClean="0"/>
              <a:t>You simply need to run batch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you need is BATCH </a:t>
            </a:r>
            <a:endParaRPr lang="en-US" dirty="0"/>
          </a:p>
        </p:txBody>
      </p:sp>
      <p:pic>
        <p:nvPicPr>
          <p:cNvPr id="1026" name="Picture 2" descr="https://www.computerhope.com/cdn/dos/batch-command.gif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" b="4580"/>
          <a:stretch>
            <a:fillRect/>
          </a:stretch>
        </p:blipFill>
        <p:spPr bwMode="auto">
          <a:xfrm>
            <a:off x="4572000" y="745268"/>
            <a:ext cx="4461435" cy="40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65" y="1211868"/>
            <a:ext cx="3926028" cy="33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 of reports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38354" y="1086826"/>
            <a:ext cx="2822863" cy="322310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173" y="896242"/>
            <a:ext cx="4578782" cy="1802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895106"/>
            <a:ext cx="2652737" cy="1761583"/>
          </a:xfrm>
          <a:prstGeom prst="rect">
            <a:avLst/>
          </a:prstGeom>
        </p:spPr>
      </p:pic>
      <p:pic>
        <p:nvPicPr>
          <p:cNvPr id="9" name="Picture Placeholder 7" descr="https://cdn0.iconfinder.com/data/icons/mixed-ui-icons-1/618/Untitled-5-512.png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3" b="28441"/>
          <a:stretch/>
        </p:blipFill>
        <p:spPr bwMode="auto">
          <a:xfrm>
            <a:off x="4031849" y="0"/>
            <a:ext cx="1080302" cy="7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8373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20773</TotalTime>
  <Words>240</Words>
  <Application>Microsoft Office PowerPoint</Application>
  <PresentationFormat>On-screen Show (16:9)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Lucida Grande</vt:lpstr>
      <vt:lpstr>Trebuchet MS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have any questions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Hanna Klimovich</cp:lastModifiedBy>
  <cp:revision>1017</cp:revision>
  <cp:lastPrinted>2014-07-09T13:30:36Z</cp:lastPrinted>
  <dcterms:created xsi:type="dcterms:W3CDTF">2014-07-08T13:27:24Z</dcterms:created>
  <dcterms:modified xsi:type="dcterms:W3CDTF">2017-12-02T06:12:08Z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