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58" r:id="rId3"/>
    <p:sldId id="262" r:id="rId4"/>
    <p:sldId id="263" r:id="rId5"/>
    <p:sldId id="278" r:id="rId6"/>
    <p:sldId id="279" r:id="rId7"/>
    <p:sldId id="264" r:id="rId8"/>
    <p:sldId id="265" r:id="rId9"/>
    <p:sldId id="280" r:id="rId10"/>
    <p:sldId id="281" r:id="rId11"/>
    <p:sldId id="266" r:id="rId12"/>
    <p:sldId id="282" r:id="rId13"/>
    <p:sldId id="267" r:id="rId14"/>
    <p:sldId id="268" r:id="rId15"/>
    <p:sldId id="283" r:id="rId16"/>
    <p:sldId id="269" r:id="rId17"/>
    <p:sldId id="270" r:id="rId18"/>
    <p:sldId id="271" r:id="rId19"/>
    <p:sldId id="272" r:id="rId20"/>
    <p:sldId id="273" r:id="rId21"/>
    <p:sldId id="274" r:id="rId22"/>
    <p:sldId id="284" r:id="rId23"/>
    <p:sldId id="275" r:id="rId24"/>
    <p:sldId id="276" r:id="rId25"/>
    <p:sldId id="277" r:id="rId26"/>
    <p:sldId id="25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720">
          <p15:clr>
            <a:srgbClr val="A4A3A4"/>
          </p15:clr>
        </p15:guide>
        <p15:guide id="2">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Средний стиль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60" autoAdjust="0"/>
    <p:restoredTop sz="96237" autoAdjust="0"/>
  </p:normalViewPr>
  <p:slideViewPr>
    <p:cSldViewPr>
      <p:cViewPr varScale="1">
        <p:scale>
          <a:sx n="70" d="100"/>
          <a:sy n="70" d="100"/>
        </p:scale>
        <p:origin x="-1386" y="-102"/>
      </p:cViewPr>
      <p:guideLst>
        <p:guide orient="horz" pos="720"/>
        <p:guide/>
      </p:guideLst>
    </p:cSldViewPr>
  </p:slideViewPr>
  <p:outlineViewPr>
    <p:cViewPr>
      <p:scale>
        <a:sx n="33" d="100"/>
        <a:sy n="33" d="100"/>
      </p:scale>
      <p:origin x="0" y="15672"/>
    </p:cViewPr>
  </p:outlineViewPr>
  <p:notesTextViewPr>
    <p:cViewPr>
      <p:scale>
        <a:sx n="1" d="1"/>
        <a:sy n="1" d="1"/>
      </p:scale>
      <p:origin x="0" y="0"/>
    </p:cViewPr>
  </p:notesTextViewPr>
  <p:notesViewPr>
    <p:cSldViewPr>
      <p:cViewPr varScale="1">
        <p:scale>
          <a:sx n="85" d="100"/>
          <a:sy n="85" d="100"/>
        </p:scale>
        <p:origin x="-3822"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F1ABD1-0DEA-486D-A02C-CE0FB6B3BAA0}" type="datetimeFigureOut">
              <a:rPr lang="en-US" smtClean="0"/>
              <a:pPr/>
              <a:t>8/27/2014</a:t>
            </a:fld>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63051B-C6B5-44E2-8544-AD0AA6F1BBAF}" type="slidenum">
              <a:rPr lang="en-US" smtClean="0"/>
              <a:pPr/>
              <a:t>‹#›</a:t>
            </a:fld>
            <a:endParaRPr lang="en-US" dirty="0"/>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bwMode="ltGray">
          <a:xfrm>
            <a:off x="152400" y="124206"/>
            <a:ext cx="1600200" cy="485394"/>
          </a:xfrm>
          <a:prstGeom prst="rect">
            <a:avLst/>
          </a:prstGeom>
        </p:spPr>
      </p:pic>
    </p:spTree>
    <p:extLst>
      <p:ext uri="{BB962C8B-B14F-4D97-AF65-F5344CB8AC3E}">
        <p14:creationId xmlns="" xmlns:p14="http://schemas.microsoft.com/office/powerpoint/2010/main" val="2547368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52AF87-3238-4C07-840E-74A8A3502943}" type="datetimeFigureOut">
              <a:rPr lang="en-US" smtClean="0"/>
              <a:pPr/>
              <a:t>8/27/2014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D34B46-4A0F-491A-A398-B220DCB32F65}" type="slidenum">
              <a:rPr lang="en-US" smtClean="0"/>
              <a:pPr/>
              <a:t>‹#›</a:t>
            </a:fld>
            <a:endParaRPr lang="en-US" dirty="0"/>
          </a:p>
        </p:txBody>
      </p:sp>
      <p:pic>
        <p:nvPicPr>
          <p:cNvPr id="8" name="Picture 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bwMode="ltGray">
          <a:xfrm>
            <a:off x="152400" y="124206"/>
            <a:ext cx="1600200" cy="485394"/>
          </a:xfrm>
          <a:prstGeom prst="rect">
            <a:avLst/>
          </a:prstGeom>
        </p:spPr>
      </p:pic>
    </p:spTree>
    <p:extLst>
      <p:ext uri="{BB962C8B-B14F-4D97-AF65-F5344CB8AC3E}">
        <p14:creationId xmlns="" xmlns:p14="http://schemas.microsoft.com/office/powerpoint/2010/main" val="1994493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895600"/>
            <a:ext cx="6858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Subtitle</a:t>
            </a:r>
          </a:p>
          <a:p>
            <a:endParaRPr lang="en-US" dirty="0"/>
          </a:p>
        </p:txBody>
      </p:sp>
      <p:sp>
        <p:nvSpPr>
          <p:cNvPr id="22" name="Title 1"/>
          <p:cNvSpPr>
            <a:spLocks noGrp="1"/>
          </p:cNvSpPr>
          <p:nvPr>
            <p:ph type="title" hasCustomPrompt="1"/>
          </p:nvPr>
        </p:nvSpPr>
        <p:spPr>
          <a:xfrm>
            <a:off x="1828800" y="1304925"/>
            <a:ext cx="6858000" cy="1438275"/>
          </a:xfrm>
        </p:spPr>
        <p:txBody>
          <a:bodyPr anchor="t">
            <a:noAutofit/>
          </a:bodyPr>
          <a:lstStyle>
            <a:lvl1pPr algn="l">
              <a:defRPr sz="3000" b="1" cap="all"/>
            </a:lvl1pPr>
          </a:lstStyle>
          <a:p>
            <a:r>
              <a:rPr lang="en-US" dirty="0" smtClean="0"/>
              <a:t>PRESENTATION title</a:t>
            </a:r>
            <a:br>
              <a:rPr lang="en-US" dirty="0" smtClean="0"/>
            </a:br>
            <a:r>
              <a:rPr lang="en-US" dirty="0" smtClean="0"/>
              <a:t>ALL CAPS</a:t>
            </a:r>
            <a:br>
              <a:rPr lang="en-US" dirty="0" smtClean="0"/>
            </a:br>
            <a:endParaRPr lang="en-US" dirty="0"/>
          </a:p>
        </p:txBody>
      </p:sp>
      <p:sp>
        <p:nvSpPr>
          <p:cNvPr id="25" name="Text Placeholder 24"/>
          <p:cNvSpPr>
            <a:spLocks noGrp="1"/>
          </p:cNvSpPr>
          <p:nvPr>
            <p:ph type="body" sz="quarter" idx="14" hasCustomPrompt="1"/>
          </p:nvPr>
        </p:nvSpPr>
        <p:spPr>
          <a:xfrm>
            <a:off x="2743200" y="4191000"/>
            <a:ext cx="59436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smtClean="0"/>
              <a:t>Author Name</a:t>
            </a:r>
          </a:p>
          <a:p>
            <a:pPr lvl="0"/>
            <a:r>
              <a:rPr lang="en-US" dirty="0" smtClean="0"/>
              <a:t>Author Position</a:t>
            </a:r>
          </a:p>
          <a:p>
            <a:pPr lvl="0"/>
            <a:r>
              <a:rPr lang="en-US" dirty="0" smtClean="0"/>
              <a:t>Author Contact Email</a:t>
            </a:r>
          </a:p>
        </p:txBody>
      </p:sp>
      <p:sp>
        <p:nvSpPr>
          <p:cNvPr id="4" name="Slide Number Placeholder 3"/>
          <p:cNvSpPr>
            <a:spLocks noGrp="1"/>
          </p:cNvSpPr>
          <p:nvPr>
            <p:ph type="sldNum" sz="quarter" idx="16"/>
          </p:nvPr>
        </p:nvSpPr>
        <p:spPr/>
        <p:txBody>
          <a:bodyPr/>
          <a:lstStyle/>
          <a:p>
            <a:fld id="{36013D82-3B92-4BC6-A819-A7803D760D40}" type="slidenum">
              <a:rPr lang="en-US" smtClean="0"/>
              <a:pPr/>
              <a:t>‹#›</a:t>
            </a:fld>
            <a:endParaRPr lang="en-US" dirty="0"/>
          </a:p>
        </p:txBody>
      </p:sp>
      <p:sp>
        <p:nvSpPr>
          <p:cNvPr id="13" name="Text Placeholder 12"/>
          <p:cNvSpPr>
            <a:spLocks noGrp="1"/>
          </p:cNvSpPr>
          <p:nvPr>
            <p:ph type="body" sz="quarter" idx="17" hasCustomPrompt="1"/>
          </p:nvPr>
        </p:nvSpPr>
        <p:spPr>
          <a:xfrm>
            <a:off x="1828800" y="685800"/>
            <a:ext cx="1524000" cy="533400"/>
          </a:xfrm>
          <a:prstGeom prst="rect">
            <a:avLst/>
          </a:prstGeom>
          <a:solidFill>
            <a:schemeClr val="accent1">
              <a:lumMod val="75000"/>
            </a:schemeClr>
          </a:solidFill>
        </p:spPr>
        <p:txBody>
          <a:bodyPr/>
          <a:lstStyle>
            <a:lvl1pPr marL="0" indent="0">
              <a:buNone/>
              <a:defRPr sz="3000" b="1">
                <a:solidFill>
                  <a:schemeClr val="bg1"/>
                </a:solidFill>
                <a:latin typeface="Tahoma" pitchFamily="34" charset="0"/>
                <a:ea typeface="Tahoma" pitchFamily="34" charset="0"/>
                <a:cs typeface="Tahoma" pitchFamily="34" charset="0"/>
              </a:defRPr>
            </a:lvl1pPr>
          </a:lstStyle>
          <a:p>
            <a:pPr lvl="0"/>
            <a:r>
              <a:rPr lang="en-US" dirty="0" smtClean="0"/>
              <a:t>CODE</a:t>
            </a:r>
            <a:endParaRPr lang="en-US" dirty="0"/>
          </a:p>
        </p:txBody>
      </p:sp>
      <p:sp>
        <p:nvSpPr>
          <p:cNvPr id="14" name="Rectangle 13"/>
          <p:cNvSpPr/>
          <p:nvPr userDrawn="1"/>
        </p:nvSpPr>
        <p:spPr>
          <a:xfrm>
            <a:off x="1828800" y="4191000"/>
            <a:ext cx="965329" cy="338554"/>
          </a:xfrm>
          <a:prstGeom prst="rect">
            <a:avLst/>
          </a:prstGeom>
        </p:spPr>
        <p:txBody>
          <a:bodyPr wrap="none">
            <a:spAutoFit/>
          </a:bodyPr>
          <a:lstStyle/>
          <a:p>
            <a:r>
              <a:rPr lang="en-US" sz="1600" b="1" dirty="0" smtClean="0">
                <a:solidFill>
                  <a:schemeClr val="tx1"/>
                </a:solidFill>
                <a:latin typeface="Tahoma" pitchFamily="34" charset="0"/>
                <a:ea typeface="Tahoma" pitchFamily="34" charset="0"/>
                <a:cs typeface="Tahoma" pitchFamily="34" charset="0"/>
              </a:rPr>
              <a:t>Author:</a:t>
            </a:r>
            <a:endParaRPr lang="en-US" sz="1600" b="1" dirty="0">
              <a:solidFill>
                <a:schemeClr val="tx1"/>
              </a:solidFill>
              <a:latin typeface="Tahoma" pitchFamily="34" charset="0"/>
              <a:ea typeface="Tahoma" pitchFamily="34" charset="0"/>
              <a:cs typeface="Tahoma" pitchFamily="34" charset="0"/>
            </a:endParaRPr>
          </a:p>
        </p:txBody>
      </p:sp>
      <p:sp>
        <p:nvSpPr>
          <p:cNvPr id="5" name="Footer Placeholder 4"/>
          <p:cNvSpPr>
            <a:spLocks noGrp="1"/>
          </p:cNvSpPr>
          <p:nvPr>
            <p:ph type="ftr" sz="quarter" idx="18"/>
          </p:nvPr>
        </p:nvSpPr>
        <p:spPr/>
        <p:txBody>
          <a:bodyPr/>
          <a:lstStyle/>
          <a:p>
            <a:r>
              <a:rPr lang="en-US" dirty="0" smtClean="0"/>
              <a:t>2014 © EPAM Systems, RD Dep.</a:t>
            </a:r>
            <a:endParaRPr lang="en-US" dirty="0"/>
          </a:p>
        </p:txBody>
      </p:sp>
    </p:spTree>
    <p:extLst>
      <p:ext uri="{BB962C8B-B14F-4D97-AF65-F5344CB8AC3E}">
        <p14:creationId xmlns="" xmlns:p14="http://schemas.microsoft.com/office/powerpoint/2010/main" val="7364611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OC  Layout">
    <p:spTree>
      <p:nvGrpSpPr>
        <p:cNvPr id="1" name=""/>
        <p:cNvGrpSpPr/>
        <p:nvPr/>
      </p:nvGrpSpPr>
      <p:grpSpPr>
        <a:xfrm>
          <a:off x="0" y="0"/>
          <a:ext cx="0" cy="0"/>
          <a:chOff x="0" y="0"/>
          <a:chExt cx="0" cy="0"/>
        </a:xfrm>
      </p:grpSpPr>
      <p:sp>
        <p:nvSpPr>
          <p:cNvPr id="16" name="Footer Placeholder 15"/>
          <p:cNvSpPr>
            <a:spLocks noGrp="1"/>
          </p:cNvSpPr>
          <p:nvPr>
            <p:ph type="ftr" sz="quarter" idx="23"/>
          </p:nvPr>
        </p:nvSpPr>
        <p:spPr/>
        <p:txBody>
          <a:bodyPr/>
          <a:lstStyle/>
          <a:p>
            <a:r>
              <a:rPr lang="en-US" dirty="0" smtClean="0"/>
              <a:t>2014 © EPAM Systems, RD Dep.</a:t>
            </a:r>
            <a:endParaRPr lang="en-US" dirty="0"/>
          </a:p>
        </p:txBody>
      </p:sp>
      <p:sp>
        <p:nvSpPr>
          <p:cNvPr id="18" name="Slide Number Placeholder 17"/>
          <p:cNvSpPr>
            <a:spLocks noGrp="1"/>
          </p:cNvSpPr>
          <p:nvPr>
            <p:ph type="sldNum" sz="quarter" idx="24"/>
          </p:nvPr>
        </p:nvSpPr>
        <p:spPr/>
        <p:txBody>
          <a:bodyPr/>
          <a:lstStyle/>
          <a:p>
            <a:fld id="{36013D82-3B92-4BC6-A819-A7803D760D40}" type="slidenum">
              <a:rPr lang="en-US" smtClean="0"/>
              <a:pPr/>
              <a:t>‹#›</a:t>
            </a:fld>
            <a:endParaRPr lang="en-US" dirty="0"/>
          </a:p>
        </p:txBody>
      </p:sp>
      <p:sp>
        <p:nvSpPr>
          <p:cNvPr id="19" name="Title 18"/>
          <p:cNvSpPr>
            <a:spLocks noGrp="1"/>
          </p:cNvSpPr>
          <p:nvPr>
            <p:ph type="title"/>
          </p:nvPr>
        </p:nvSpPr>
        <p:spPr/>
        <p:txBody>
          <a:bodyPr anchor="t"/>
          <a:lstStyle/>
          <a:p>
            <a:r>
              <a:rPr lang="ru-RU" smtClean="0"/>
              <a:t>Образец заголовка</a:t>
            </a:r>
            <a:endParaRPr lang="en-US" dirty="0"/>
          </a:p>
        </p:txBody>
      </p:sp>
      <p:sp>
        <p:nvSpPr>
          <p:cNvPr id="31" name="Content Placeholder 2"/>
          <p:cNvSpPr>
            <a:spLocks noGrp="1"/>
          </p:cNvSpPr>
          <p:nvPr>
            <p:ph idx="1"/>
          </p:nvPr>
        </p:nvSpPr>
        <p:spPr>
          <a:xfrm>
            <a:off x="914400" y="1219200"/>
            <a:ext cx="7315200" cy="4800600"/>
          </a:xfrm>
          <a:prstGeom prst="rect">
            <a:avLst/>
          </a:prstGeom>
        </p:spPr>
        <p:txBody>
          <a:bodyPr/>
          <a:lstStyle>
            <a:lvl1pPr marL="287338" indent="-287338">
              <a:buClr>
                <a:schemeClr val="accent1">
                  <a:lumMod val="75000"/>
                </a:schemeClr>
              </a:buClr>
              <a:buSzPct val="100000"/>
              <a:buFont typeface="+mj-lt"/>
              <a:buAutoNum type="arabicPeriod"/>
              <a:defRPr sz="1600" b="1"/>
            </a:lvl1pPr>
            <a:lvl2pPr marL="798513" indent="-341313">
              <a:buClr>
                <a:schemeClr val="accent1">
                  <a:lumMod val="75000"/>
                </a:schemeClr>
              </a:buClr>
              <a:buSzPct val="120000"/>
              <a:buFont typeface="Wingdings" pitchFamily="2" charset="2"/>
              <a:buChar char="§"/>
              <a:tabLst>
                <a:tab pos="798513" algn="l"/>
              </a:tabLst>
              <a:defRPr sz="1600"/>
            </a:lvl2pPr>
            <a:lvl3pPr marL="1223963" indent="-342900">
              <a:buClr>
                <a:schemeClr val="accent1">
                  <a:lumMod val="75000"/>
                </a:schemeClr>
              </a:buClr>
              <a:buSzPct val="100000"/>
              <a:buFont typeface="+mj-lt"/>
              <a:buAutoNum type="arabicPeriod"/>
              <a:defRPr/>
            </a:lvl3pPr>
            <a:lvl4pPr marL="1673225" indent="-342900">
              <a:buClr>
                <a:schemeClr val="accent1">
                  <a:lumMod val="75000"/>
                </a:schemeClr>
              </a:buClr>
              <a:buSzPct val="100000"/>
              <a:buFont typeface="+mj-lt"/>
              <a:buAutoNum type="arabicPeriod"/>
              <a:tabLst>
                <a:tab pos="1611313" algn="l"/>
              </a:tabLst>
              <a:defRPr/>
            </a:lvl4pPr>
            <a:lvl5pPr marL="2222500" indent="-342900">
              <a:buClr>
                <a:schemeClr val="accent1">
                  <a:lumMod val="75000"/>
                </a:schemeClr>
              </a:buClr>
              <a:buSzPct val="100000"/>
              <a:buFont typeface="+mj-lt"/>
              <a:buAutoNum type="arabicPeriod"/>
              <a:defRPr/>
            </a:lvl5pPr>
          </a:lstStyle>
          <a:p>
            <a:pPr lvl="0"/>
            <a:r>
              <a:rPr lang="ru-RU" smtClean="0"/>
              <a:t>Образец текста</a:t>
            </a:r>
          </a:p>
          <a:p>
            <a:pPr lvl="1"/>
            <a:r>
              <a:rPr lang="ru-RU" smtClean="0"/>
              <a:t>Второй уровень</a:t>
            </a:r>
          </a:p>
        </p:txBody>
      </p:sp>
    </p:spTree>
    <p:extLst>
      <p:ext uri="{BB962C8B-B14F-4D97-AF65-F5344CB8AC3E}">
        <p14:creationId xmlns="" xmlns:p14="http://schemas.microsoft.com/office/powerpoint/2010/main" val="12092437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7" name="Content Placeholder 2"/>
          <p:cNvSpPr>
            <a:spLocks noGrp="1"/>
          </p:cNvSpPr>
          <p:nvPr>
            <p:ph idx="1" hasCustomPrompt="1"/>
          </p:nvPr>
        </p:nvSpPr>
        <p:spPr>
          <a:xfrm>
            <a:off x="914400" y="1219200"/>
            <a:ext cx="7315200" cy="4800600"/>
          </a:xfrm>
          <a:prstGeom prst="rect">
            <a:avLst/>
          </a:prstGeom>
        </p:spPr>
        <p:txBody>
          <a:bodyPr/>
          <a:lstStyle>
            <a:lvl1pPr marL="285750" indent="-285750">
              <a:buClr>
                <a:schemeClr val="accent1">
                  <a:lumMod val="75000"/>
                </a:schemeClr>
              </a:buClr>
              <a:buSzPct val="140000"/>
              <a:buFont typeface="Wingdings" pitchFamily="2" charset="2"/>
              <a:buChar char="§"/>
              <a:defRPr/>
            </a:lvl1pPr>
            <a:lvl2pPr marL="742950" indent="-285750">
              <a:buClr>
                <a:schemeClr val="accent1">
                  <a:lumMod val="75000"/>
                </a:schemeClr>
              </a:buClr>
              <a:buSzPct val="140000"/>
              <a:buFont typeface="Arial" pitchFamily="34" charset="0"/>
              <a:buChar char="•"/>
              <a:defRPr/>
            </a:lvl2pPr>
            <a:lvl3pPr marL="1166813" indent="-285750">
              <a:buClr>
                <a:schemeClr val="accent1">
                  <a:lumMod val="75000"/>
                </a:schemeClr>
              </a:buClr>
              <a:buSzPct val="140000"/>
              <a:buFont typeface="Arial" pitchFamily="34" charset="0"/>
              <a:buChar char="›"/>
              <a:defRPr/>
            </a:lvl3pPr>
            <a:lvl4pPr marL="1611313" indent="-280988">
              <a:buClr>
                <a:schemeClr val="accent1">
                  <a:lumMod val="75000"/>
                </a:schemeClr>
              </a:buClr>
              <a:buSzPct val="100000"/>
              <a:buFont typeface="Arial" pitchFamily="34" charset="0"/>
              <a:buChar char="―"/>
              <a:tabLst>
                <a:tab pos="1611313" algn="l"/>
              </a:tabLst>
              <a:defRPr/>
            </a:lvl4pPr>
            <a:lvl5pPr marL="1879600" indent="0">
              <a:buClr>
                <a:schemeClr val="accent1">
                  <a:lumMod val="75000"/>
                </a:schemeClr>
              </a:buClr>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0"/>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dirty="0"/>
          </a:p>
        </p:txBody>
      </p:sp>
    </p:spTree>
    <p:extLst>
      <p:ext uri="{BB962C8B-B14F-4D97-AF65-F5344CB8AC3E}">
        <p14:creationId xmlns="" xmlns:p14="http://schemas.microsoft.com/office/powerpoint/2010/main" val="5979495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3" name="Footer Placeholder 2"/>
          <p:cNvSpPr>
            <a:spLocks noGrp="1"/>
          </p:cNvSpPr>
          <p:nvPr>
            <p:ph type="ftr" sz="quarter" idx="10"/>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dirty="0"/>
          </a:p>
        </p:txBody>
      </p:sp>
    </p:spTree>
    <p:extLst>
      <p:ext uri="{BB962C8B-B14F-4D97-AF65-F5344CB8AC3E}">
        <p14:creationId xmlns="" xmlns:p14="http://schemas.microsoft.com/office/powerpoint/2010/main" val="36137783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dirty="0"/>
          </a:p>
        </p:txBody>
      </p:sp>
    </p:spTree>
    <p:extLst>
      <p:ext uri="{BB962C8B-B14F-4D97-AF65-F5344CB8AC3E}">
        <p14:creationId xmlns="" xmlns:p14="http://schemas.microsoft.com/office/powerpoint/2010/main" val="28428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2514600"/>
            <a:ext cx="6400800" cy="1438275"/>
          </a:xfrm>
        </p:spPr>
        <p:txBody>
          <a:bodyPr anchor="t">
            <a:noAutofit/>
          </a:bodyPr>
          <a:lstStyle>
            <a:lvl1pPr algn="l">
              <a:defRPr sz="3000" b="1" cap="all"/>
            </a:lvl1pPr>
          </a:lstStyle>
          <a:p>
            <a:r>
              <a:rPr lang="en-US" dirty="0" smtClean="0"/>
              <a:t>SECTION title</a:t>
            </a:r>
            <a:br>
              <a:rPr lang="en-US" dirty="0" smtClean="0"/>
            </a:br>
            <a:r>
              <a:rPr lang="en-US" dirty="0" smtClean="0"/>
              <a:t>ALL CAPS</a:t>
            </a:r>
            <a:br>
              <a:rPr lang="en-US" dirty="0" smtClean="0"/>
            </a:br>
            <a:endParaRPr lang="en-US" dirty="0"/>
          </a:p>
        </p:txBody>
      </p:sp>
      <p:sp>
        <p:nvSpPr>
          <p:cNvPr id="3" name="Footer Placeholder 2"/>
          <p:cNvSpPr>
            <a:spLocks noGrp="1"/>
          </p:cNvSpPr>
          <p:nvPr>
            <p:ph type="ftr" sz="quarter" idx="10"/>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dirty="0"/>
          </a:p>
        </p:txBody>
      </p:sp>
    </p:spTree>
    <p:extLst>
      <p:ext uri="{BB962C8B-B14F-4D97-AF65-F5344CB8AC3E}">
        <p14:creationId xmlns="" xmlns:p14="http://schemas.microsoft.com/office/powerpoint/2010/main" val="294401231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590800"/>
            <a:ext cx="6858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Title</a:t>
            </a:r>
          </a:p>
          <a:p>
            <a:endParaRPr lang="en-US" dirty="0"/>
          </a:p>
        </p:txBody>
      </p:sp>
      <p:sp>
        <p:nvSpPr>
          <p:cNvPr id="4" name="TextBox 3"/>
          <p:cNvSpPr txBox="1"/>
          <p:nvPr userDrawn="1"/>
        </p:nvSpPr>
        <p:spPr>
          <a:xfrm>
            <a:off x="1828800" y="762000"/>
            <a:ext cx="6858000" cy="1569660"/>
          </a:xfrm>
          <a:prstGeom prst="rect">
            <a:avLst/>
          </a:prstGeom>
          <a:noFill/>
        </p:spPr>
        <p:txBody>
          <a:bodyPr wrap="square" rtlCol="0">
            <a:spAutoFit/>
          </a:bodyPr>
          <a:lstStyle/>
          <a:p>
            <a:pPr algn="l"/>
            <a:r>
              <a:rPr lang="en-US" sz="3200" b="1" dirty="0" smtClean="0">
                <a:solidFill>
                  <a:schemeClr val="tx2"/>
                </a:solidFill>
                <a:latin typeface="Tahoma" pitchFamily="34" charset="0"/>
                <a:ea typeface="Tahoma" pitchFamily="34" charset="0"/>
                <a:cs typeface="Tahoma" pitchFamily="34" charset="0"/>
              </a:rPr>
              <a:t>THANKS</a:t>
            </a:r>
            <a:r>
              <a:rPr lang="en-US" sz="3200" b="1" baseline="0" dirty="0" smtClean="0">
                <a:solidFill>
                  <a:schemeClr val="tx2"/>
                </a:solidFill>
                <a:latin typeface="Tahoma" pitchFamily="34" charset="0"/>
                <a:ea typeface="Tahoma" pitchFamily="34" charset="0"/>
                <a:cs typeface="Tahoma" pitchFamily="34" charset="0"/>
              </a:rPr>
              <a:t> FOR YOUR ATTENTION!</a:t>
            </a:r>
          </a:p>
          <a:p>
            <a:pPr algn="l"/>
            <a:endParaRPr lang="en-US" sz="3200" b="1" baseline="0" dirty="0" smtClean="0">
              <a:solidFill>
                <a:schemeClr val="tx2"/>
              </a:solidFill>
              <a:latin typeface="Tahoma" pitchFamily="34" charset="0"/>
              <a:ea typeface="Tahoma" pitchFamily="34" charset="0"/>
              <a:cs typeface="Tahoma" pitchFamily="34" charset="0"/>
            </a:endParaRPr>
          </a:p>
          <a:p>
            <a:pPr algn="l"/>
            <a:r>
              <a:rPr lang="en-US" sz="3200" b="1" baseline="0" dirty="0" smtClean="0">
                <a:solidFill>
                  <a:schemeClr val="tx2"/>
                </a:solidFill>
                <a:latin typeface="Tahoma" pitchFamily="34" charset="0"/>
                <a:ea typeface="Tahoma" pitchFamily="34" charset="0"/>
                <a:cs typeface="Tahoma" pitchFamily="34" charset="0"/>
              </a:rPr>
              <a:t>QUESTIONS?</a:t>
            </a:r>
            <a:endParaRPr lang="en-US" sz="3200" b="1" dirty="0">
              <a:solidFill>
                <a:schemeClr val="tx2"/>
              </a:solidFill>
              <a:latin typeface="Tahoma" pitchFamily="34" charset="0"/>
              <a:ea typeface="Tahoma" pitchFamily="34" charset="0"/>
              <a:cs typeface="Tahoma" pitchFamily="34" charset="0"/>
            </a:endParaRPr>
          </a:p>
        </p:txBody>
      </p:sp>
      <p:sp>
        <p:nvSpPr>
          <p:cNvPr id="2" name="Footer Placeholder 1"/>
          <p:cNvSpPr>
            <a:spLocks noGrp="1"/>
          </p:cNvSpPr>
          <p:nvPr>
            <p:ph type="ftr" sz="quarter" idx="12"/>
          </p:nvPr>
        </p:nvSpPr>
        <p:spPr/>
        <p:txBody>
          <a:bodyPr/>
          <a:lstStyle/>
          <a:p>
            <a:r>
              <a:rPr lang="en-US" dirty="0" smtClean="0"/>
              <a:t>2014 © EPAM Systems, RD Dep.</a:t>
            </a:r>
            <a:endParaRPr lang="en-US" dirty="0"/>
          </a:p>
        </p:txBody>
      </p:sp>
      <p:sp>
        <p:nvSpPr>
          <p:cNvPr id="5" name="Slide Number Placeholder 4"/>
          <p:cNvSpPr>
            <a:spLocks noGrp="1"/>
          </p:cNvSpPr>
          <p:nvPr>
            <p:ph type="sldNum" sz="quarter" idx="13"/>
          </p:nvPr>
        </p:nvSpPr>
        <p:spPr/>
        <p:txBody>
          <a:bodyPr/>
          <a:lstStyle/>
          <a:p>
            <a:fld id="{36013D82-3B92-4BC6-A819-A7803D760D40}" type="slidenum">
              <a:rPr lang="en-US" smtClean="0"/>
              <a:pPr/>
              <a:t>‹#›</a:t>
            </a:fld>
            <a:endParaRPr lang="en-US" dirty="0"/>
          </a:p>
        </p:txBody>
      </p:sp>
      <p:sp>
        <p:nvSpPr>
          <p:cNvPr id="7" name="Text Placeholder 24"/>
          <p:cNvSpPr>
            <a:spLocks noGrp="1"/>
          </p:cNvSpPr>
          <p:nvPr>
            <p:ph type="body" sz="quarter" idx="14" hasCustomPrompt="1"/>
          </p:nvPr>
        </p:nvSpPr>
        <p:spPr>
          <a:xfrm>
            <a:off x="2743200" y="4114800"/>
            <a:ext cx="59436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smtClean="0"/>
              <a:t>Author Name</a:t>
            </a:r>
          </a:p>
          <a:p>
            <a:pPr lvl="0"/>
            <a:r>
              <a:rPr lang="en-US" dirty="0" smtClean="0"/>
              <a:t>Author Position</a:t>
            </a:r>
          </a:p>
          <a:p>
            <a:pPr lvl="0"/>
            <a:r>
              <a:rPr lang="en-US" dirty="0" smtClean="0"/>
              <a:t>Author Contact Email</a:t>
            </a:r>
          </a:p>
        </p:txBody>
      </p:sp>
      <p:sp>
        <p:nvSpPr>
          <p:cNvPr id="8" name="Rectangle 7"/>
          <p:cNvSpPr/>
          <p:nvPr userDrawn="1"/>
        </p:nvSpPr>
        <p:spPr>
          <a:xfrm>
            <a:off x="1828800" y="4114800"/>
            <a:ext cx="965329" cy="338554"/>
          </a:xfrm>
          <a:prstGeom prst="rect">
            <a:avLst/>
          </a:prstGeom>
        </p:spPr>
        <p:txBody>
          <a:bodyPr wrap="none">
            <a:spAutoFit/>
          </a:bodyPr>
          <a:lstStyle/>
          <a:p>
            <a:r>
              <a:rPr lang="en-US" sz="1600" b="1" dirty="0" smtClean="0">
                <a:solidFill>
                  <a:schemeClr val="tx1"/>
                </a:solidFill>
                <a:latin typeface="Tahoma" pitchFamily="34" charset="0"/>
                <a:ea typeface="Tahoma" pitchFamily="34" charset="0"/>
                <a:cs typeface="Tahoma" pitchFamily="34" charset="0"/>
              </a:rPr>
              <a:t>Author:</a:t>
            </a:r>
            <a:endParaRPr lang="en-US" sz="1600" b="1" dirty="0">
              <a:solidFill>
                <a:schemeClr val="tx1"/>
              </a:solidFill>
              <a:latin typeface="Tahoma" pitchFamily="34" charset="0"/>
              <a:ea typeface="Tahoma" pitchFamily="34" charset="0"/>
              <a:cs typeface="Tahoma" pitchFamily="34" charset="0"/>
            </a:endParaRPr>
          </a:p>
        </p:txBody>
      </p:sp>
    </p:spTree>
    <p:extLst>
      <p:ext uri="{BB962C8B-B14F-4D97-AF65-F5344CB8AC3E}">
        <p14:creationId xmlns="" xmlns:p14="http://schemas.microsoft.com/office/powerpoint/2010/main" val="41889554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15962"/>
          </a:xfrm>
          <a:prstGeom prst="rect">
            <a:avLst/>
          </a:prstGeom>
        </p:spPr>
        <p:txBody>
          <a:bodyPr vert="horz" lIns="91440" tIns="45720" rIns="91440" bIns="45720" rtlCol="0" anchor="t">
            <a:normAutofit/>
          </a:bodyPr>
          <a:lstStyle/>
          <a:p>
            <a:pPr marL="0" lvl="0" indent="0" algn="l" defTabSz="914400" rtl="0" eaLnBrk="1" latinLnBrk="0" hangingPunct="1">
              <a:spcBef>
                <a:spcPct val="20000"/>
              </a:spcBef>
              <a:buFont typeface="Arial" pitchFamily="34" charset="0"/>
              <a:buNone/>
            </a:pPr>
            <a:r>
              <a:rPr lang="ru-RU" smtClean="0"/>
              <a:t>Образец заголовка</a:t>
            </a:r>
            <a:endParaRPr lang="en-US" dirty="0"/>
          </a:p>
        </p:txBody>
      </p:sp>
      <p:sp>
        <p:nvSpPr>
          <p:cNvPr id="24" name="Rectangle 6"/>
          <p:cNvSpPr>
            <a:spLocks noChangeArrowheads="1"/>
          </p:cNvSpPr>
          <p:nvPr/>
        </p:nvSpPr>
        <p:spPr bwMode="auto">
          <a:xfrm>
            <a:off x="-19050" y="6327152"/>
            <a:ext cx="3133441" cy="267492"/>
          </a:xfrm>
          <a:prstGeom prst="rect">
            <a:avLst/>
          </a:prstGeom>
          <a:solidFill>
            <a:srgbClr val="6087B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dirty="0"/>
          </a:p>
        </p:txBody>
      </p:sp>
      <p:sp>
        <p:nvSpPr>
          <p:cNvPr id="25" name="Freeform 7"/>
          <p:cNvSpPr>
            <a:spLocks noEditPoints="1"/>
          </p:cNvSpPr>
          <p:nvPr/>
        </p:nvSpPr>
        <p:spPr bwMode="auto">
          <a:xfrm>
            <a:off x="914400" y="6385486"/>
            <a:ext cx="685801" cy="170266"/>
          </a:xfrm>
          <a:custGeom>
            <a:avLst/>
            <a:gdLst>
              <a:gd name="T0" fmla="*/ 2344 w 2344"/>
              <a:gd name="T1" fmla="*/ 307 h 582"/>
              <a:gd name="T2" fmla="*/ 431 w 2344"/>
              <a:gd name="T3" fmla="*/ 371 h 582"/>
              <a:gd name="T4" fmla="*/ 1391 w 2344"/>
              <a:gd name="T5" fmla="*/ 480 h 582"/>
              <a:gd name="T6" fmla="*/ 1568 w 2344"/>
              <a:gd name="T7" fmla="*/ 78 h 582"/>
              <a:gd name="T8" fmla="*/ 1595 w 2344"/>
              <a:gd name="T9" fmla="*/ 82 h 582"/>
              <a:gd name="T10" fmla="*/ 1715 w 2344"/>
              <a:gd name="T11" fmla="*/ 98 h 582"/>
              <a:gd name="T12" fmla="*/ 1734 w 2344"/>
              <a:gd name="T13" fmla="*/ 77 h 582"/>
              <a:gd name="T14" fmla="*/ 1755 w 2344"/>
              <a:gd name="T15" fmla="*/ 89 h 582"/>
              <a:gd name="T16" fmla="*/ 1876 w 2344"/>
              <a:gd name="T17" fmla="*/ 53 h 582"/>
              <a:gd name="T18" fmla="*/ 1850 w 2344"/>
              <a:gd name="T19" fmla="*/ 14 h 582"/>
              <a:gd name="T20" fmla="*/ 1802 w 2344"/>
              <a:gd name="T21" fmla="*/ 0 h 582"/>
              <a:gd name="T22" fmla="*/ 1722 w 2344"/>
              <a:gd name="T23" fmla="*/ 24 h 582"/>
              <a:gd name="T24" fmla="*/ 1663 w 2344"/>
              <a:gd name="T25" fmla="*/ 2 h 582"/>
              <a:gd name="T26" fmla="*/ 1591 w 2344"/>
              <a:gd name="T27" fmla="*/ 7 h 582"/>
              <a:gd name="T28" fmla="*/ 1227 w 2344"/>
              <a:gd name="T29" fmla="*/ 5 h 582"/>
              <a:gd name="T30" fmla="*/ 1162 w 2344"/>
              <a:gd name="T31" fmla="*/ 36 h 582"/>
              <a:gd name="T32" fmla="*/ 1134 w 2344"/>
              <a:gd name="T33" fmla="*/ 96 h 582"/>
              <a:gd name="T34" fmla="*/ 1249 w 2344"/>
              <a:gd name="T35" fmla="*/ 95 h 582"/>
              <a:gd name="T36" fmla="*/ 1276 w 2344"/>
              <a:gd name="T37" fmla="*/ 74 h 582"/>
              <a:gd name="T38" fmla="*/ 1288 w 2344"/>
              <a:gd name="T39" fmla="*/ 97 h 582"/>
              <a:gd name="T40" fmla="*/ 1243 w 2344"/>
              <a:gd name="T41" fmla="*/ 195 h 582"/>
              <a:gd name="T42" fmla="*/ 1120 w 2344"/>
              <a:gd name="T43" fmla="*/ 273 h 582"/>
              <a:gd name="T44" fmla="*/ 1090 w 2344"/>
              <a:gd name="T45" fmla="*/ 411 h 582"/>
              <a:gd name="T46" fmla="*/ 1113 w 2344"/>
              <a:gd name="T47" fmla="*/ 473 h 582"/>
              <a:gd name="T48" fmla="*/ 1208 w 2344"/>
              <a:gd name="T49" fmla="*/ 485 h 582"/>
              <a:gd name="T50" fmla="*/ 1252 w 2344"/>
              <a:gd name="T51" fmla="*/ 480 h 582"/>
              <a:gd name="T52" fmla="*/ 1398 w 2344"/>
              <a:gd name="T53" fmla="*/ 45 h 582"/>
              <a:gd name="T54" fmla="*/ 1361 w 2344"/>
              <a:gd name="T55" fmla="*/ 13 h 582"/>
              <a:gd name="T56" fmla="*/ 1240 w 2344"/>
              <a:gd name="T57" fmla="*/ 277 h 582"/>
              <a:gd name="T58" fmla="*/ 1244 w 2344"/>
              <a:gd name="T59" fmla="*/ 406 h 582"/>
              <a:gd name="T60" fmla="*/ 1218 w 2344"/>
              <a:gd name="T61" fmla="*/ 412 h 582"/>
              <a:gd name="T62" fmla="*/ 1220 w 2344"/>
              <a:gd name="T63" fmla="*/ 304 h 582"/>
              <a:gd name="T64" fmla="*/ 758 w 2344"/>
              <a:gd name="T65" fmla="*/ 31 h 582"/>
              <a:gd name="T66" fmla="*/ 672 w 2344"/>
              <a:gd name="T67" fmla="*/ 1 h 582"/>
              <a:gd name="T68" fmla="*/ 570 w 2344"/>
              <a:gd name="T69" fmla="*/ 11 h 582"/>
              <a:gd name="T70" fmla="*/ 514 w 2344"/>
              <a:gd name="T71" fmla="*/ 58 h 582"/>
              <a:gd name="T72" fmla="*/ 462 w 2344"/>
              <a:gd name="T73" fmla="*/ 410 h 582"/>
              <a:gd name="T74" fmla="*/ 487 w 2344"/>
              <a:gd name="T75" fmla="*/ 461 h 582"/>
              <a:gd name="T76" fmla="*/ 541 w 2344"/>
              <a:gd name="T77" fmla="*/ 482 h 582"/>
              <a:gd name="T78" fmla="*/ 664 w 2344"/>
              <a:gd name="T79" fmla="*/ 476 h 582"/>
              <a:gd name="T80" fmla="*/ 721 w 2344"/>
              <a:gd name="T81" fmla="*/ 436 h 582"/>
              <a:gd name="T82" fmla="*/ 630 w 2344"/>
              <a:gd name="T83" fmla="*/ 304 h 582"/>
              <a:gd name="T84" fmla="*/ 606 w 2344"/>
              <a:gd name="T85" fmla="*/ 413 h 582"/>
              <a:gd name="T86" fmla="*/ 581 w 2344"/>
              <a:gd name="T87" fmla="*/ 405 h 582"/>
              <a:gd name="T88" fmla="*/ 777 w 2344"/>
              <a:gd name="T89" fmla="*/ 80 h 582"/>
              <a:gd name="T90" fmla="*/ 646 w 2344"/>
              <a:gd name="T91" fmla="*/ 74 h 582"/>
              <a:gd name="T92" fmla="*/ 658 w 2344"/>
              <a:gd name="T93" fmla="*/ 97 h 582"/>
              <a:gd name="T94" fmla="*/ 628 w 2344"/>
              <a:gd name="T95" fmla="*/ 77 h 582"/>
              <a:gd name="T96" fmla="*/ 1042 w 2344"/>
              <a:gd name="T97" fmla="*/ 7 h 582"/>
              <a:gd name="T98" fmla="*/ 970 w 2344"/>
              <a:gd name="T99" fmla="*/ 2 h 582"/>
              <a:gd name="T100" fmla="*/ 872 w 2344"/>
              <a:gd name="T101" fmla="*/ 582 h 582"/>
              <a:gd name="T102" fmla="*/ 965 w 2344"/>
              <a:gd name="T103" fmla="*/ 486 h 582"/>
              <a:gd name="T104" fmla="*/ 1019 w 2344"/>
              <a:gd name="T105" fmla="*/ 469 h 582"/>
              <a:gd name="T106" fmla="*/ 1048 w 2344"/>
              <a:gd name="T107" fmla="*/ 428 h 582"/>
              <a:gd name="T108" fmla="*/ 1087 w 2344"/>
              <a:gd name="T109" fmla="*/ 38 h 582"/>
              <a:gd name="T110" fmla="*/ 963 w 2344"/>
              <a:gd name="T111" fmla="*/ 74 h 582"/>
              <a:gd name="T112" fmla="*/ 975 w 2344"/>
              <a:gd name="T113" fmla="*/ 96 h 582"/>
              <a:gd name="T114" fmla="*/ 914 w 2344"/>
              <a:gd name="T115" fmla="*/ 413 h 582"/>
              <a:gd name="T116" fmla="*/ 896 w 2344"/>
              <a:gd name="T117" fmla="*/ 39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44" h="582">
                <a:moveTo>
                  <a:pt x="1919" y="46"/>
                </a:moveTo>
                <a:lnTo>
                  <a:pt x="1912" y="144"/>
                </a:lnTo>
                <a:lnTo>
                  <a:pt x="2210" y="258"/>
                </a:lnTo>
                <a:lnTo>
                  <a:pt x="1893" y="371"/>
                </a:lnTo>
                <a:lnTo>
                  <a:pt x="1885" y="473"/>
                </a:lnTo>
                <a:lnTo>
                  <a:pt x="1890" y="469"/>
                </a:lnTo>
                <a:lnTo>
                  <a:pt x="2344" y="307"/>
                </a:lnTo>
                <a:lnTo>
                  <a:pt x="2344" y="205"/>
                </a:lnTo>
                <a:lnTo>
                  <a:pt x="1919" y="46"/>
                </a:lnTo>
                <a:close/>
                <a:moveTo>
                  <a:pt x="458" y="46"/>
                </a:moveTo>
                <a:lnTo>
                  <a:pt x="0" y="207"/>
                </a:lnTo>
                <a:lnTo>
                  <a:pt x="0" y="311"/>
                </a:lnTo>
                <a:lnTo>
                  <a:pt x="424" y="473"/>
                </a:lnTo>
                <a:lnTo>
                  <a:pt x="431" y="371"/>
                </a:lnTo>
                <a:lnTo>
                  <a:pt x="133" y="258"/>
                </a:lnTo>
                <a:lnTo>
                  <a:pt x="451" y="144"/>
                </a:lnTo>
                <a:lnTo>
                  <a:pt x="458" y="46"/>
                </a:lnTo>
                <a:close/>
                <a:moveTo>
                  <a:pt x="1568" y="19"/>
                </a:moveTo>
                <a:lnTo>
                  <a:pt x="1571" y="3"/>
                </a:lnTo>
                <a:lnTo>
                  <a:pt x="1453" y="3"/>
                </a:lnTo>
                <a:lnTo>
                  <a:pt x="1391" y="480"/>
                </a:lnTo>
                <a:lnTo>
                  <a:pt x="1509" y="480"/>
                </a:lnTo>
                <a:lnTo>
                  <a:pt x="1559" y="97"/>
                </a:lnTo>
                <a:lnTo>
                  <a:pt x="1559" y="92"/>
                </a:lnTo>
                <a:lnTo>
                  <a:pt x="1561" y="88"/>
                </a:lnTo>
                <a:lnTo>
                  <a:pt x="1563" y="84"/>
                </a:lnTo>
                <a:lnTo>
                  <a:pt x="1565" y="81"/>
                </a:lnTo>
                <a:lnTo>
                  <a:pt x="1568" y="78"/>
                </a:lnTo>
                <a:lnTo>
                  <a:pt x="1572" y="77"/>
                </a:lnTo>
                <a:lnTo>
                  <a:pt x="1576" y="76"/>
                </a:lnTo>
                <a:lnTo>
                  <a:pt x="1580" y="75"/>
                </a:lnTo>
                <a:lnTo>
                  <a:pt x="1586" y="76"/>
                </a:lnTo>
                <a:lnTo>
                  <a:pt x="1590" y="77"/>
                </a:lnTo>
                <a:lnTo>
                  <a:pt x="1593" y="78"/>
                </a:lnTo>
                <a:lnTo>
                  <a:pt x="1595" y="82"/>
                </a:lnTo>
                <a:lnTo>
                  <a:pt x="1598" y="85"/>
                </a:lnTo>
                <a:lnTo>
                  <a:pt x="1599" y="88"/>
                </a:lnTo>
                <a:lnTo>
                  <a:pt x="1600" y="92"/>
                </a:lnTo>
                <a:lnTo>
                  <a:pt x="1600" y="98"/>
                </a:lnTo>
                <a:lnTo>
                  <a:pt x="1549" y="480"/>
                </a:lnTo>
                <a:lnTo>
                  <a:pt x="1666" y="480"/>
                </a:lnTo>
                <a:lnTo>
                  <a:pt x="1715" y="98"/>
                </a:lnTo>
                <a:lnTo>
                  <a:pt x="1716" y="94"/>
                </a:lnTo>
                <a:lnTo>
                  <a:pt x="1719" y="89"/>
                </a:lnTo>
                <a:lnTo>
                  <a:pt x="1720" y="85"/>
                </a:lnTo>
                <a:lnTo>
                  <a:pt x="1723" y="83"/>
                </a:lnTo>
                <a:lnTo>
                  <a:pt x="1726" y="81"/>
                </a:lnTo>
                <a:lnTo>
                  <a:pt x="1729" y="78"/>
                </a:lnTo>
                <a:lnTo>
                  <a:pt x="1734" y="77"/>
                </a:lnTo>
                <a:lnTo>
                  <a:pt x="1739" y="77"/>
                </a:lnTo>
                <a:lnTo>
                  <a:pt x="1743" y="77"/>
                </a:lnTo>
                <a:lnTo>
                  <a:pt x="1748" y="78"/>
                </a:lnTo>
                <a:lnTo>
                  <a:pt x="1751" y="81"/>
                </a:lnTo>
                <a:lnTo>
                  <a:pt x="1753" y="83"/>
                </a:lnTo>
                <a:lnTo>
                  <a:pt x="1755" y="86"/>
                </a:lnTo>
                <a:lnTo>
                  <a:pt x="1755" y="89"/>
                </a:lnTo>
                <a:lnTo>
                  <a:pt x="1756" y="94"/>
                </a:lnTo>
                <a:lnTo>
                  <a:pt x="1755" y="99"/>
                </a:lnTo>
                <a:lnTo>
                  <a:pt x="1707" y="480"/>
                </a:lnTo>
                <a:lnTo>
                  <a:pt x="1823" y="480"/>
                </a:lnTo>
                <a:lnTo>
                  <a:pt x="1876" y="68"/>
                </a:lnTo>
                <a:lnTo>
                  <a:pt x="1877" y="60"/>
                </a:lnTo>
                <a:lnTo>
                  <a:pt x="1876" y="53"/>
                </a:lnTo>
                <a:lnTo>
                  <a:pt x="1875" y="45"/>
                </a:lnTo>
                <a:lnTo>
                  <a:pt x="1873" y="38"/>
                </a:lnTo>
                <a:lnTo>
                  <a:pt x="1870" y="32"/>
                </a:lnTo>
                <a:lnTo>
                  <a:pt x="1866" y="27"/>
                </a:lnTo>
                <a:lnTo>
                  <a:pt x="1861" y="22"/>
                </a:lnTo>
                <a:lnTo>
                  <a:pt x="1857" y="18"/>
                </a:lnTo>
                <a:lnTo>
                  <a:pt x="1850" y="14"/>
                </a:lnTo>
                <a:lnTo>
                  <a:pt x="1844" y="9"/>
                </a:lnTo>
                <a:lnTo>
                  <a:pt x="1837" y="7"/>
                </a:lnTo>
                <a:lnTo>
                  <a:pt x="1831" y="4"/>
                </a:lnTo>
                <a:lnTo>
                  <a:pt x="1823" y="3"/>
                </a:lnTo>
                <a:lnTo>
                  <a:pt x="1817" y="1"/>
                </a:lnTo>
                <a:lnTo>
                  <a:pt x="1809" y="1"/>
                </a:lnTo>
                <a:lnTo>
                  <a:pt x="1802" y="0"/>
                </a:lnTo>
                <a:lnTo>
                  <a:pt x="1789" y="1"/>
                </a:lnTo>
                <a:lnTo>
                  <a:pt x="1776" y="2"/>
                </a:lnTo>
                <a:lnTo>
                  <a:pt x="1764" y="4"/>
                </a:lnTo>
                <a:lnTo>
                  <a:pt x="1752" y="8"/>
                </a:lnTo>
                <a:lnTo>
                  <a:pt x="1741" y="13"/>
                </a:lnTo>
                <a:lnTo>
                  <a:pt x="1731" y="18"/>
                </a:lnTo>
                <a:lnTo>
                  <a:pt x="1722" y="24"/>
                </a:lnTo>
                <a:lnTo>
                  <a:pt x="1713" y="32"/>
                </a:lnTo>
                <a:lnTo>
                  <a:pt x="1706" y="24"/>
                </a:lnTo>
                <a:lnTo>
                  <a:pt x="1698" y="18"/>
                </a:lnTo>
                <a:lnTo>
                  <a:pt x="1690" y="13"/>
                </a:lnTo>
                <a:lnTo>
                  <a:pt x="1682" y="8"/>
                </a:lnTo>
                <a:lnTo>
                  <a:pt x="1673" y="4"/>
                </a:lnTo>
                <a:lnTo>
                  <a:pt x="1663" y="2"/>
                </a:lnTo>
                <a:lnTo>
                  <a:pt x="1654" y="1"/>
                </a:lnTo>
                <a:lnTo>
                  <a:pt x="1643" y="0"/>
                </a:lnTo>
                <a:lnTo>
                  <a:pt x="1632" y="1"/>
                </a:lnTo>
                <a:lnTo>
                  <a:pt x="1620" y="1"/>
                </a:lnTo>
                <a:lnTo>
                  <a:pt x="1611" y="3"/>
                </a:lnTo>
                <a:lnTo>
                  <a:pt x="1601" y="5"/>
                </a:lnTo>
                <a:lnTo>
                  <a:pt x="1591" y="7"/>
                </a:lnTo>
                <a:lnTo>
                  <a:pt x="1584" y="11"/>
                </a:lnTo>
                <a:lnTo>
                  <a:pt x="1575" y="15"/>
                </a:lnTo>
                <a:lnTo>
                  <a:pt x="1568" y="19"/>
                </a:lnTo>
                <a:close/>
                <a:moveTo>
                  <a:pt x="1287" y="0"/>
                </a:moveTo>
                <a:lnTo>
                  <a:pt x="1253" y="1"/>
                </a:lnTo>
                <a:lnTo>
                  <a:pt x="1240" y="3"/>
                </a:lnTo>
                <a:lnTo>
                  <a:pt x="1227" y="5"/>
                </a:lnTo>
                <a:lnTo>
                  <a:pt x="1216" y="7"/>
                </a:lnTo>
                <a:lnTo>
                  <a:pt x="1206" y="11"/>
                </a:lnTo>
                <a:lnTo>
                  <a:pt x="1195" y="15"/>
                </a:lnTo>
                <a:lnTo>
                  <a:pt x="1186" y="19"/>
                </a:lnTo>
                <a:lnTo>
                  <a:pt x="1177" y="24"/>
                </a:lnTo>
                <a:lnTo>
                  <a:pt x="1170" y="30"/>
                </a:lnTo>
                <a:lnTo>
                  <a:pt x="1162" y="36"/>
                </a:lnTo>
                <a:lnTo>
                  <a:pt x="1156" y="44"/>
                </a:lnTo>
                <a:lnTo>
                  <a:pt x="1150" y="50"/>
                </a:lnTo>
                <a:lnTo>
                  <a:pt x="1146" y="59"/>
                </a:lnTo>
                <a:lnTo>
                  <a:pt x="1142" y="68"/>
                </a:lnTo>
                <a:lnTo>
                  <a:pt x="1139" y="76"/>
                </a:lnTo>
                <a:lnTo>
                  <a:pt x="1136" y="86"/>
                </a:lnTo>
                <a:lnTo>
                  <a:pt x="1134" y="96"/>
                </a:lnTo>
                <a:lnTo>
                  <a:pt x="1123" y="177"/>
                </a:lnTo>
                <a:lnTo>
                  <a:pt x="1237" y="177"/>
                </a:lnTo>
                <a:lnTo>
                  <a:pt x="1240" y="130"/>
                </a:lnTo>
                <a:lnTo>
                  <a:pt x="1242" y="119"/>
                </a:lnTo>
                <a:lnTo>
                  <a:pt x="1243" y="110"/>
                </a:lnTo>
                <a:lnTo>
                  <a:pt x="1247" y="101"/>
                </a:lnTo>
                <a:lnTo>
                  <a:pt x="1249" y="95"/>
                </a:lnTo>
                <a:lnTo>
                  <a:pt x="1253" y="86"/>
                </a:lnTo>
                <a:lnTo>
                  <a:pt x="1257" y="80"/>
                </a:lnTo>
                <a:lnTo>
                  <a:pt x="1261" y="77"/>
                </a:lnTo>
                <a:lnTo>
                  <a:pt x="1264" y="75"/>
                </a:lnTo>
                <a:lnTo>
                  <a:pt x="1267" y="74"/>
                </a:lnTo>
                <a:lnTo>
                  <a:pt x="1271" y="74"/>
                </a:lnTo>
                <a:lnTo>
                  <a:pt x="1276" y="74"/>
                </a:lnTo>
                <a:lnTo>
                  <a:pt x="1279" y="75"/>
                </a:lnTo>
                <a:lnTo>
                  <a:pt x="1282" y="77"/>
                </a:lnTo>
                <a:lnTo>
                  <a:pt x="1285" y="80"/>
                </a:lnTo>
                <a:lnTo>
                  <a:pt x="1287" y="83"/>
                </a:lnTo>
                <a:lnTo>
                  <a:pt x="1288" y="87"/>
                </a:lnTo>
                <a:lnTo>
                  <a:pt x="1289" y="91"/>
                </a:lnTo>
                <a:lnTo>
                  <a:pt x="1288" y="97"/>
                </a:lnTo>
                <a:lnTo>
                  <a:pt x="1279" y="167"/>
                </a:lnTo>
                <a:lnTo>
                  <a:pt x="1278" y="170"/>
                </a:lnTo>
                <a:lnTo>
                  <a:pt x="1276" y="173"/>
                </a:lnTo>
                <a:lnTo>
                  <a:pt x="1272" y="177"/>
                </a:lnTo>
                <a:lnTo>
                  <a:pt x="1269" y="180"/>
                </a:lnTo>
                <a:lnTo>
                  <a:pt x="1258" y="188"/>
                </a:lnTo>
                <a:lnTo>
                  <a:pt x="1243" y="195"/>
                </a:lnTo>
                <a:lnTo>
                  <a:pt x="1234" y="200"/>
                </a:lnTo>
                <a:lnTo>
                  <a:pt x="1199" y="218"/>
                </a:lnTo>
                <a:lnTo>
                  <a:pt x="1171" y="234"/>
                </a:lnTo>
                <a:lnTo>
                  <a:pt x="1148" y="248"/>
                </a:lnTo>
                <a:lnTo>
                  <a:pt x="1132" y="260"/>
                </a:lnTo>
                <a:lnTo>
                  <a:pt x="1126" y="266"/>
                </a:lnTo>
                <a:lnTo>
                  <a:pt x="1120" y="273"/>
                </a:lnTo>
                <a:lnTo>
                  <a:pt x="1116" y="279"/>
                </a:lnTo>
                <a:lnTo>
                  <a:pt x="1112" y="287"/>
                </a:lnTo>
                <a:lnTo>
                  <a:pt x="1108" y="293"/>
                </a:lnTo>
                <a:lnTo>
                  <a:pt x="1105" y="301"/>
                </a:lnTo>
                <a:lnTo>
                  <a:pt x="1103" y="308"/>
                </a:lnTo>
                <a:lnTo>
                  <a:pt x="1102" y="316"/>
                </a:lnTo>
                <a:lnTo>
                  <a:pt x="1090" y="411"/>
                </a:lnTo>
                <a:lnTo>
                  <a:pt x="1089" y="422"/>
                </a:lnTo>
                <a:lnTo>
                  <a:pt x="1089" y="432"/>
                </a:lnTo>
                <a:lnTo>
                  <a:pt x="1090" y="441"/>
                </a:lnTo>
                <a:lnTo>
                  <a:pt x="1093" y="451"/>
                </a:lnTo>
                <a:lnTo>
                  <a:pt x="1098" y="459"/>
                </a:lnTo>
                <a:lnTo>
                  <a:pt x="1104" y="466"/>
                </a:lnTo>
                <a:lnTo>
                  <a:pt x="1113" y="473"/>
                </a:lnTo>
                <a:lnTo>
                  <a:pt x="1121" y="477"/>
                </a:lnTo>
                <a:lnTo>
                  <a:pt x="1133" y="481"/>
                </a:lnTo>
                <a:lnTo>
                  <a:pt x="1145" y="483"/>
                </a:lnTo>
                <a:lnTo>
                  <a:pt x="1160" y="486"/>
                </a:lnTo>
                <a:lnTo>
                  <a:pt x="1176" y="486"/>
                </a:lnTo>
                <a:lnTo>
                  <a:pt x="1193" y="486"/>
                </a:lnTo>
                <a:lnTo>
                  <a:pt x="1208" y="485"/>
                </a:lnTo>
                <a:lnTo>
                  <a:pt x="1221" y="482"/>
                </a:lnTo>
                <a:lnTo>
                  <a:pt x="1230" y="479"/>
                </a:lnTo>
                <a:lnTo>
                  <a:pt x="1238" y="476"/>
                </a:lnTo>
                <a:lnTo>
                  <a:pt x="1244" y="472"/>
                </a:lnTo>
                <a:lnTo>
                  <a:pt x="1250" y="467"/>
                </a:lnTo>
                <a:lnTo>
                  <a:pt x="1254" y="462"/>
                </a:lnTo>
                <a:lnTo>
                  <a:pt x="1252" y="480"/>
                </a:lnTo>
                <a:lnTo>
                  <a:pt x="1356" y="480"/>
                </a:lnTo>
                <a:lnTo>
                  <a:pt x="1403" y="100"/>
                </a:lnTo>
                <a:lnTo>
                  <a:pt x="1405" y="87"/>
                </a:lnTo>
                <a:lnTo>
                  <a:pt x="1405" y="74"/>
                </a:lnTo>
                <a:lnTo>
                  <a:pt x="1403" y="62"/>
                </a:lnTo>
                <a:lnTo>
                  <a:pt x="1400" y="51"/>
                </a:lnTo>
                <a:lnTo>
                  <a:pt x="1398" y="45"/>
                </a:lnTo>
                <a:lnTo>
                  <a:pt x="1393" y="40"/>
                </a:lnTo>
                <a:lnTo>
                  <a:pt x="1390" y="34"/>
                </a:lnTo>
                <a:lnTo>
                  <a:pt x="1386" y="29"/>
                </a:lnTo>
                <a:lnTo>
                  <a:pt x="1380" y="24"/>
                </a:lnTo>
                <a:lnTo>
                  <a:pt x="1375" y="20"/>
                </a:lnTo>
                <a:lnTo>
                  <a:pt x="1369" y="16"/>
                </a:lnTo>
                <a:lnTo>
                  <a:pt x="1361" y="13"/>
                </a:lnTo>
                <a:lnTo>
                  <a:pt x="1355" y="9"/>
                </a:lnTo>
                <a:lnTo>
                  <a:pt x="1346" y="7"/>
                </a:lnTo>
                <a:lnTo>
                  <a:pt x="1337" y="5"/>
                </a:lnTo>
                <a:lnTo>
                  <a:pt x="1329" y="3"/>
                </a:lnTo>
                <a:lnTo>
                  <a:pt x="1308" y="1"/>
                </a:lnTo>
                <a:lnTo>
                  <a:pt x="1287" y="0"/>
                </a:lnTo>
                <a:close/>
                <a:moveTo>
                  <a:pt x="1240" y="277"/>
                </a:moveTo>
                <a:lnTo>
                  <a:pt x="1245" y="274"/>
                </a:lnTo>
                <a:lnTo>
                  <a:pt x="1252" y="272"/>
                </a:lnTo>
                <a:lnTo>
                  <a:pt x="1258" y="270"/>
                </a:lnTo>
                <a:lnTo>
                  <a:pt x="1266" y="269"/>
                </a:lnTo>
                <a:lnTo>
                  <a:pt x="1250" y="391"/>
                </a:lnTo>
                <a:lnTo>
                  <a:pt x="1248" y="399"/>
                </a:lnTo>
                <a:lnTo>
                  <a:pt x="1244" y="406"/>
                </a:lnTo>
                <a:lnTo>
                  <a:pt x="1242" y="408"/>
                </a:lnTo>
                <a:lnTo>
                  <a:pt x="1240" y="410"/>
                </a:lnTo>
                <a:lnTo>
                  <a:pt x="1237" y="411"/>
                </a:lnTo>
                <a:lnTo>
                  <a:pt x="1234" y="412"/>
                </a:lnTo>
                <a:lnTo>
                  <a:pt x="1227" y="413"/>
                </a:lnTo>
                <a:lnTo>
                  <a:pt x="1223" y="413"/>
                </a:lnTo>
                <a:lnTo>
                  <a:pt x="1218" y="412"/>
                </a:lnTo>
                <a:lnTo>
                  <a:pt x="1215" y="410"/>
                </a:lnTo>
                <a:lnTo>
                  <a:pt x="1213" y="408"/>
                </a:lnTo>
                <a:lnTo>
                  <a:pt x="1211" y="405"/>
                </a:lnTo>
                <a:lnTo>
                  <a:pt x="1210" y="400"/>
                </a:lnTo>
                <a:lnTo>
                  <a:pt x="1209" y="396"/>
                </a:lnTo>
                <a:lnTo>
                  <a:pt x="1210" y="391"/>
                </a:lnTo>
                <a:lnTo>
                  <a:pt x="1220" y="304"/>
                </a:lnTo>
                <a:lnTo>
                  <a:pt x="1223" y="296"/>
                </a:lnTo>
                <a:lnTo>
                  <a:pt x="1226" y="289"/>
                </a:lnTo>
                <a:lnTo>
                  <a:pt x="1233" y="283"/>
                </a:lnTo>
                <a:lnTo>
                  <a:pt x="1240" y="277"/>
                </a:lnTo>
                <a:close/>
                <a:moveTo>
                  <a:pt x="765" y="41"/>
                </a:moveTo>
                <a:lnTo>
                  <a:pt x="762" y="35"/>
                </a:lnTo>
                <a:lnTo>
                  <a:pt x="758" y="31"/>
                </a:lnTo>
                <a:lnTo>
                  <a:pt x="753" y="27"/>
                </a:lnTo>
                <a:lnTo>
                  <a:pt x="749" y="22"/>
                </a:lnTo>
                <a:lnTo>
                  <a:pt x="737" y="16"/>
                </a:lnTo>
                <a:lnTo>
                  <a:pt x="724" y="9"/>
                </a:lnTo>
                <a:lnTo>
                  <a:pt x="709" y="5"/>
                </a:lnTo>
                <a:lnTo>
                  <a:pt x="691" y="3"/>
                </a:lnTo>
                <a:lnTo>
                  <a:pt x="672" y="1"/>
                </a:lnTo>
                <a:lnTo>
                  <a:pt x="650" y="0"/>
                </a:lnTo>
                <a:lnTo>
                  <a:pt x="637" y="0"/>
                </a:lnTo>
                <a:lnTo>
                  <a:pt x="622" y="1"/>
                </a:lnTo>
                <a:lnTo>
                  <a:pt x="608" y="3"/>
                </a:lnTo>
                <a:lnTo>
                  <a:pt x="594" y="5"/>
                </a:lnTo>
                <a:lnTo>
                  <a:pt x="582" y="8"/>
                </a:lnTo>
                <a:lnTo>
                  <a:pt x="570" y="11"/>
                </a:lnTo>
                <a:lnTo>
                  <a:pt x="560" y="16"/>
                </a:lnTo>
                <a:lnTo>
                  <a:pt x="550" y="21"/>
                </a:lnTo>
                <a:lnTo>
                  <a:pt x="541" y="27"/>
                </a:lnTo>
                <a:lnTo>
                  <a:pt x="533" y="34"/>
                </a:lnTo>
                <a:lnTo>
                  <a:pt x="526" y="41"/>
                </a:lnTo>
                <a:lnTo>
                  <a:pt x="520" y="49"/>
                </a:lnTo>
                <a:lnTo>
                  <a:pt x="514" y="58"/>
                </a:lnTo>
                <a:lnTo>
                  <a:pt x="510" y="68"/>
                </a:lnTo>
                <a:lnTo>
                  <a:pt x="506" y="77"/>
                </a:lnTo>
                <a:lnTo>
                  <a:pt x="502" y="88"/>
                </a:lnTo>
                <a:lnTo>
                  <a:pt x="500" y="100"/>
                </a:lnTo>
                <a:lnTo>
                  <a:pt x="464" y="386"/>
                </a:lnTo>
                <a:lnTo>
                  <a:pt x="462" y="398"/>
                </a:lnTo>
                <a:lnTo>
                  <a:pt x="462" y="410"/>
                </a:lnTo>
                <a:lnTo>
                  <a:pt x="464" y="422"/>
                </a:lnTo>
                <a:lnTo>
                  <a:pt x="467" y="433"/>
                </a:lnTo>
                <a:lnTo>
                  <a:pt x="469" y="439"/>
                </a:lnTo>
                <a:lnTo>
                  <a:pt x="472" y="446"/>
                </a:lnTo>
                <a:lnTo>
                  <a:pt x="477" y="451"/>
                </a:lnTo>
                <a:lnTo>
                  <a:pt x="482" y="456"/>
                </a:lnTo>
                <a:lnTo>
                  <a:pt x="487" y="461"/>
                </a:lnTo>
                <a:lnTo>
                  <a:pt x="493" y="465"/>
                </a:lnTo>
                <a:lnTo>
                  <a:pt x="499" y="469"/>
                </a:lnTo>
                <a:lnTo>
                  <a:pt x="507" y="473"/>
                </a:lnTo>
                <a:lnTo>
                  <a:pt x="514" y="476"/>
                </a:lnTo>
                <a:lnTo>
                  <a:pt x="523" y="479"/>
                </a:lnTo>
                <a:lnTo>
                  <a:pt x="532" y="481"/>
                </a:lnTo>
                <a:lnTo>
                  <a:pt x="541" y="482"/>
                </a:lnTo>
                <a:lnTo>
                  <a:pt x="563" y="486"/>
                </a:lnTo>
                <a:lnTo>
                  <a:pt x="587" y="486"/>
                </a:lnTo>
                <a:lnTo>
                  <a:pt x="615" y="486"/>
                </a:lnTo>
                <a:lnTo>
                  <a:pt x="628" y="485"/>
                </a:lnTo>
                <a:lnTo>
                  <a:pt x="641" y="482"/>
                </a:lnTo>
                <a:lnTo>
                  <a:pt x="653" y="479"/>
                </a:lnTo>
                <a:lnTo>
                  <a:pt x="664" y="476"/>
                </a:lnTo>
                <a:lnTo>
                  <a:pt x="674" y="472"/>
                </a:lnTo>
                <a:lnTo>
                  <a:pt x="684" y="467"/>
                </a:lnTo>
                <a:lnTo>
                  <a:pt x="693" y="462"/>
                </a:lnTo>
                <a:lnTo>
                  <a:pt x="701" y="456"/>
                </a:lnTo>
                <a:lnTo>
                  <a:pt x="708" y="450"/>
                </a:lnTo>
                <a:lnTo>
                  <a:pt x="714" y="444"/>
                </a:lnTo>
                <a:lnTo>
                  <a:pt x="721" y="436"/>
                </a:lnTo>
                <a:lnTo>
                  <a:pt x="725" y="428"/>
                </a:lnTo>
                <a:lnTo>
                  <a:pt x="729" y="420"/>
                </a:lnTo>
                <a:lnTo>
                  <a:pt x="732" y="410"/>
                </a:lnTo>
                <a:lnTo>
                  <a:pt x="735" y="400"/>
                </a:lnTo>
                <a:lnTo>
                  <a:pt x="737" y="390"/>
                </a:lnTo>
                <a:lnTo>
                  <a:pt x="747" y="304"/>
                </a:lnTo>
                <a:lnTo>
                  <a:pt x="630" y="304"/>
                </a:lnTo>
                <a:lnTo>
                  <a:pt x="619" y="395"/>
                </a:lnTo>
                <a:lnTo>
                  <a:pt x="618" y="399"/>
                </a:lnTo>
                <a:lnTo>
                  <a:pt x="617" y="404"/>
                </a:lnTo>
                <a:lnTo>
                  <a:pt x="615" y="407"/>
                </a:lnTo>
                <a:lnTo>
                  <a:pt x="612" y="409"/>
                </a:lnTo>
                <a:lnTo>
                  <a:pt x="609" y="411"/>
                </a:lnTo>
                <a:lnTo>
                  <a:pt x="606" y="413"/>
                </a:lnTo>
                <a:lnTo>
                  <a:pt x="602" y="414"/>
                </a:lnTo>
                <a:lnTo>
                  <a:pt x="597" y="414"/>
                </a:lnTo>
                <a:lnTo>
                  <a:pt x="592" y="413"/>
                </a:lnTo>
                <a:lnTo>
                  <a:pt x="589" y="412"/>
                </a:lnTo>
                <a:lnTo>
                  <a:pt x="586" y="411"/>
                </a:lnTo>
                <a:lnTo>
                  <a:pt x="582" y="408"/>
                </a:lnTo>
                <a:lnTo>
                  <a:pt x="581" y="405"/>
                </a:lnTo>
                <a:lnTo>
                  <a:pt x="580" y="400"/>
                </a:lnTo>
                <a:lnTo>
                  <a:pt x="579" y="396"/>
                </a:lnTo>
                <a:lnTo>
                  <a:pt x="580" y="390"/>
                </a:lnTo>
                <a:lnTo>
                  <a:pt x="594" y="277"/>
                </a:lnTo>
                <a:lnTo>
                  <a:pt x="752" y="277"/>
                </a:lnTo>
                <a:lnTo>
                  <a:pt x="776" y="96"/>
                </a:lnTo>
                <a:lnTo>
                  <a:pt x="777" y="80"/>
                </a:lnTo>
                <a:lnTo>
                  <a:pt x="775" y="65"/>
                </a:lnTo>
                <a:lnTo>
                  <a:pt x="774" y="58"/>
                </a:lnTo>
                <a:lnTo>
                  <a:pt x="771" y="51"/>
                </a:lnTo>
                <a:lnTo>
                  <a:pt x="768" y="46"/>
                </a:lnTo>
                <a:lnTo>
                  <a:pt x="765" y="41"/>
                </a:lnTo>
                <a:close/>
                <a:moveTo>
                  <a:pt x="642" y="74"/>
                </a:moveTo>
                <a:lnTo>
                  <a:pt x="646" y="74"/>
                </a:lnTo>
                <a:lnTo>
                  <a:pt x="649" y="75"/>
                </a:lnTo>
                <a:lnTo>
                  <a:pt x="653" y="77"/>
                </a:lnTo>
                <a:lnTo>
                  <a:pt x="656" y="80"/>
                </a:lnTo>
                <a:lnTo>
                  <a:pt x="657" y="83"/>
                </a:lnTo>
                <a:lnTo>
                  <a:pt x="658" y="87"/>
                </a:lnTo>
                <a:lnTo>
                  <a:pt x="659" y="91"/>
                </a:lnTo>
                <a:lnTo>
                  <a:pt x="658" y="97"/>
                </a:lnTo>
                <a:lnTo>
                  <a:pt x="644" y="207"/>
                </a:lnTo>
                <a:lnTo>
                  <a:pt x="603" y="207"/>
                </a:lnTo>
                <a:lnTo>
                  <a:pt x="618" y="97"/>
                </a:lnTo>
                <a:lnTo>
                  <a:pt x="619" y="88"/>
                </a:lnTo>
                <a:lnTo>
                  <a:pt x="622" y="82"/>
                </a:lnTo>
                <a:lnTo>
                  <a:pt x="624" y="80"/>
                </a:lnTo>
                <a:lnTo>
                  <a:pt x="628" y="77"/>
                </a:lnTo>
                <a:lnTo>
                  <a:pt x="631" y="75"/>
                </a:lnTo>
                <a:lnTo>
                  <a:pt x="634" y="75"/>
                </a:lnTo>
                <a:lnTo>
                  <a:pt x="642" y="74"/>
                </a:lnTo>
                <a:close/>
                <a:moveTo>
                  <a:pt x="1067" y="19"/>
                </a:moveTo>
                <a:lnTo>
                  <a:pt x="1060" y="15"/>
                </a:lnTo>
                <a:lnTo>
                  <a:pt x="1051" y="11"/>
                </a:lnTo>
                <a:lnTo>
                  <a:pt x="1042" y="7"/>
                </a:lnTo>
                <a:lnTo>
                  <a:pt x="1034" y="5"/>
                </a:lnTo>
                <a:lnTo>
                  <a:pt x="1024" y="3"/>
                </a:lnTo>
                <a:lnTo>
                  <a:pt x="1015" y="1"/>
                </a:lnTo>
                <a:lnTo>
                  <a:pt x="1006" y="1"/>
                </a:lnTo>
                <a:lnTo>
                  <a:pt x="997" y="0"/>
                </a:lnTo>
                <a:lnTo>
                  <a:pt x="983" y="1"/>
                </a:lnTo>
                <a:lnTo>
                  <a:pt x="970" y="2"/>
                </a:lnTo>
                <a:lnTo>
                  <a:pt x="957" y="5"/>
                </a:lnTo>
                <a:lnTo>
                  <a:pt x="945" y="10"/>
                </a:lnTo>
                <a:lnTo>
                  <a:pt x="926" y="22"/>
                </a:lnTo>
                <a:lnTo>
                  <a:pt x="918" y="3"/>
                </a:lnTo>
                <a:lnTo>
                  <a:pt x="830" y="3"/>
                </a:lnTo>
                <a:lnTo>
                  <a:pt x="754" y="582"/>
                </a:lnTo>
                <a:lnTo>
                  <a:pt x="872" y="582"/>
                </a:lnTo>
                <a:lnTo>
                  <a:pt x="886" y="469"/>
                </a:lnTo>
                <a:lnTo>
                  <a:pt x="892" y="475"/>
                </a:lnTo>
                <a:lnTo>
                  <a:pt x="901" y="478"/>
                </a:lnTo>
                <a:lnTo>
                  <a:pt x="912" y="481"/>
                </a:lnTo>
                <a:lnTo>
                  <a:pt x="924" y="485"/>
                </a:lnTo>
                <a:lnTo>
                  <a:pt x="956" y="486"/>
                </a:lnTo>
                <a:lnTo>
                  <a:pt x="965" y="486"/>
                </a:lnTo>
                <a:lnTo>
                  <a:pt x="973" y="486"/>
                </a:lnTo>
                <a:lnTo>
                  <a:pt x="982" y="483"/>
                </a:lnTo>
                <a:lnTo>
                  <a:pt x="990" y="482"/>
                </a:lnTo>
                <a:lnTo>
                  <a:pt x="998" y="479"/>
                </a:lnTo>
                <a:lnTo>
                  <a:pt x="1005" y="477"/>
                </a:lnTo>
                <a:lnTo>
                  <a:pt x="1012" y="474"/>
                </a:lnTo>
                <a:lnTo>
                  <a:pt x="1019" y="469"/>
                </a:lnTo>
                <a:lnTo>
                  <a:pt x="1025" y="464"/>
                </a:lnTo>
                <a:lnTo>
                  <a:pt x="1031" y="459"/>
                </a:lnTo>
                <a:lnTo>
                  <a:pt x="1036" y="453"/>
                </a:lnTo>
                <a:lnTo>
                  <a:pt x="1040" y="448"/>
                </a:lnTo>
                <a:lnTo>
                  <a:pt x="1044" y="441"/>
                </a:lnTo>
                <a:lnTo>
                  <a:pt x="1046" y="435"/>
                </a:lnTo>
                <a:lnTo>
                  <a:pt x="1048" y="428"/>
                </a:lnTo>
                <a:lnTo>
                  <a:pt x="1049" y="421"/>
                </a:lnTo>
                <a:lnTo>
                  <a:pt x="1094" y="77"/>
                </a:lnTo>
                <a:lnTo>
                  <a:pt x="1094" y="70"/>
                </a:lnTo>
                <a:lnTo>
                  <a:pt x="1094" y="61"/>
                </a:lnTo>
                <a:lnTo>
                  <a:pt x="1093" y="54"/>
                </a:lnTo>
                <a:lnTo>
                  <a:pt x="1091" y="46"/>
                </a:lnTo>
                <a:lnTo>
                  <a:pt x="1087" y="38"/>
                </a:lnTo>
                <a:lnTo>
                  <a:pt x="1081" y="32"/>
                </a:lnTo>
                <a:lnTo>
                  <a:pt x="1075" y="26"/>
                </a:lnTo>
                <a:lnTo>
                  <a:pt x="1067" y="19"/>
                </a:lnTo>
                <a:close/>
                <a:moveTo>
                  <a:pt x="943" y="77"/>
                </a:moveTo>
                <a:lnTo>
                  <a:pt x="950" y="75"/>
                </a:lnTo>
                <a:lnTo>
                  <a:pt x="958" y="74"/>
                </a:lnTo>
                <a:lnTo>
                  <a:pt x="963" y="74"/>
                </a:lnTo>
                <a:lnTo>
                  <a:pt x="967" y="75"/>
                </a:lnTo>
                <a:lnTo>
                  <a:pt x="970" y="77"/>
                </a:lnTo>
                <a:lnTo>
                  <a:pt x="972" y="80"/>
                </a:lnTo>
                <a:lnTo>
                  <a:pt x="974" y="83"/>
                </a:lnTo>
                <a:lnTo>
                  <a:pt x="975" y="86"/>
                </a:lnTo>
                <a:lnTo>
                  <a:pt x="975" y="90"/>
                </a:lnTo>
                <a:lnTo>
                  <a:pt x="975" y="96"/>
                </a:lnTo>
                <a:lnTo>
                  <a:pt x="937" y="391"/>
                </a:lnTo>
                <a:lnTo>
                  <a:pt x="936" y="397"/>
                </a:lnTo>
                <a:lnTo>
                  <a:pt x="933" y="401"/>
                </a:lnTo>
                <a:lnTo>
                  <a:pt x="930" y="406"/>
                </a:lnTo>
                <a:lnTo>
                  <a:pt x="927" y="410"/>
                </a:lnTo>
                <a:lnTo>
                  <a:pt x="921" y="412"/>
                </a:lnTo>
                <a:lnTo>
                  <a:pt x="914" y="413"/>
                </a:lnTo>
                <a:lnTo>
                  <a:pt x="909" y="413"/>
                </a:lnTo>
                <a:lnTo>
                  <a:pt x="904" y="412"/>
                </a:lnTo>
                <a:lnTo>
                  <a:pt x="901" y="410"/>
                </a:lnTo>
                <a:lnTo>
                  <a:pt x="899" y="408"/>
                </a:lnTo>
                <a:lnTo>
                  <a:pt x="897" y="405"/>
                </a:lnTo>
                <a:lnTo>
                  <a:pt x="896" y="401"/>
                </a:lnTo>
                <a:lnTo>
                  <a:pt x="896" y="397"/>
                </a:lnTo>
                <a:lnTo>
                  <a:pt x="896" y="392"/>
                </a:lnTo>
                <a:lnTo>
                  <a:pt x="934" y="96"/>
                </a:lnTo>
                <a:lnTo>
                  <a:pt x="936" y="89"/>
                </a:lnTo>
                <a:lnTo>
                  <a:pt x="937" y="85"/>
                </a:lnTo>
                <a:lnTo>
                  <a:pt x="939" y="81"/>
                </a:lnTo>
                <a:lnTo>
                  <a:pt x="943" y="7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dirty="0"/>
          </a:p>
        </p:txBody>
      </p:sp>
      <p:sp>
        <p:nvSpPr>
          <p:cNvPr id="26" name="Rectangle 5"/>
          <p:cNvSpPr>
            <a:spLocks noChangeArrowheads="1"/>
          </p:cNvSpPr>
          <p:nvPr/>
        </p:nvSpPr>
        <p:spPr bwMode="auto">
          <a:xfrm>
            <a:off x="1828800" y="6327152"/>
            <a:ext cx="7315200" cy="267492"/>
          </a:xfrm>
          <a:prstGeom prst="rect">
            <a:avLst/>
          </a:prstGeom>
          <a:solidFill>
            <a:srgbClr val="00467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sz="1200" dirty="0">
              <a:solidFill>
                <a:schemeClr val="bg1"/>
              </a:solidFill>
              <a:latin typeface="Tahoma" pitchFamily="34" charset="0"/>
              <a:ea typeface="Tahoma" pitchFamily="34" charset="0"/>
              <a:cs typeface="Tahoma" pitchFamily="34" charset="0"/>
            </a:endParaRPr>
          </a:p>
        </p:txBody>
      </p:sp>
      <p:sp>
        <p:nvSpPr>
          <p:cNvPr id="27" name="Footer Placeholder 4"/>
          <p:cNvSpPr>
            <a:spLocks noGrp="1"/>
          </p:cNvSpPr>
          <p:nvPr>
            <p:ph type="ftr" sz="quarter" idx="3"/>
          </p:nvPr>
        </p:nvSpPr>
        <p:spPr>
          <a:xfrm>
            <a:off x="2057400" y="6266827"/>
            <a:ext cx="2438400" cy="365125"/>
          </a:xfrm>
          <a:prstGeom prst="rect">
            <a:avLst/>
          </a:prstGeom>
        </p:spPr>
        <p:txBody>
          <a:bodyPr vert="horz" lIns="91440" tIns="45720" rIns="91440" bIns="45720" rtlCol="0" anchor="ctr"/>
          <a:lstStyle>
            <a:lvl1pPr algn="l">
              <a:defRPr sz="1000">
                <a:solidFill>
                  <a:schemeClr val="bg1"/>
                </a:solidFill>
                <a:latin typeface="Tahoma" pitchFamily="34" charset="0"/>
                <a:ea typeface="Tahoma" pitchFamily="34" charset="0"/>
                <a:cs typeface="Tahoma" pitchFamily="34" charset="0"/>
              </a:defRPr>
            </a:lvl1pPr>
          </a:lstStyle>
          <a:p>
            <a:r>
              <a:rPr lang="en-US" dirty="0" smtClean="0"/>
              <a:t>2014 © EPAM Systems, RD Dep.</a:t>
            </a:r>
            <a:endParaRPr lang="en-US" dirty="0"/>
          </a:p>
        </p:txBody>
      </p:sp>
      <p:sp>
        <p:nvSpPr>
          <p:cNvPr id="28" name="Slide Number Placeholder 5"/>
          <p:cNvSpPr>
            <a:spLocks noGrp="1"/>
          </p:cNvSpPr>
          <p:nvPr>
            <p:ph type="sldNum" sz="quarter" idx="4"/>
          </p:nvPr>
        </p:nvSpPr>
        <p:spPr>
          <a:xfrm>
            <a:off x="7696200" y="6248400"/>
            <a:ext cx="990599" cy="365125"/>
          </a:xfrm>
          <a:prstGeom prst="rect">
            <a:avLst/>
          </a:prstGeom>
        </p:spPr>
        <p:txBody>
          <a:bodyPr vert="horz" lIns="91440" tIns="45720" rIns="91440" bIns="45720" rtlCol="0" anchor="ctr"/>
          <a:lstStyle>
            <a:lvl1pPr algn="r">
              <a:defRPr sz="1000">
                <a:solidFill>
                  <a:schemeClr val="bg1"/>
                </a:solidFill>
                <a:latin typeface="Tahoma" pitchFamily="34" charset="0"/>
                <a:ea typeface="Tahoma" pitchFamily="34" charset="0"/>
                <a:cs typeface="Tahoma" pitchFamily="34" charset="0"/>
              </a:defRPr>
            </a:lvl1pPr>
          </a:lstStyle>
          <a:p>
            <a:fld id="{36013D82-3B92-4BC6-A819-A7803D760D40}" type="slidenum">
              <a:rPr lang="en-US" smtClean="0"/>
              <a:pPr/>
              <a:t>‹#›</a:t>
            </a:fld>
            <a:endParaRPr lang="en-US" dirty="0"/>
          </a:p>
        </p:txBody>
      </p:sp>
    </p:spTree>
    <p:extLst>
      <p:ext uri="{BB962C8B-B14F-4D97-AF65-F5344CB8AC3E}">
        <p14:creationId xmlns="" xmlns:p14="http://schemas.microsoft.com/office/powerpoint/2010/main" val="410778116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77" r:id="rId4"/>
    <p:sldLayoutId id="2147483678" r:id="rId5"/>
    <p:sldLayoutId id="2147483651" r:id="rId6"/>
    <p:sldLayoutId id="2147483676" r:id="rId7"/>
  </p:sldLayoutIdLst>
  <p:timing>
    <p:tnLst>
      <p:par>
        <p:cTn id="1" dur="indefinite" restart="never" nodeType="tmRoot"/>
      </p:par>
    </p:tnLst>
  </p:timing>
  <p:hf hdr="0" dt="0"/>
  <p:txStyles>
    <p:titleStyle>
      <a:lvl1pPr algn="l" defTabSz="914400" rtl="0" eaLnBrk="1" latinLnBrk="0" hangingPunct="1">
        <a:spcBef>
          <a:spcPct val="0"/>
        </a:spcBef>
        <a:buNone/>
        <a:defRPr lang="en-US" sz="1800" b="1" kern="1200" dirty="0">
          <a:solidFill>
            <a:schemeClr val="accent1">
              <a:lumMod val="75000"/>
            </a:schemeClr>
          </a:solidFill>
          <a:latin typeface="Tahoma" pitchFamily="34" charset="0"/>
          <a:ea typeface="Tahoma" pitchFamily="34" charset="0"/>
          <a:cs typeface="Tahoma" pitchFamily="34" charset="0"/>
        </a:defRPr>
      </a:lvl1pPr>
    </p:titleStyle>
    <p:bodyStyle>
      <a:lvl1pPr marL="342900" indent="-3429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Elias_Nema@epam.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mailto:Elias_Nema@epam.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Advanced Refresh Scenarios</a:t>
            </a:r>
          </a:p>
        </p:txBody>
      </p:sp>
      <p:sp>
        <p:nvSpPr>
          <p:cNvPr id="3" name="Title 2"/>
          <p:cNvSpPr>
            <a:spLocks noGrp="1"/>
          </p:cNvSpPr>
          <p:nvPr>
            <p:ph type="title"/>
          </p:nvPr>
        </p:nvSpPr>
        <p:spPr/>
        <p:txBody>
          <a:bodyPr/>
          <a:lstStyle/>
          <a:p>
            <a:r>
              <a:rPr lang="en-US" dirty="0"/>
              <a:t>Extract, transform, load</a:t>
            </a:r>
          </a:p>
        </p:txBody>
      </p:sp>
      <p:sp>
        <p:nvSpPr>
          <p:cNvPr id="4" name="Text Placeholder 3"/>
          <p:cNvSpPr>
            <a:spLocks noGrp="1"/>
          </p:cNvSpPr>
          <p:nvPr>
            <p:ph type="body" sz="quarter" idx="14"/>
          </p:nvPr>
        </p:nvSpPr>
        <p:spPr/>
        <p:txBody>
          <a:bodyPr/>
          <a:lstStyle/>
          <a:p>
            <a:r>
              <a:rPr dirty="0" smtClean="0"/>
              <a:t>Elias Nema</a:t>
            </a:r>
          </a:p>
          <a:p>
            <a:r>
              <a:rPr/>
              <a:t>Senior </a:t>
            </a:r>
            <a:r>
              <a:rPr smtClean="0"/>
              <a:t>Software </a:t>
            </a:r>
            <a:r>
              <a:rPr dirty="0" smtClean="0"/>
              <a:t>Engineer</a:t>
            </a:r>
          </a:p>
          <a:p>
            <a:r>
              <a:rPr b="0" dirty="0" smtClean="0">
                <a:hlinkClick r:id="rId2"/>
              </a:rPr>
              <a:t>Elias_Nema@epam.com</a:t>
            </a:r>
            <a:endParaRPr lang="en-US" b="0" dirty="0"/>
          </a:p>
        </p:txBody>
      </p:sp>
      <p:sp>
        <p:nvSpPr>
          <p:cNvPr id="5" name="Slide Number Placeholder 4"/>
          <p:cNvSpPr>
            <a:spLocks noGrp="1"/>
          </p:cNvSpPr>
          <p:nvPr>
            <p:ph type="sldNum" sz="quarter" idx="16"/>
          </p:nvPr>
        </p:nvSpPr>
        <p:spPr/>
        <p:txBody>
          <a:bodyPr/>
          <a:lstStyle/>
          <a:p>
            <a:fld id="{36013D82-3B92-4BC6-A819-A7803D760D40}" type="slidenum">
              <a:rPr lang="en-US" smtClean="0"/>
              <a:pPr/>
              <a:t>1</a:t>
            </a:fld>
            <a:endParaRPr lang="en-US" dirty="0"/>
          </a:p>
        </p:txBody>
      </p:sp>
      <p:sp>
        <p:nvSpPr>
          <p:cNvPr id="6" name="Text Placeholder 5"/>
          <p:cNvSpPr>
            <a:spLocks noGrp="1"/>
          </p:cNvSpPr>
          <p:nvPr>
            <p:ph type="body" sz="quarter" idx="17"/>
          </p:nvPr>
        </p:nvSpPr>
        <p:spPr>
          <a:xfrm>
            <a:off x="1828800" y="685800"/>
            <a:ext cx="2362200" cy="533400"/>
          </a:xfrm>
        </p:spPr>
        <p:txBody>
          <a:bodyPr/>
          <a:lstStyle/>
          <a:p>
            <a:r>
              <a:rPr lang="en-US" dirty="0" smtClean="0"/>
              <a:t>MTN.BI.08</a:t>
            </a:r>
            <a:endParaRPr lang="en-US" dirty="0"/>
          </a:p>
        </p:txBody>
      </p:sp>
      <p:sp>
        <p:nvSpPr>
          <p:cNvPr id="7" name="Footer Placeholder 6"/>
          <p:cNvSpPr>
            <a:spLocks noGrp="1"/>
          </p:cNvSpPr>
          <p:nvPr>
            <p:ph type="ftr" sz="quarter" idx="18"/>
          </p:nvPr>
        </p:nvSpPr>
        <p:spPr/>
        <p:txBody>
          <a:bodyPr/>
          <a:lstStyle/>
          <a:p>
            <a:r>
              <a:rPr lang="en-US" dirty="0" smtClean="0"/>
              <a:t>2014 © EPAM Systems, RD Dep.</a:t>
            </a:r>
            <a:endParaRPr lang="en-US" dirty="0"/>
          </a:p>
        </p:txBody>
      </p:sp>
    </p:spTree>
    <p:extLst>
      <p:ext uri="{BB962C8B-B14F-4D97-AF65-F5344CB8AC3E}">
        <p14:creationId xmlns="" xmlns:p14="http://schemas.microsoft.com/office/powerpoint/2010/main" val="2720914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10</a:t>
            </a:fld>
            <a:endParaRPr lang="en-US" dirty="0"/>
          </a:p>
        </p:txBody>
      </p:sp>
      <p:sp>
        <p:nvSpPr>
          <p:cNvPr id="4" name="Заголовок 3"/>
          <p:cNvSpPr>
            <a:spLocks noGrp="1"/>
          </p:cNvSpPr>
          <p:nvPr>
            <p:ph type="title"/>
          </p:nvPr>
        </p:nvSpPr>
        <p:spPr/>
        <p:txBody>
          <a:bodyPr/>
          <a:lstStyle/>
          <a:p>
            <a:r>
              <a:rPr smtClean="0"/>
              <a:t>Example</a:t>
            </a:r>
            <a:endParaRPr lang="en-US" dirty="0"/>
          </a:p>
        </p:txBody>
      </p:sp>
      <p:sp>
        <p:nvSpPr>
          <p:cNvPr id="5" name="Содержимое 4"/>
          <p:cNvSpPr>
            <a:spLocks noGrp="1"/>
          </p:cNvSpPr>
          <p:nvPr>
            <p:ph idx="1"/>
          </p:nvPr>
        </p:nvSpPr>
        <p:spPr/>
        <p:txBody>
          <a:bodyPr/>
          <a:lstStyle/>
          <a:p>
            <a:pPr marL="514350" indent="-514350">
              <a:buSzPct val="140000"/>
              <a:buNone/>
            </a:pPr>
            <a:r>
              <a:rPr lang="en-US" sz="2000" dirty="0" smtClean="0"/>
              <a:t>Add</a:t>
            </a:r>
            <a:r>
              <a:rPr lang="en-US" sz="2000" b="0" dirty="0" smtClean="0"/>
              <a:t> the sales_01_2001 table </a:t>
            </a:r>
            <a:r>
              <a:rPr lang="en-US" sz="2000" dirty="0" smtClean="0"/>
              <a:t>to the sales table</a:t>
            </a:r>
            <a:r>
              <a:rPr lang="en-US" sz="2000" b="0" dirty="0" smtClean="0"/>
              <a:t>. </a:t>
            </a:r>
          </a:p>
          <a:p>
            <a:pPr marL="914400" lvl="1" indent="-514350">
              <a:buSzPct val="140000"/>
            </a:pPr>
            <a:r>
              <a:rPr lang="en-US" sz="2000" dirty="0" smtClean="0"/>
              <a:t>First, we need to add a new partition to the sales table (</a:t>
            </a:r>
            <a:r>
              <a:rPr lang="en-US" sz="2000" dirty="0" smtClean="0">
                <a:latin typeface="Consolas" pitchFamily="49" charset="0"/>
                <a:cs typeface="Consolas" pitchFamily="49" charset="0"/>
              </a:rPr>
              <a:t>ALTER TABLE sales ADD PARTITION sales_01_2001 VALUES LESS THAN …</a:t>
            </a:r>
            <a:r>
              <a:rPr lang="en-US" sz="2000" dirty="0" smtClean="0"/>
              <a:t>). </a:t>
            </a:r>
          </a:p>
          <a:p>
            <a:pPr marL="914400" lvl="1" indent="-514350">
              <a:buSzPct val="140000"/>
            </a:pPr>
            <a:r>
              <a:rPr lang="en-US" sz="2000" dirty="0" smtClean="0"/>
              <a:t>Then, we can add our newly created table to this partition using the EXCHANGE PARTITION operation (</a:t>
            </a:r>
            <a:r>
              <a:rPr lang="en-US" sz="2000" dirty="0" smtClean="0">
                <a:latin typeface="Consolas" pitchFamily="49" charset="0"/>
                <a:cs typeface="Consolas" pitchFamily="49" charset="0"/>
              </a:rPr>
              <a:t>ALTER TABLE sales EXCHANGE PARTITION sales_01_2001 WITH TABLE sales_01_2001 INCLUDING INDEXES WITHOUT VALIDATION [UPDATE GLOBAL INDEXES]</a:t>
            </a:r>
            <a:r>
              <a:rPr lang="en-US" sz="2000" dirty="0" smtClean="0"/>
              <a:t>). </a:t>
            </a:r>
            <a:endParaRPr lang="en-US" sz="2000" dirty="0" smtClean="0"/>
          </a:p>
          <a:p>
            <a:pPr marL="914400" lvl="1" indent="-514350">
              <a:buSzPct val="140000"/>
            </a:pPr>
            <a:r>
              <a:rPr lang="en-US" sz="2000" dirty="0" smtClean="0"/>
              <a:t>This </a:t>
            </a:r>
            <a:r>
              <a:rPr lang="en-US" sz="2000" dirty="0" smtClean="0"/>
              <a:t>will exchange the new, empty partition with the newly loaded table</a:t>
            </a:r>
            <a:r>
              <a:rPr lang="en-US" sz="2000" dirty="0" smtClean="0"/>
              <a:t>.</a:t>
            </a:r>
            <a:endParaRPr lang="en-US" sz="20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11</a:t>
            </a:fld>
            <a:endParaRPr lang="en-US" dirty="0"/>
          </a:p>
        </p:txBody>
      </p:sp>
      <p:sp>
        <p:nvSpPr>
          <p:cNvPr id="4" name="Title 3"/>
          <p:cNvSpPr>
            <a:spLocks noGrp="1"/>
          </p:cNvSpPr>
          <p:nvPr>
            <p:ph type="title"/>
          </p:nvPr>
        </p:nvSpPr>
        <p:spPr/>
        <p:txBody>
          <a:bodyPr/>
          <a:lstStyle/>
          <a:p>
            <a:r>
              <a:rPr lang="en-US" dirty="0"/>
              <a:t>Benefits</a:t>
            </a:r>
          </a:p>
        </p:txBody>
      </p:sp>
      <p:sp>
        <p:nvSpPr>
          <p:cNvPr id="5" name="Content Placeholder 4"/>
          <p:cNvSpPr>
            <a:spLocks noGrp="1"/>
          </p:cNvSpPr>
          <p:nvPr>
            <p:ph idx="1"/>
          </p:nvPr>
        </p:nvSpPr>
        <p:spPr/>
        <p:txBody>
          <a:bodyPr/>
          <a:lstStyle/>
          <a:p>
            <a:pPr>
              <a:buSzPct val="120000"/>
              <a:buNone/>
            </a:pPr>
            <a:r>
              <a:rPr lang="en-US" sz="2000" b="0" dirty="0"/>
              <a:t>The new data is loaded with </a:t>
            </a:r>
            <a:r>
              <a:rPr lang="en-US" sz="2000" i="1" dirty="0"/>
              <a:t>minimal resource utilization</a:t>
            </a:r>
            <a:r>
              <a:rPr lang="en-US" sz="2000" b="0" dirty="0"/>
              <a:t>. </a:t>
            </a:r>
            <a:endParaRPr lang="en-US" sz="2000" b="0" dirty="0" smtClean="0"/>
          </a:p>
          <a:p>
            <a:pPr>
              <a:buSzPct val="120000"/>
              <a:buFont typeface="Arial" pitchFamily="34" charset="0"/>
              <a:buChar char="•"/>
            </a:pPr>
            <a:r>
              <a:rPr lang="en-US" sz="2000" b="0" dirty="0" smtClean="0"/>
              <a:t>The </a:t>
            </a:r>
            <a:r>
              <a:rPr lang="en-US" sz="2000" b="0" dirty="0"/>
              <a:t>new data is loaded into an entirely separate table, and the index processing and constraint processing are applied only to the new partition. </a:t>
            </a:r>
            <a:endParaRPr lang="en-US" sz="2000" b="0" dirty="0" smtClean="0"/>
          </a:p>
          <a:p>
            <a:pPr>
              <a:buSzPct val="120000"/>
              <a:buFont typeface="Arial" pitchFamily="34" charset="0"/>
              <a:buChar char="•"/>
            </a:pPr>
            <a:r>
              <a:rPr lang="en-US" sz="2000" b="0" dirty="0" smtClean="0"/>
              <a:t>Only </a:t>
            </a:r>
            <a:r>
              <a:rPr lang="en-US" sz="2000" b="0" dirty="0"/>
              <a:t>the new </a:t>
            </a:r>
            <a:r>
              <a:rPr lang="en-US" sz="2000" b="0" dirty="0" smtClean="0"/>
              <a:t>data </a:t>
            </a:r>
            <a:r>
              <a:rPr lang="en-US" sz="2000" b="0" dirty="0"/>
              <a:t>needs to be indexed. None of the indexes on the remaining </a:t>
            </a:r>
            <a:r>
              <a:rPr lang="en-US" sz="2000" b="0" dirty="0" smtClean="0"/>
              <a:t>data </a:t>
            </a:r>
            <a:r>
              <a:rPr lang="en-US" sz="2000" b="0" dirty="0"/>
              <a:t>needs to be modified at all. </a:t>
            </a:r>
            <a:endParaRPr lang="en-US" sz="2000" b="0" dirty="0" smtClean="0"/>
          </a:p>
          <a:p>
            <a:pPr>
              <a:buSzPct val="120000"/>
              <a:buFont typeface="Arial" pitchFamily="34" charset="0"/>
              <a:buChar char="•"/>
            </a:pPr>
            <a:r>
              <a:rPr lang="en-US" sz="2000" b="0" dirty="0" smtClean="0"/>
              <a:t>This </a:t>
            </a:r>
            <a:r>
              <a:rPr lang="en-US" sz="2000" b="0" dirty="0"/>
              <a:t>partitioning scheme additionally ensures that the </a:t>
            </a:r>
            <a:r>
              <a:rPr lang="en-US" sz="2000" i="1" dirty="0"/>
              <a:t>load processing time is directly proportional to the amount of new data being loaded, not to the total size of the sales table</a:t>
            </a:r>
            <a:r>
              <a:rPr lang="en-US" sz="2000" b="0" dirty="0" smtClean="0"/>
              <a:t>.</a:t>
            </a:r>
            <a:endParaRPr lang="en-US" sz="2000" b="0" dirty="0"/>
          </a:p>
        </p:txBody>
      </p:sp>
    </p:spTree>
    <p:extLst>
      <p:ext uri="{BB962C8B-B14F-4D97-AF65-F5344CB8AC3E}">
        <p14:creationId xmlns="" xmlns:p14="http://schemas.microsoft.com/office/powerpoint/2010/main" val="3257723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12</a:t>
            </a:fld>
            <a:endParaRPr lang="en-US" dirty="0"/>
          </a:p>
        </p:txBody>
      </p:sp>
      <p:sp>
        <p:nvSpPr>
          <p:cNvPr id="4" name="Заголовок 3"/>
          <p:cNvSpPr>
            <a:spLocks noGrp="1"/>
          </p:cNvSpPr>
          <p:nvPr>
            <p:ph type="title"/>
          </p:nvPr>
        </p:nvSpPr>
        <p:spPr/>
        <p:txBody>
          <a:bodyPr/>
          <a:lstStyle/>
          <a:p>
            <a:r>
              <a:rPr smtClean="0"/>
              <a:t>Benefits</a:t>
            </a:r>
            <a:endParaRPr lang="en-US" dirty="0"/>
          </a:p>
        </p:txBody>
      </p:sp>
      <p:sp>
        <p:nvSpPr>
          <p:cNvPr id="5" name="Содержимое 4"/>
          <p:cNvSpPr>
            <a:spLocks noGrp="1"/>
          </p:cNvSpPr>
          <p:nvPr>
            <p:ph idx="1"/>
          </p:nvPr>
        </p:nvSpPr>
        <p:spPr/>
        <p:txBody>
          <a:bodyPr/>
          <a:lstStyle/>
          <a:p>
            <a:pPr>
              <a:buSzPct val="120000"/>
              <a:buFont typeface="Arial" pitchFamily="34" charset="0"/>
              <a:buChar char="•"/>
            </a:pPr>
            <a:r>
              <a:rPr lang="en-US" sz="2000" b="0" dirty="0" smtClean="0"/>
              <a:t>The new data is loaded with </a:t>
            </a:r>
            <a:r>
              <a:rPr lang="en-US" sz="2000" i="1" dirty="0" smtClean="0"/>
              <a:t>minimal impact on concurrent queries</a:t>
            </a:r>
            <a:r>
              <a:rPr lang="en-US" sz="2000" b="0" dirty="0" smtClean="0"/>
              <a:t>. All of the operations associated with data loading are occurring on a separatesales_01_2001 table. Therefore, none of the existing data or indexes of the sales table is affected during this data refresh process.</a:t>
            </a:r>
          </a:p>
          <a:p>
            <a:pPr>
              <a:buSzPct val="120000"/>
              <a:buFont typeface="Arial" pitchFamily="34" charset="0"/>
              <a:buChar char="•"/>
            </a:pPr>
            <a:r>
              <a:rPr lang="en-US" sz="2000" b="0" dirty="0" smtClean="0"/>
              <a:t>In case of the existence of any global indexes, those are </a:t>
            </a:r>
            <a:r>
              <a:rPr lang="en-US" sz="2000" i="1" dirty="0" smtClean="0"/>
              <a:t>incrementally maintained</a:t>
            </a:r>
            <a:r>
              <a:rPr lang="en-US" sz="2000" b="0" dirty="0" smtClean="0"/>
              <a:t> as part of the exchange command. This maintenance does not affect the availability of the existing global index structures.</a:t>
            </a:r>
          </a:p>
          <a:p>
            <a:pPr>
              <a:buSzPct val="120000"/>
              <a:buFont typeface="Arial" pitchFamily="34" charset="0"/>
              <a:buChar char="•"/>
            </a:pP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13</a:t>
            </a:fld>
            <a:endParaRPr lang="en-US" dirty="0"/>
          </a:p>
        </p:txBody>
      </p:sp>
      <p:sp>
        <p:nvSpPr>
          <p:cNvPr id="4" name="Title 3"/>
          <p:cNvSpPr>
            <a:spLocks noGrp="1"/>
          </p:cNvSpPr>
          <p:nvPr>
            <p:ph type="title"/>
          </p:nvPr>
        </p:nvSpPr>
        <p:spPr/>
        <p:txBody>
          <a:bodyPr/>
          <a:lstStyle/>
          <a:p>
            <a:r>
              <a:rPr lang="en-US" dirty="0"/>
              <a:t>Publishing Mechanism</a:t>
            </a:r>
          </a:p>
        </p:txBody>
      </p:sp>
      <p:sp>
        <p:nvSpPr>
          <p:cNvPr id="5" name="Content Placeholder 4"/>
          <p:cNvSpPr>
            <a:spLocks noGrp="1"/>
          </p:cNvSpPr>
          <p:nvPr>
            <p:ph idx="1"/>
          </p:nvPr>
        </p:nvSpPr>
        <p:spPr/>
        <p:txBody>
          <a:bodyPr/>
          <a:lstStyle/>
          <a:p>
            <a:pPr marL="0" indent="0">
              <a:buNone/>
            </a:pPr>
            <a:r>
              <a:rPr lang="en-US" sz="2000" b="0" dirty="0"/>
              <a:t>The exchange operation can be viewed as a publishing mechanism. </a:t>
            </a:r>
            <a:r>
              <a:rPr lang="en-US" sz="2000" i="1" dirty="0"/>
              <a:t>Until</a:t>
            </a:r>
            <a:r>
              <a:rPr lang="en-US" sz="2000" b="0" dirty="0"/>
              <a:t> the data warehouse administrator exchanges the sales_01_2001 table into </a:t>
            </a:r>
            <a:r>
              <a:rPr lang="en-US" sz="2000" b="0" dirty="0" smtClean="0"/>
              <a:t>the sales</a:t>
            </a:r>
            <a:r>
              <a:rPr lang="en-US" sz="2000" b="0" dirty="0"/>
              <a:t> table, end users </a:t>
            </a:r>
            <a:r>
              <a:rPr lang="en-US" sz="2000" i="1" dirty="0"/>
              <a:t>cannot see the new data</a:t>
            </a:r>
            <a:r>
              <a:rPr lang="en-US" sz="2000" b="0" dirty="0"/>
              <a:t>. Once the exchange has </a:t>
            </a:r>
            <a:r>
              <a:rPr lang="en-US" sz="2000" i="1" dirty="0">
                <a:solidFill>
                  <a:schemeClr val="accent1">
                    <a:lumMod val="75000"/>
                  </a:schemeClr>
                </a:solidFill>
              </a:rPr>
              <a:t>occurred</a:t>
            </a:r>
            <a:r>
              <a:rPr lang="en-US" sz="2000" b="0" dirty="0"/>
              <a:t>, then any end user query accessing the sales table </a:t>
            </a:r>
            <a:r>
              <a:rPr lang="en-US" sz="2000" i="1" dirty="0">
                <a:solidFill>
                  <a:schemeClr val="accent1">
                    <a:lumMod val="75000"/>
                  </a:schemeClr>
                </a:solidFill>
              </a:rPr>
              <a:t>will immediately be able to see </a:t>
            </a:r>
            <a:r>
              <a:rPr lang="en-US" sz="2000" b="0" dirty="0"/>
              <a:t>the sales_01_2001 data.</a:t>
            </a:r>
          </a:p>
          <a:p>
            <a:pPr marL="0" indent="0">
              <a:buNone/>
            </a:pPr>
            <a:endParaRPr lang="en-US" sz="2000" b="0" dirty="0"/>
          </a:p>
        </p:txBody>
      </p:sp>
      <p:pic>
        <p:nvPicPr>
          <p:cNvPr id="14338" name="Picture 2" descr="http://www.latvia.travel/sites/default/files/imagecache/node-photo/126-keyboard.jpg"/>
          <p:cNvPicPr>
            <a:picLocks noChangeAspect="1" noChangeArrowheads="1"/>
          </p:cNvPicPr>
          <p:nvPr/>
        </p:nvPicPr>
        <p:blipFill>
          <a:blip r:embed="rId2"/>
          <a:srcRect/>
          <a:stretch>
            <a:fillRect/>
          </a:stretch>
        </p:blipFill>
        <p:spPr bwMode="auto">
          <a:xfrm>
            <a:off x="2286000" y="3233530"/>
            <a:ext cx="4038600" cy="2633870"/>
          </a:xfrm>
          <a:prstGeom prst="rect">
            <a:avLst/>
          </a:prstGeom>
          <a:noFill/>
        </p:spPr>
      </p:pic>
    </p:spTree>
    <p:extLst>
      <p:ext uri="{BB962C8B-B14F-4D97-AF65-F5344CB8AC3E}">
        <p14:creationId xmlns="" xmlns:p14="http://schemas.microsoft.com/office/powerpoint/2010/main" val="2252943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14</a:t>
            </a:fld>
            <a:endParaRPr lang="en-US" dirty="0"/>
          </a:p>
        </p:txBody>
      </p:sp>
      <p:sp>
        <p:nvSpPr>
          <p:cNvPr id="4" name="Title 3"/>
          <p:cNvSpPr>
            <a:spLocks noGrp="1"/>
          </p:cNvSpPr>
          <p:nvPr>
            <p:ph type="title"/>
          </p:nvPr>
        </p:nvSpPr>
        <p:spPr/>
        <p:txBody>
          <a:bodyPr/>
          <a:lstStyle/>
          <a:p>
            <a:r>
              <a:rPr lang="en-US" dirty="0"/>
              <a:t>Different Usage</a:t>
            </a:r>
          </a:p>
        </p:txBody>
      </p:sp>
      <p:sp>
        <p:nvSpPr>
          <p:cNvPr id="5" name="Content Placeholder 4"/>
          <p:cNvSpPr>
            <a:spLocks noGrp="1"/>
          </p:cNvSpPr>
          <p:nvPr>
            <p:ph idx="1"/>
          </p:nvPr>
        </p:nvSpPr>
        <p:spPr/>
        <p:txBody>
          <a:bodyPr/>
          <a:lstStyle/>
          <a:p>
            <a:pPr marL="0" indent="0">
              <a:buNone/>
            </a:pPr>
            <a:r>
              <a:rPr lang="en-US" sz="2000" b="0" i="1" dirty="0"/>
              <a:t>Partitioning is useful not only for adding new data but also for removing and archiving data. </a:t>
            </a:r>
          </a:p>
          <a:p>
            <a:pPr marL="0" indent="0">
              <a:buNone/>
            </a:pPr>
            <a:endParaRPr lang="en-US" b="0" dirty="0">
              <a:latin typeface="Consolas" pitchFamily="49" charset="0"/>
              <a:cs typeface="Consolas" pitchFamily="49" charset="0"/>
            </a:endParaRPr>
          </a:p>
          <a:p>
            <a:pPr marL="0" indent="0">
              <a:buNone/>
            </a:pPr>
            <a:endParaRPr lang="en-US" sz="1800" dirty="0" smtClean="0">
              <a:latin typeface="Consolas" pitchFamily="49" charset="0"/>
              <a:cs typeface="Consolas" pitchFamily="49" charset="0"/>
            </a:endParaRPr>
          </a:p>
          <a:p>
            <a:pPr marL="0" indent="0">
              <a:buNone/>
            </a:pPr>
            <a:r>
              <a:rPr lang="en-US" sz="1800" dirty="0" smtClean="0">
                <a:latin typeface="Consolas" pitchFamily="49" charset="0"/>
                <a:cs typeface="Consolas" pitchFamily="49" charset="0"/>
              </a:rPr>
              <a:t>ALTER </a:t>
            </a:r>
            <a:r>
              <a:rPr lang="en-US" sz="1800" dirty="0">
                <a:latin typeface="Consolas" pitchFamily="49" charset="0"/>
                <a:cs typeface="Consolas" pitchFamily="49" charset="0"/>
              </a:rPr>
              <a:t>TABLE </a:t>
            </a:r>
            <a:r>
              <a:rPr lang="en-US" sz="1800" b="0" dirty="0">
                <a:latin typeface="Consolas" pitchFamily="49" charset="0"/>
                <a:cs typeface="Consolas" pitchFamily="49" charset="0"/>
              </a:rPr>
              <a:t>sales </a:t>
            </a:r>
            <a:r>
              <a:rPr lang="en-US" sz="1800" dirty="0">
                <a:latin typeface="Consolas" pitchFamily="49" charset="0"/>
                <a:cs typeface="Consolas" pitchFamily="49" charset="0"/>
              </a:rPr>
              <a:t>DROP PARTITION </a:t>
            </a:r>
            <a:r>
              <a:rPr lang="en-US" sz="1800" b="0" dirty="0">
                <a:latin typeface="Consolas" pitchFamily="49" charset="0"/>
                <a:cs typeface="Consolas" pitchFamily="49" charset="0"/>
              </a:rPr>
              <a:t>sales_01_1998;</a:t>
            </a:r>
          </a:p>
          <a:p>
            <a:pPr marL="0" indent="0">
              <a:buNone/>
            </a:pPr>
            <a:endParaRPr lang="en-US" sz="1800" b="0" dirty="0">
              <a:latin typeface="Consolas" pitchFamily="49" charset="0"/>
              <a:cs typeface="Consolas" pitchFamily="49" charset="0"/>
            </a:endParaRPr>
          </a:p>
          <a:p>
            <a:pPr marL="0" indent="0">
              <a:buNone/>
            </a:pPr>
            <a:r>
              <a:rPr lang="en-US" sz="1800" dirty="0">
                <a:latin typeface="Consolas" pitchFamily="49" charset="0"/>
                <a:cs typeface="Consolas" pitchFamily="49" charset="0"/>
              </a:rPr>
              <a:t>ALTER TABLE </a:t>
            </a:r>
            <a:r>
              <a:rPr lang="en-US" sz="1800" b="0" dirty="0">
                <a:latin typeface="Consolas" pitchFamily="49" charset="0"/>
                <a:cs typeface="Consolas" pitchFamily="49" charset="0"/>
              </a:rPr>
              <a:t>sales </a:t>
            </a:r>
            <a:r>
              <a:rPr lang="en-US" sz="1800" dirty="0">
                <a:latin typeface="Consolas" pitchFamily="49" charset="0"/>
                <a:cs typeface="Consolas" pitchFamily="49" charset="0"/>
              </a:rPr>
              <a:t>EXCHANGE PARTITION </a:t>
            </a:r>
            <a:r>
              <a:rPr lang="en-US" sz="1800" b="0" dirty="0">
                <a:latin typeface="Consolas" pitchFamily="49" charset="0"/>
                <a:cs typeface="Consolas" pitchFamily="49" charset="0"/>
              </a:rPr>
              <a:t>sales_01_1998 </a:t>
            </a:r>
            <a:r>
              <a:rPr lang="en-US" sz="1800" dirty="0">
                <a:latin typeface="Consolas" pitchFamily="49" charset="0"/>
                <a:cs typeface="Consolas" pitchFamily="49" charset="0"/>
              </a:rPr>
              <a:t>WITH TABLE</a:t>
            </a:r>
            <a:r>
              <a:rPr lang="en-US" sz="1800" b="0" dirty="0">
                <a:latin typeface="Consolas" pitchFamily="49" charset="0"/>
                <a:cs typeface="Consolas" pitchFamily="49" charset="0"/>
              </a:rPr>
              <a:t> sales_archive_01_1998 </a:t>
            </a:r>
            <a:r>
              <a:rPr lang="en-US" sz="1800" dirty="0">
                <a:latin typeface="Consolas" pitchFamily="49" charset="0"/>
                <a:cs typeface="Consolas" pitchFamily="49" charset="0"/>
              </a:rPr>
              <a:t>INCLUDING INDEXES WITHOUT VALIDATION UPDATE GLOBAL INDEXES</a:t>
            </a:r>
            <a:r>
              <a:rPr lang="en-US" sz="1800" b="0" dirty="0">
                <a:latin typeface="Consolas" pitchFamily="49" charset="0"/>
                <a:cs typeface="Consolas" pitchFamily="49" charset="0"/>
              </a:rPr>
              <a:t>; </a:t>
            </a:r>
          </a:p>
          <a:p>
            <a:pPr marL="0" indent="0">
              <a:buNone/>
            </a:pPr>
            <a:endParaRPr lang="en-US" b="0" dirty="0"/>
          </a:p>
        </p:txBody>
      </p:sp>
    </p:spTree>
    <p:extLst>
      <p:ext uri="{BB962C8B-B14F-4D97-AF65-F5344CB8AC3E}">
        <p14:creationId xmlns="" xmlns:p14="http://schemas.microsoft.com/office/powerpoint/2010/main" val="2032505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a:t>
            </a:r>
            <a:r>
              <a:rPr smtClean="0"/>
              <a:t>ther scenarios</a:t>
            </a:r>
            <a:endParaRPr lang="en-US" dirty="0"/>
          </a:p>
        </p:txBody>
      </p:sp>
      <p:sp>
        <p:nvSpPr>
          <p:cNvPr id="3" name="Нижний колонтитул 2"/>
          <p:cNvSpPr>
            <a:spLocks noGrp="1"/>
          </p:cNvSpPr>
          <p:nvPr>
            <p:ph type="ftr" sz="quarter" idx="10"/>
          </p:nvPr>
        </p:nvSpPr>
        <p:spPr/>
        <p:txBody>
          <a:bodyPr/>
          <a:lstStyle/>
          <a:p>
            <a:r>
              <a:rPr lang="en-US" smtClean="0"/>
              <a:t>2014 ©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16</a:t>
            </a:fld>
            <a:endParaRPr lang="en-US" dirty="0"/>
          </a:p>
        </p:txBody>
      </p:sp>
      <p:sp>
        <p:nvSpPr>
          <p:cNvPr id="4" name="Title 3"/>
          <p:cNvSpPr>
            <a:spLocks noGrp="1"/>
          </p:cNvSpPr>
          <p:nvPr>
            <p:ph type="title"/>
          </p:nvPr>
        </p:nvSpPr>
        <p:spPr/>
        <p:txBody>
          <a:bodyPr/>
          <a:lstStyle/>
          <a:p>
            <a:r>
              <a:rPr lang="en-US" dirty="0"/>
              <a:t>Other </a:t>
            </a:r>
            <a:r>
              <a:rPr lang="en-US" dirty="0" smtClean="0"/>
              <a:t>Scenarios: Merge Partition</a:t>
            </a:r>
            <a:endParaRPr lang="en-US" dirty="0"/>
          </a:p>
        </p:txBody>
      </p:sp>
      <p:sp>
        <p:nvSpPr>
          <p:cNvPr id="5" name="Content Placeholder 4"/>
          <p:cNvSpPr>
            <a:spLocks noGrp="1"/>
          </p:cNvSpPr>
          <p:nvPr>
            <p:ph idx="1"/>
          </p:nvPr>
        </p:nvSpPr>
        <p:spPr/>
        <p:txBody>
          <a:bodyPr/>
          <a:lstStyle/>
          <a:p>
            <a:pPr marL="0" indent="0">
              <a:buNone/>
            </a:pPr>
            <a:r>
              <a:rPr lang="en-US" sz="2000" b="0" i="1" dirty="0"/>
              <a:t>A typical scenario might not only need to compress old data, but also to merge several old partitions to reflect the granularity for a later backup of several merged partitions.</a:t>
            </a:r>
          </a:p>
          <a:p>
            <a:pPr marL="0" indent="0">
              <a:buNone/>
            </a:pPr>
            <a:r>
              <a:rPr lang="en-US" dirty="0"/>
              <a:t> </a:t>
            </a:r>
            <a:endParaRPr lang="en-US" dirty="0" smtClean="0"/>
          </a:p>
          <a:p>
            <a:pPr marL="0" indent="0">
              <a:buNone/>
            </a:pPr>
            <a:endParaRPr lang="en-US" dirty="0"/>
          </a:p>
          <a:p>
            <a:pPr marL="0" indent="0">
              <a:buNone/>
            </a:pPr>
            <a:r>
              <a:rPr lang="en-US" sz="1800" dirty="0">
                <a:latin typeface="Consolas" pitchFamily="49" charset="0"/>
                <a:cs typeface="Consolas" pitchFamily="49" charset="0"/>
              </a:rPr>
              <a:t>ALTER TABLE </a:t>
            </a:r>
            <a:r>
              <a:rPr lang="en-US" sz="1800" b="0" dirty="0">
                <a:latin typeface="Consolas" pitchFamily="49" charset="0"/>
                <a:cs typeface="Consolas" pitchFamily="49" charset="0"/>
              </a:rPr>
              <a:t>sales</a:t>
            </a:r>
            <a:r>
              <a:rPr lang="en-US" sz="1800" dirty="0">
                <a:latin typeface="Consolas" pitchFamily="49" charset="0"/>
                <a:cs typeface="Consolas" pitchFamily="49" charset="0"/>
              </a:rPr>
              <a:t> MERGE PARTITIONS </a:t>
            </a:r>
            <a:r>
              <a:rPr lang="en-US" sz="1800" b="0" dirty="0">
                <a:latin typeface="Consolas" pitchFamily="49" charset="0"/>
                <a:cs typeface="Consolas" pitchFamily="49" charset="0"/>
              </a:rPr>
              <a:t>sales_01_1998, sales_02_1998, sales_03_1998</a:t>
            </a:r>
            <a:r>
              <a:rPr lang="en-US" sz="1800" dirty="0">
                <a:latin typeface="Consolas" pitchFamily="49" charset="0"/>
                <a:cs typeface="Consolas" pitchFamily="49" charset="0"/>
              </a:rPr>
              <a:t> INTO PARTITION </a:t>
            </a:r>
            <a:r>
              <a:rPr lang="en-US" sz="1800" b="0" dirty="0">
                <a:latin typeface="Consolas" pitchFamily="49" charset="0"/>
                <a:cs typeface="Consolas" pitchFamily="49" charset="0"/>
              </a:rPr>
              <a:t>sales_q1_1998</a:t>
            </a:r>
            <a:r>
              <a:rPr lang="en-US" sz="1800" dirty="0">
                <a:latin typeface="Consolas" pitchFamily="49" charset="0"/>
                <a:cs typeface="Consolas" pitchFamily="49" charset="0"/>
              </a:rPr>
              <a:t> TABLESPACE </a:t>
            </a:r>
            <a:r>
              <a:rPr lang="en-US" sz="1800" b="0" dirty="0">
                <a:latin typeface="Consolas" pitchFamily="49" charset="0"/>
                <a:cs typeface="Consolas" pitchFamily="49" charset="0"/>
              </a:rPr>
              <a:t>archive_q1_1998</a:t>
            </a:r>
            <a:r>
              <a:rPr lang="en-US" sz="1800" dirty="0">
                <a:latin typeface="Consolas" pitchFamily="49" charset="0"/>
                <a:cs typeface="Consolas" pitchFamily="49" charset="0"/>
              </a:rPr>
              <a:t> COMPRESS PARALLEL </a:t>
            </a:r>
            <a:r>
              <a:rPr lang="en-US" sz="1800" b="0" dirty="0">
                <a:latin typeface="Consolas" pitchFamily="49" charset="0"/>
                <a:cs typeface="Consolas" pitchFamily="49" charset="0"/>
              </a:rPr>
              <a:t>4</a:t>
            </a:r>
            <a:r>
              <a:rPr lang="en-US" sz="1800" dirty="0">
                <a:latin typeface="Consolas" pitchFamily="49" charset="0"/>
                <a:cs typeface="Consolas" pitchFamily="49" charset="0"/>
              </a:rPr>
              <a:t>; </a:t>
            </a:r>
          </a:p>
          <a:p>
            <a:pPr marL="0" indent="0">
              <a:buNone/>
            </a:pPr>
            <a:endParaRPr lang="en-US" sz="1800" dirty="0">
              <a:latin typeface="Consolas" pitchFamily="49" charset="0"/>
              <a:cs typeface="Consolas" pitchFamily="49" charset="0"/>
            </a:endParaRPr>
          </a:p>
          <a:p>
            <a:pPr marL="0" indent="0">
              <a:buNone/>
            </a:pPr>
            <a:r>
              <a:rPr lang="en-US" sz="1800" dirty="0">
                <a:latin typeface="Consolas" pitchFamily="49" charset="0"/>
                <a:cs typeface="Consolas" pitchFamily="49" charset="0"/>
              </a:rPr>
              <a:t>ALTER TABLE </a:t>
            </a:r>
            <a:r>
              <a:rPr lang="en-US" sz="1800" b="0" dirty="0">
                <a:latin typeface="Consolas" pitchFamily="49" charset="0"/>
                <a:cs typeface="Consolas" pitchFamily="49" charset="0"/>
              </a:rPr>
              <a:t>sales</a:t>
            </a:r>
            <a:r>
              <a:rPr lang="en-US" sz="1800" dirty="0">
                <a:latin typeface="Consolas" pitchFamily="49" charset="0"/>
                <a:cs typeface="Consolas" pitchFamily="49" charset="0"/>
              </a:rPr>
              <a:t> MODIFY PARTITION </a:t>
            </a:r>
            <a:r>
              <a:rPr lang="en-US" sz="1800" b="0" dirty="0">
                <a:latin typeface="Consolas" pitchFamily="49" charset="0"/>
                <a:cs typeface="Consolas" pitchFamily="49" charset="0"/>
              </a:rPr>
              <a:t>sales_q1_1998</a:t>
            </a:r>
            <a:r>
              <a:rPr lang="en-US" sz="1800" dirty="0">
                <a:latin typeface="Consolas" pitchFamily="49" charset="0"/>
                <a:cs typeface="Consolas" pitchFamily="49" charset="0"/>
              </a:rPr>
              <a:t> REBUILD UNUSABLE LOCAL INDEXES; </a:t>
            </a:r>
          </a:p>
          <a:p>
            <a:pPr marL="0" indent="0">
              <a:buNone/>
            </a:pPr>
            <a:endParaRPr lang="en-US" dirty="0"/>
          </a:p>
        </p:txBody>
      </p:sp>
    </p:spTree>
    <p:extLst>
      <p:ext uri="{BB962C8B-B14F-4D97-AF65-F5344CB8AC3E}">
        <p14:creationId xmlns="" xmlns:p14="http://schemas.microsoft.com/office/powerpoint/2010/main" val="197706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17</a:t>
            </a:fld>
            <a:endParaRPr lang="en-US" dirty="0"/>
          </a:p>
        </p:txBody>
      </p:sp>
      <p:sp>
        <p:nvSpPr>
          <p:cNvPr id="4" name="Title 3"/>
          <p:cNvSpPr>
            <a:spLocks noGrp="1"/>
          </p:cNvSpPr>
          <p:nvPr>
            <p:ph type="title"/>
          </p:nvPr>
        </p:nvSpPr>
        <p:spPr/>
        <p:txBody>
          <a:bodyPr/>
          <a:lstStyle/>
          <a:p>
            <a:r>
              <a:rPr lang="en-US" dirty="0"/>
              <a:t>Other </a:t>
            </a:r>
            <a:r>
              <a:rPr lang="en-US" dirty="0" smtClean="0"/>
              <a:t>Scenarios: CTAS</a:t>
            </a:r>
            <a:endParaRPr lang="en-US" dirty="0"/>
          </a:p>
        </p:txBody>
      </p:sp>
      <p:sp>
        <p:nvSpPr>
          <p:cNvPr id="5" name="Content Placeholder 4"/>
          <p:cNvSpPr>
            <a:spLocks noGrp="1"/>
          </p:cNvSpPr>
          <p:nvPr>
            <p:ph idx="1"/>
          </p:nvPr>
        </p:nvSpPr>
        <p:spPr/>
        <p:txBody>
          <a:bodyPr/>
          <a:lstStyle/>
          <a:p>
            <a:pPr marL="514350" indent="-514350"/>
            <a:r>
              <a:rPr lang="en-US" sz="1800" dirty="0">
                <a:latin typeface="Consolas" pitchFamily="49" charset="0"/>
                <a:cs typeface="Consolas" pitchFamily="49" charset="0"/>
              </a:rPr>
              <a:t>CREATE TABLE </a:t>
            </a:r>
            <a:r>
              <a:rPr lang="en-US" sz="1800" b="0" dirty="0">
                <a:latin typeface="Consolas" pitchFamily="49" charset="0"/>
                <a:cs typeface="Consolas" pitchFamily="49" charset="0"/>
              </a:rPr>
              <a:t>sales_q1_1998_out</a:t>
            </a:r>
            <a:r>
              <a:rPr lang="en-US" sz="1800" dirty="0">
                <a:latin typeface="Consolas" pitchFamily="49" charset="0"/>
                <a:cs typeface="Consolas" pitchFamily="49" charset="0"/>
              </a:rPr>
              <a:t> </a:t>
            </a:r>
            <a:br>
              <a:rPr lang="en-US" sz="1800" dirty="0">
                <a:latin typeface="Consolas" pitchFamily="49" charset="0"/>
                <a:cs typeface="Consolas" pitchFamily="49" charset="0"/>
              </a:rPr>
            </a:br>
            <a:r>
              <a:rPr lang="en-US" sz="1800" dirty="0">
                <a:latin typeface="Consolas" pitchFamily="49" charset="0"/>
                <a:cs typeface="Consolas" pitchFamily="49" charset="0"/>
              </a:rPr>
              <a:t>TABLESPACE </a:t>
            </a:r>
            <a:r>
              <a:rPr lang="en-US" sz="1800" b="0" dirty="0">
                <a:latin typeface="Consolas" pitchFamily="49" charset="0"/>
                <a:cs typeface="Consolas" pitchFamily="49" charset="0"/>
              </a:rPr>
              <a:t>archive_q1_1998</a:t>
            </a:r>
            <a:r>
              <a:rPr lang="en-US" sz="1800" dirty="0">
                <a:latin typeface="Consolas" pitchFamily="49" charset="0"/>
                <a:cs typeface="Consolas" pitchFamily="49" charset="0"/>
              </a:rPr>
              <a:t> NOLOGGING COMPRESS PARALLEL 4 </a:t>
            </a:r>
            <a:br>
              <a:rPr lang="en-US" sz="1800" dirty="0">
                <a:latin typeface="Consolas" pitchFamily="49" charset="0"/>
                <a:cs typeface="Consolas" pitchFamily="49" charset="0"/>
              </a:rPr>
            </a:br>
            <a:r>
              <a:rPr lang="en-US" sz="1800" dirty="0">
                <a:latin typeface="Consolas" pitchFamily="49" charset="0"/>
                <a:cs typeface="Consolas" pitchFamily="49" charset="0"/>
              </a:rPr>
              <a:t>AS SELECT </a:t>
            </a:r>
            <a:r>
              <a:rPr lang="en-US" sz="1800" b="0" dirty="0">
                <a:latin typeface="Consolas" pitchFamily="49" charset="0"/>
                <a:cs typeface="Consolas" pitchFamily="49" charset="0"/>
              </a:rPr>
              <a:t>*</a:t>
            </a:r>
            <a:r>
              <a:rPr lang="en-US" sz="1800" dirty="0">
                <a:latin typeface="Consolas" pitchFamily="49" charset="0"/>
                <a:cs typeface="Consolas" pitchFamily="49" charset="0"/>
              </a:rPr>
              <a:t> </a:t>
            </a:r>
            <a:br>
              <a:rPr lang="en-US" sz="1800" dirty="0">
                <a:latin typeface="Consolas" pitchFamily="49" charset="0"/>
                <a:cs typeface="Consolas" pitchFamily="49" charset="0"/>
              </a:rPr>
            </a:br>
            <a:r>
              <a:rPr lang="en-US" sz="1800" dirty="0">
                <a:latin typeface="Consolas" pitchFamily="49" charset="0"/>
                <a:cs typeface="Consolas" pitchFamily="49" charset="0"/>
              </a:rPr>
              <a:t>FROM </a:t>
            </a:r>
            <a:r>
              <a:rPr lang="en-US" sz="1800" b="0" dirty="0">
                <a:latin typeface="Consolas" pitchFamily="49" charset="0"/>
                <a:cs typeface="Consolas" pitchFamily="49" charset="0"/>
              </a:rPr>
              <a:t>sales</a:t>
            </a:r>
            <a:r>
              <a:rPr lang="en-US" sz="1800" dirty="0">
                <a:latin typeface="Consolas" pitchFamily="49" charset="0"/>
                <a:cs typeface="Consolas" pitchFamily="49" charset="0"/>
              </a:rPr>
              <a:t> WHERE </a:t>
            </a:r>
            <a:r>
              <a:rPr lang="en-US" sz="1800" b="0" dirty="0">
                <a:latin typeface="Consolas" pitchFamily="49" charset="0"/>
                <a:cs typeface="Consolas" pitchFamily="49" charset="0"/>
              </a:rPr>
              <a:t>time_id</a:t>
            </a:r>
            <a:r>
              <a:rPr lang="en-US" sz="1800" dirty="0">
                <a:latin typeface="Consolas" pitchFamily="49" charset="0"/>
                <a:cs typeface="Consolas" pitchFamily="49" charset="0"/>
              </a:rPr>
              <a:t> &gt;= TO_DATE</a:t>
            </a:r>
            <a:r>
              <a:rPr lang="en-US" sz="1800" b="0" dirty="0">
                <a:latin typeface="Consolas" pitchFamily="49" charset="0"/>
                <a:cs typeface="Consolas" pitchFamily="49" charset="0"/>
              </a:rPr>
              <a:t>('01-JAN-1998','dd-mon-yyyy')</a:t>
            </a:r>
            <a:r>
              <a:rPr lang="en-US" sz="1800" dirty="0">
                <a:latin typeface="Consolas" pitchFamily="49" charset="0"/>
                <a:cs typeface="Consolas" pitchFamily="49" charset="0"/>
              </a:rPr>
              <a:t> AND </a:t>
            </a:r>
            <a:r>
              <a:rPr lang="en-US" sz="1800" b="0" dirty="0">
                <a:latin typeface="Consolas" pitchFamily="49" charset="0"/>
                <a:cs typeface="Consolas" pitchFamily="49" charset="0"/>
              </a:rPr>
              <a:t>time_id</a:t>
            </a:r>
            <a:r>
              <a:rPr lang="en-US" sz="1800" dirty="0">
                <a:latin typeface="Consolas" pitchFamily="49" charset="0"/>
                <a:cs typeface="Consolas" pitchFamily="49" charset="0"/>
              </a:rPr>
              <a:t> &lt; TO_DATE</a:t>
            </a:r>
            <a:r>
              <a:rPr lang="en-US" sz="1800" b="0" dirty="0">
                <a:latin typeface="Consolas" pitchFamily="49" charset="0"/>
                <a:cs typeface="Consolas" pitchFamily="49" charset="0"/>
              </a:rPr>
              <a:t>('01-APR-1998','dd-mon-yyyy');</a:t>
            </a:r>
            <a:r>
              <a:rPr lang="en-US" sz="1800" dirty="0">
                <a:latin typeface="Consolas" pitchFamily="49" charset="0"/>
                <a:cs typeface="Consolas" pitchFamily="49" charset="0"/>
              </a:rPr>
              <a:t> </a:t>
            </a:r>
          </a:p>
          <a:p>
            <a:pPr marL="514350" indent="-514350"/>
            <a:endParaRPr lang="en-US" sz="1800" dirty="0" smtClean="0">
              <a:latin typeface="Consolas" pitchFamily="49" charset="0"/>
              <a:cs typeface="Consolas" pitchFamily="49" charset="0"/>
            </a:endParaRPr>
          </a:p>
          <a:p>
            <a:pPr marL="514350" indent="-514350"/>
            <a:r>
              <a:rPr lang="en-US" sz="1800" dirty="0" smtClean="0">
                <a:latin typeface="Consolas" pitchFamily="49" charset="0"/>
                <a:cs typeface="Consolas" pitchFamily="49" charset="0"/>
              </a:rPr>
              <a:t>ALTER </a:t>
            </a:r>
            <a:r>
              <a:rPr lang="en-US" sz="1800" dirty="0">
                <a:latin typeface="Consolas" pitchFamily="49" charset="0"/>
                <a:cs typeface="Consolas" pitchFamily="49" charset="0"/>
              </a:rPr>
              <a:t>TABLE </a:t>
            </a:r>
            <a:r>
              <a:rPr lang="en-US" sz="1800" b="0" dirty="0">
                <a:latin typeface="Consolas" pitchFamily="49" charset="0"/>
                <a:cs typeface="Consolas" pitchFamily="49" charset="0"/>
              </a:rPr>
              <a:t>sales</a:t>
            </a:r>
            <a:r>
              <a:rPr lang="en-US" sz="1800" dirty="0">
                <a:latin typeface="Consolas" pitchFamily="49" charset="0"/>
                <a:cs typeface="Consolas" pitchFamily="49" charset="0"/>
              </a:rPr>
              <a:t> DROP PARTITION </a:t>
            </a:r>
            <a:r>
              <a:rPr lang="en-US" sz="1800" b="0" dirty="0">
                <a:latin typeface="Consolas" pitchFamily="49" charset="0"/>
                <a:cs typeface="Consolas" pitchFamily="49" charset="0"/>
              </a:rPr>
              <a:t>sales_01_1998</a:t>
            </a:r>
            <a:r>
              <a:rPr lang="en-US" sz="1800" dirty="0">
                <a:latin typeface="Consolas" pitchFamily="49" charset="0"/>
                <a:cs typeface="Consolas" pitchFamily="49" charset="0"/>
              </a:rPr>
              <a:t>; </a:t>
            </a:r>
            <a:br>
              <a:rPr lang="en-US" sz="1800" dirty="0">
                <a:latin typeface="Consolas" pitchFamily="49" charset="0"/>
                <a:cs typeface="Consolas" pitchFamily="49" charset="0"/>
              </a:rPr>
            </a:br>
            <a:r>
              <a:rPr lang="en-US" sz="1800" dirty="0">
                <a:latin typeface="Consolas" pitchFamily="49" charset="0"/>
                <a:cs typeface="Consolas" pitchFamily="49" charset="0"/>
              </a:rPr>
              <a:t>ALTER TABLE </a:t>
            </a:r>
            <a:r>
              <a:rPr lang="en-US" sz="1800" b="0" dirty="0">
                <a:latin typeface="Consolas" pitchFamily="49" charset="0"/>
                <a:cs typeface="Consolas" pitchFamily="49" charset="0"/>
              </a:rPr>
              <a:t>sales</a:t>
            </a:r>
            <a:r>
              <a:rPr lang="en-US" sz="1800" dirty="0">
                <a:latin typeface="Consolas" pitchFamily="49" charset="0"/>
                <a:cs typeface="Consolas" pitchFamily="49" charset="0"/>
              </a:rPr>
              <a:t> DROP PARTITION </a:t>
            </a:r>
            <a:r>
              <a:rPr lang="en-US" sz="1800" b="0" dirty="0">
                <a:latin typeface="Consolas" pitchFamily="49" charset="0"/>
                <a:cs typeface="Consolas" pitchFamily="49" charset="0"/>
              </a:rPr>
              <a:t>sales_02_1998</a:t>
            </a:r>
            <a:r>
              <a:rPr lang="en-US" sz="1800" dirty="0">
                <a:latin typeface="Consolas" pitchFamily="49" charset="0"/>
                <a:cs typeface="Consolas" pitchFamily="49" charset="0"/>
              </a:rPr>
              <a:t>; </a:t>
            </a:r>
          </a:p>
          <a:p>
            <a:pPr marL="514350" indent="-514350"/>
            <a:endParaRPr lang="en-US" sz="1800" dirty="0" smtClean="0">
              <a:latin typeface="Consolas" pitchFamily="49" charset="0"/>
              <a:cs typeface="Consolas" pitchFamily="49" charset="0"/>
            </a:endParaRPr>
          </a:p>
          <a:p>
            <a:pPr marL="514350" indent="-514350"/>
            <a:r>
              <a:rPr lang="en-US" sz="1800" dirty="0" smtClean="0">
                <a:latin typeface="Consolas" pitchFamily="49" charset="0"/>
                <a:cs typeface="Consolas" pitchFamily="49" charset="0"/>
              </a:rPr>
              <a:t>ALTER </a:t>
            </a:r>
            <a:r>
              <a:rPr lang="en-US" sz="1800" dirty="0">
                <a:latin typeface="Consolas" pitchFamily="49" charset="0"/>
                <a:cs typeface="Consolas" pitchFamily="49" charset="0"/>
              </a:rPr>
              <a:t>TABLE </a:t>
            </a:r>
            <a:r>
              <a:rPr lang="en-US" sz="1800" b="0" dirty="0">
                <a:latin typeface="Consolas" pitchFamily="49" charset="0"/>
                <a:cs typeface="Consolas" pitchFamily="49" charset="0"/>
              </a:rPr>
              <a:t>sales</a:t>
            </a:r>
            <a:r>
              <a:rPr lang="en-US" sz="1800" dirty="0">
                <a:latin typeface="Consolas" pitchFamily="49" charset="0"/>
                <a:cs typeface="Consolas" pitchFamily="49" charset="0"/>
              </a:rPr>
              <a:t> EXCHANGE PARTITION </a:t>
            </a:r>
            <a:r>
              <a:rPr lang="en-US" sz="1800" b="0" dirty="0">
                <a:latin typeface="Consolas" pitchFamily="49" charset="0"/>
                <a:cs typeface="Consolas" pitchFamily="49" charset="0"/>
              </a:rPr>
              <a:t>sales_03_1998</a:t>
            </a:r>
            <a:r>
              <a:rPr lang="en-US" sz="1800" dirty="0">
                <a:latin typeface="Consolas" pitchFamily="49" charset="0"/>
                <a:cs typeface="Consolas" pitchFamily="49" charset="0"/>
              </a:rPr>
              <a:t> </a:t>
            </a:r>
            <a:br>
              <a:rPr lang="en-US" sz="1800" dirty="0">
                <a:latin typeface="Consolas" pitchFamily="49" charset="0"/>
                <a:cs typeface="Consolas" pitchFamily="49" charset="0"/>
              </a:rPr>
            </a:br>
            <a:r>
              <a:rPr lang="en-US" sz="1800" dirty="0">
                <a:latin typeface="Consolas" pitchFamily="49" charset="0"/>
                <a:cs typeface="Consolas" pitchFamily="49" charset="0"/>
              </a:rPr>
              <a:t>WITH TABLE </a:t>
            </a:r>
            <a:r>
              <a:rPr lang="en-US" sz="1800" b="0" dirty="0">
                <a:latin typeface="Consolas" pitchFamily="49" charset="0"/>
                <a:cs typeface="Consolas" pitchFamily="49" charset="0"/>
              </a:rPr>
              <a:t>sales_q1_1998_out</a:t>
            </a:r>
            <a:r>
              <a:rPr lang="en-US" sz="1800" dirty="0">
                <a:latin typeface="Consolas" pitchFamily="49" charset="0"/>
                <a:cs typeface="Consolas" pitchFamily="49" charset="0"/>
              </a:rPr>
              <a:t> INCLUDING INDEXES WITHOUT VALIDATION</a:t>
            </a:r>
            <a:r>
              <a:rPr lang="en-US" sz="1800" dirty="0" smtClean="0">
                <a:latin typeface="Consolas" pitchFamily="49" charset="0"/>
                <a:cs typeface="Consolas" pitchFamily="49" charset="0"/>
              </a:rPr>
              <a:t>;</a:t>
            </a:r>
            <a:endParaRPr lang="en-US" sz="1800" dirty="0">
              <a:latin typeface="Consolas" pitchFamily="49" charset="0"/>
              <a:cs typeface="Consolas" pitchFamily="49" charset="0"/>
            </a:endParaRPr>
          </a:p>
        </p:txBody>
      </p:sp>
    </p:spTree>
    <p:extLst>
      <p:ext uri="{BB962C8B-B14F-4D97-AF65-F5344CB8AC3E}">
        <p14:creationId xmlns="" xmlns:p14="http://schemas.microsoft.com/office/powerpoint/2010/main" val="271562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18</a:t>
            </a:fld>
            <a:endParaRPr lang="en-US" dirty="0"/>
          </a:p>
        </p:txBody>
      </p:sp>
      <p:sp>
        <p:nvSpPr>
          <p:cNvPr id="4" name="Title 3"/>
          <p:cNvSpPr>
            <a:spLocks noGrp="1"/>
          </p:cNvSpPr>
          <p:nvPr>
            <p:ph type="title"/>
          </p:nvPr>
        </p:nvSpPr>
        <p:spPr/>
        <p:txBody>
          <a:bodyPr/>
          <a:lstStyle/>
          <a:p>
            <a:r>
              <a:rPr lang="en-US" dirty="0"/>
              <a:t>Other Scenarios: Summary</a:t>
            </a:r>
          </a:p>
        </p:txBody>
      </p:sp>
      <p:sp>
        <p:nvSpPr>
          <p:cNvPr id="5" name="Content Placeholder 4"/>
          <p:cNvSpPr>
            <a:spLocks noGrp="1"/>
          </p:cNvSpPr>
          <p:nvPr>
            <p:ph idx="1"/>
          </p:nvPr>
        </p:nvSpPr>
        <p:spPr/>
        <p:txBody>
          <a:bodyPr/>
          <a:lstStyle/>
          <a:p>
            <a:r>
              <a:rPr lang="en-US" sz="2200" b="0" dirty="0"/>
              <a:t>Using the </a:t>
            </a:r>
            <a:r>
              <a:rPr lang="en-US" sz="2200" dirty="0"/>
              <a:t>MERGE PARTITION</a:t>
            </a:r>
            <a:r>
              <a:rPr lang="en-US" sz="2200" b="0" dirty="0"/>
              <a:t> approach invalidates the local index structures for the affected partition, but it keeps all data accessible all the time.</a:t>
            </a:r>
          </a:p>
          <a:p>
            <a:endParaRPr lang="en-US" sz="2200" dirty="0" smtClean="0"/>
          </a:p>
          <a:p>
            <a:r>
              <a:rPr lang="en-US" sz="2200" dirty="0" smtClean="0"/>
              <a:t>CTAS</a:t>
            </a:r>
            <a:r>
              <a:rPr lang="en-US" sz="2200" b="0" dirty="0" smtClean="0"/>
              <a:t> </a:t>
            </a:r>
            <a:r>
              <a:rPr lang="en-US" sz="2200" b="0" dirty="0"/>
              <a:t>approach, however, minimizes unavailability of any index structures close to zero, but there is a specific time window, where the partitioned table does not have all the data, because we dropped two partitions</a:t>
            </a:r>
            <a:r>
              <a:rPr lang="en-US" sz="2200" b="0" dirty="0" smtClean="0"/>
              <a:t>.</a:t>
            </a:r>
            <a:endParaRPr lang="en-US" sz="2200" b="0" dirty="0"/>
          </a:p>
        </p:txBody>
      </p:sp>
    </p:spTree>
    <p:extLst>
      <p:ext uri="{BB962C8B-B14F-4D97-AF65-F5344CB8AC3E}">
        <p14:creationId xmlns="" xmlns:p14="http://schemas.microsoft.com/office/powerpoint/2010/main" val="2608080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19</a:t>
            </a:fld>
            <a:endParaRPr lang="en-US" dirty="0"/>
          </a:p>
        </p:txBody>
      </p:sp>
      <p:sp>
        <p:nvSpPr>
          <p:cNvPr id="4" name="Title 3"/>
          <p:cNvSpPr>
            <a:spLocks noGrp="1"/>
          </p:cNvSpPr>
          <p:nvPr>
            <p:ph type="title"/>
          </p:nvPr>
        </p:nvSpPr>
        <p:spPr/>
        <p:txBody>
          <a:bodyPr/>
          <a:lstStyle/>
          <a:p>
            <a:r>
              <a:rPr lang="en-US" dirty="0"/>
              <a:t>Refresh Scenario 1</a:t>
            </a:r>
          </a:p>
        </p:txBody>
      </p:sp>
      <p:sp>
        <p:nvSpPr>
          <p:cNvPr id="5" name="Content Placeholder 4"/>
          <p:cNvSpPr>
            <a:spLocks noGrp="1"/>
          </p:cNvSpPr>
          <p:nvPr>
            <p:ph idx="1"/>
          </p:nvPr>
        </p:nvSpPr>
        <p:spPr/>
        <p:txBody>
          <a:bodyPr/>
          <a:lstStyle/>
          <a:p>
            <a:pPr marL="0" indent="0">
              <a:buNone/>
            </a:pPr>
            <a:r>
              <a:rPr lang="en-US" sz="2000" dirty="0"/>
              <a:t>Data is loaded daily. However, the data warehouse contains two years of data, so that partitioning by day might not be desired.</a:t>
            </a:r>
          </a:p>
          <a:p>
            <a:pPr marL="0" indent="0">
              <a:buNone/>
            </a:pPr>
            <a:r>
              <a:rPr lang="en-US" sz="1800" b="0" i="1" dirty="0"/>
              <a:t>The solution is to partition by week or month (as appropriate). Use INSERT to add the new data to an existing partition. The INSERT operation only affects a single partition, so the benefits described previously remain intact. The INSERT operation could occur while the partition remains a part of the table. Inserts into a single partition can be </a:t>
            </a:r>
            <a:r>
              <a:rPr lang="en-US" sz="1800" b="0" i="1" dirty="0" smtClean="0"/>
              <a:t>parallelized.</a:t>
            </a:r>
            <a:endParaRPr lang="en-US" sz="1800" b="0" i="1" dirty="0"/>
          </a:p>
          <a:p>
            <a:pPr marL="0" indent="0">
              <a:buNone/>
            </a:pPr>
            <a:endParaRPr lang="en-US" b="0" dirty="0" smtClean="0">
              <a:latin typeface="Consolas" pitchFamily="49" charset="0"/>
              <a:cs typeface="Consolas" pitchFamily="49" charset="0"/>
            </a:endParaRPr>
          </a:p>
          <a:p>
            <a:pPr marL="511175" lvl="1" indent="0">
              <a:buNone/>
            </a:pPr>
            <a:r>
              <a:rPr lang="en-US" sz="1800" b="0" dirty="0" smtClean="0">
                <a:latin typeface="Consolas" pitchFamily="49" charset="0"/>
                <a:cs typeface="Consolas" pitchFamily="49" charset="0"/>
              </a:rPr>
              <a:t>INSERT </a:t>
            </a:r>
            <a:r>
              <a:rPr lang="en-US" sz="1800" b="0" dirty="0">
                <a:latin typeface="Consolas" pitchFamily="49" charset="0"/>
                <a:cs typeface="Consolas" pitchFamily="49" charset="0"/>
              </a:rPr>
              <a:t>/*+ APPEND*/ INTO sales </a:t>
            </a:r>
            <a:br>
              <a:rPr lang="en-US" sz="1800" b="0" dirty="0">
                <a:latin typeface="Consolas" pitchFamily="49" charset="0"/>
                <a:cs typeface="Consolas" pitchFamily="49" charset="0"/>
              </a:rPr>
            </a:br>
            <a:r>
              <a:rPr lang="en-US" sz="1800" b="0" dirty="0">
                <a:latin typeface="Consolas" pitchFamily="49" charset="0"/>
                <a:cs typeface="Consolas" pitchFamily="49" charset="0"/>
              </a:rPr>
              <a:t>PARTITION (sales_01_2001) </a:t>
            </a:r>
            <a:br>
              <a:rPr lang="en-US" sz="1800" b="0" dirty="0">
                <a:latin typeface="Consolas" pitchFamily="49" charset="0"/>
                <a:cs typeface="Consolas" pitchFamily="49" charset="0"/>
              </a:rPr>
            </a:br>
            <a:r>
              <a:rPr lang="en-US" sz="1800" b="0" dirty="0">
                <a:latin typeface="Consolas" pitchFamily="49" charset="0"/>
                <a:cs typeface="Consolas" pitchFamily="49" charset="0"/>
              </a:rPr>
              <a:t>SELECT * FROM new_sales; </a:t>
            </a:r>
          </a:p>
          <a:p>
            <a:pPr marL="0" indent="0">
              <a:buNone/>
            </a:pPr>
            <a:endParaRPr lang="en-US" b="0" dirty="0" smtClean="0"/>
          </a:p>
          <a:p>
            <a:pPr marL="0" indent="0">
              <a:buNone/>
            </a:pPr>
            <a:r>
              <a:rPr lang="en-US" sz="1800" b="0" dirty="0" smtClean="0"/>
              <a:t>An </a:t>
            </a:r>
            <a:r>
              <a:rPr lang="en-US" sz="1800" b="0" dirty="0"/>
              <a:t>alternative is to use the EXCHANGE operation</a:t>
            </a:r>
            <a:r>
              <a:rPr lang="en-US" sz="1800" b="0" dirty="0" smtClean="0"/>
              <a:t>.</a:t>
            </a:r>
            <a:endParaRPr lang="en-US" sz="1800" b="0" dirty="0"/>
          </a:p>
        </p:txBody>
      </p:sp>
    </p:spTree>
    <p:extLst>
      <p:ext uri="{BB962C8B-B14F-4D97-AF65-F5344CB8AC3E}">
        <p14:creationId xmlns="" xmlns:p14="http://schemas.microsoft.com/office/powerpoint/2010/main" val="2081777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a:t>
            </a:fld>
            <a:endParaRPr lang="en-US" dirty="0"/>
          </a:p>
        </p:txBody>
      </p:sp>
      <p:sp>
        <p:nvSpPr>
          <p:cNvPr id="4" name="Заголовок 3"/>
          <p:cNvSpPr>
            <a:spLocks noGrp="1"/>
          </p:cNvSpPr>
          <p:nvPr>
            <p:ph type="title"/>
          </p:nvPr>
        </p:nvSpPr>
        <p:spPr/>
        <p:txBody>
          <a:bodyPr/>
          <a:lstStyle/>
          <a:p>
            <a:r>
              <a:rPr dirty="0" smtClean="0"/>
              <a:t>Agenda</a:t>
            </a:r>
            <a:endParaRPr lang="en-US" dirty="0"/>
          </a:p>
        </p:txBody>
      </p:sp>
      <p:sp>
        <p:nvSpPr>
          <p:cNvPr id="5" name="Содержимое 4"/>
          <p:cNvSpPr>
            <a:spLocks noGrp="1"/>
          </p:cNvSpPr>
          <p:nvPr>
            <p:ph idx="1"/>
          </p:nvPr>
        </p:nvSpPr>
        <p:spPr/>
        <p:txBody>
          <a:bodyPr/>
          <a:lstStyle/>
          <a:p>
            <a:r>
              <a:rPr lang="en-US" sz="3200" dirty="0"/>
              <a:t>Partitioning to Improve Data Warehouse Refresh</a:t>
            </a:r>
          </a:p>
          <a:p>
            <a:r>
              <a:rPr lang="en-US" sz="3200" dirty="0"/>
              <a:t>Refresh Scenarios</a:t>
            </a:r>
          </a:p>
          <a:p>
            <a:r>
              <a:rPr lang="en-US" sz="3200" dirty="0"/>
              <a:t>Refresh Scenario 1</a:t>
            </a:r>
          </a:p>
          <a:p>
            <a:r>
              <a:rPr lang="en-US" sz="3200" dirty="0"/>
              <a:t>Refresh Scenario 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20</a:t>
            </a:fld>
            <a:endParaRPr lang="en-US" dirty="0"/>
          </a:p>
        </p:txBody>
      </p:sp>
      <p:sp>
        <p:nvSpPr>
          <p:cNvPr id="4" name="Title 3"/>
          <p:cNvSpPr>
            <a:spLocks noGrp="1"/>
          </p:cNvSpPr>
          <p:nvPr>
            <p:ph type="title"/>
          </p:nvPr>
        </p:nvSpPr>
        <p:spPr/>
        <p:txBody>
          <a:bodyPr/>
          <a:lstStyle/>
          <a:p>
            <a:r>
              <a:rPr lang="en-US" dirty="0"/>
              <a:t>Refresh Scenario 2</a:t>
            </a:r>
          </a:p>
        </p:txBody>
      </p:sp>
      <p:sp>
        <p:nvSpPr>
          <p:cNvPr id="5" name="Content Placeholder 4"/>
          <p:cNvSpPr>
            <a:spLocks noGrp="1"/>
          </p:cNvSpPr>
          <p:nvPr>
            <p:ph idx="1"/>
          </p:nvPr>
        </p:nvSpPr>
        <p:spPr/>
        <p:txBody>
          <a:bodyPr/>
          <a:lstStyle/>
          <a:p>
            <a:pPr marL="0" indent="0">
              <a:buNone/>
            </a:pPr>
            <a:r>
              <a:rPr lang="en-US" sz="2000" dirty="0"/>
              <a:t>New data feeds, although consisting primarily of data for the most recent day, week, and month, also contain some data from previous time periods.</a:t>
            </a:r>
          </a:p>
          <a:p>
            <a:pPr marL="285750" indent="-285750">
              <a:buSzPct val="140000"/>
              <a:buFont typeface="Arial" panose="020B0604020202020204" pitchFamily="34" charset="0"/>
              <a:buChar char="•"/>
            </a:pPr>
            <a:r>
              <a:rPr lang="en-US" sz="1800" dirty="0">
                <a:solidFill>
                  <a:schemeClr val="accent1">
                    <a:lumMod val="75000"/>
                  </a:schemeClr>
                </a:solidFill>
              </a:rPr>
              <a:t>Solution 1.</a:t>
            </a:r>
            <a:r>
              <a:rPr lang="en-US" sz="1800" b="0" dirty="0"/>
              <a:t> Use parallel SQL operations (such as CREATE TABLE ... AS SELECT) to separate the new data from the data in previous time periods. Process the old data separately using other techniques</a:t>
            </a:r>
            <a:r>
              <a:rPr lang="en-US" sz="1800" b="0" dirty="0" smtClean="0"/>
              <a:t>.</a:t>
            </a:r>
          </a:p>
          <a:p>
            <a:pPr marL="285750" indent="-285750">
              <a:buSzPct val="140000"/>
              <a:buFont typeface="Arial" panose="020B0604020202020204" pitchFamily="34" charset="0"/>
              <a:buChar char="•"/>
            </a:pPr>
            <a:endParaRPr lang="en-US" sz="1800" b="0" dirty="0"/>
          </a:p>
          <a:p>
            <a:pPr marL="285750" indent="-285750">
              <a:buSzPct val="140000"/>
              <a:buFont typeface="Arial" panose="020B0604020202020204" pitchFamily="34" charset="0"/>
              <a:buChar char="•"/>
            </a:pPr>
            <a:r>
              <a:rPr lang="en-US" sz="1800" dirty="0">
                <a:solidFill>
                  <a:schemeClr val="accent1">
                    <a:lumMod val="75000"/>
                  </a:schemeClr>
                </a:solidFill>
              </a:rPr>
              <a:t>Solution 2.</a:t>
            </a:r>
            <a:r>
              <a:rPr lang="en-US" sz="1800" b="0" dirty="0"/>
              <a:t> Oracle supports composite </a:t>
            </a:r>
            <a:r>
              <a:rPr lang="en-US" sz="1800" dirty="0"/>
              <a:t>range-list partitioning</a:t>
            </a:r>
            <a:r>
              <a:rPr lang="en-US" sz="1800" b="0" dirty="0"/>
              <a:t>. The primary partitioning strategy of the sales table could be range partitioning based on event_dt. However, the subpartitioning is a list based on the channel attribute. Each subpartition can now be loaded independently of each </a:t>
            </a:r>
            <a:r>
              <a:rPr lang="en-US" sz="1800" b="0" dirty="0" smtClean="0"/>
              <a:t>other. </a:t>
            </a:r>
            <a:r>
              <a:rPr lang="en-US" sz="1800" b="0" i="1" dirty="0"/>
              <a:t>The partitioning strategy addresses the business needs in the most optimal manner</a:t>
            </a:r>
            <a:r>
              <a:rPr lang="en-US" sz="1800" b="0" i="1" dirty="0" smtClean="0"/>
              <a:t>.</a:t>
            </a:r>
            <a:endParaRPr lang="en-US" sz="1800" b="0" i="1" dirty="0"/>
          </a:p>
        </p:txBody>
      </p:sp>
    </p:spTree>
    <p:extLst>
      <p:ext uri="{BB962C8B-B14F-4D97-AF65-F5344CB8AC3E}">
        <p14:creationId xmlns="" xmlns:p14="http://schemas.microsoft.com/office/powerpoint/2010/main" val="4025273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21</a:t>
            </a:fld>
            <a:endParaRPr lang="en-US" dirty="0"/>
          </a:p>
        </p:txBody>
      </p:sp>
      <p:sp>
        <p:nvSpPr>
          <p:cNvPr id="4" name="Title 3"/>
          <p:cNvSpPr>
            <a:spLocks noGrp="1"/>
          </p:cNvSpPr>
          <p:nvPr>
            <p:ph type="title"/>
          </p:nvPr>
        </p:nvSpPr>
        <p:spPr/>
        <p:txBody>
          <a:bodyPr/>
          <a:lstStyle/>
          <a:p>
            <a:r>
              <a:rPr lang="en-US" dirty="0"/>
              <a:t>Purging Data</a:t>
            </a:r>
          </a:p>
        </p:txBody>
      </p:sp>
      <p:sp>
        <p:nvSpPr>
          <p:cNvPr id="5" name="Content Placeholder 4"/>
          <p:cNvSpPr>
            <a:spLocks noGrp="1"/>
          </p:cNvSpPr>
          <p:nvPr>
            <p:ph idx="1"/>
          </p:nvPr>
        </p:nvSpPr>
        <p:spPr/>
        <p:txBody>
          <a:bodyPr/>
          <a:lstStyle/>
          <a:p>
            <a:pPr>
              <a:buSzPct val="140000"/>
              <a:buFont typeface="Arial" panose="020B0604020202020204" pitchFamily="34" charset="0"/>
              <a:buChar char="•"/>
            </a:pPr>
            <a:r>
              <a:rPr lang="en-US" sz="2000" b="0" dirty="0"/>
              <a:t>Occasionally, it is necessary to remove large amounts of data from a data warehouse. A very common scenario is the </a:t>
            </a:r>
            <a:r>
              <a:rPr lang="en-US" sz="2000" i="1" dirty="0"/>
              <a:t>rolling </a:t>
            </a:r>
            <a:r>
              <a:rPr lang="en-US" sz="2000" i="1" dirty="0" smtClean="0"/>
              <a:t>window</a:t>
            </a:r>
            <a:r>
              <a:rPr lang="en-US" sz="2000" b="0" dirty="0" smtClean="0"/>
              <a:t>, </a:t>
            </a:r>
            <a:r>
              <a:rPr lang="en-US" sz="2000" b="0" dirty="0"/>
              <a:t>in which older data is rolled out of the data warehouse to make room for new data</a:t>
            </a:r>
            <a:r>
              <a:rPr lang="en-US" sz="2000" b="0" dirty="0" smtClean="0"/>
              <a:t>.</a:t>
            </a:r>
            <a:endParaRPr lang="en-US" sz="2000" b="0" dirty="0"/>
          </a:p>
        </p:txBody>
      </p:sp>
      <p:pic>
        <p:nvPicPr>
          <p:cNvPr id="7170" name="Picture 2" descr="http://www.fykfmy.com/Public/Uploads/4f96690d1e483.jpg"/>
          <p:cNvPicPr>
            <a:picLocks noChangeAspect="1" noChangeArrowheads="1"/>
          </p:cNvPicPr>
          <p:nvPr/>
        </p:nvPicPr>
        <p:blipFill>
          <a:blip r:embed="rId2"/>
          <a:srcRect/>
          <a:stretch>
            <a:fillRect/>
          </a:stretch>
        </p:blipFill>
        <p:spPr bwMode="auto">
          <a:xfrm>
            <a:off x="2438400" y="2667000"/>
            <a:ext cx="4419600" cy="3350058"/>
          </a:xfrm>
          <a:prstGeom prst="rect">
            <a:avLst/>
          </a:prstGeom>
          <a:noFill/>
        </p:spPr>
      </p:pic>
    </p:spTree>
    <p:extLst>
      <p:ext uri="{BB962C8B-B14F-4D97-AF65-F5344CB8AC3E}">
        <p14:creationId xmlns="" xmlns:p14="http://schemas.microsoft.com/office/powerpoint/2010/main" val="4218429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22</a:t>
            </a:fld>
            <a:endParaRPr lang="en-US" dirty="0"/>
          </a:p>
        </p:txBody>
      </p:sp>
      <p:sp>
        <p:nvSpPr>
          <p:cNvPr id="4" name="Заголовок 3"/>
          <p:cNvSpPr>
            <a:spLocks noGrp="1"/>
          </p:cNvSpPr>
          <p:nvPr>
            <p:ph type="title"/>
          </p:nvPr>
        </p:nvSpPr>
        <p:spPr/>
        <p:txBody>
          <a:bodyPr/>
          <a:lstStyle/>
          <a:p>
            <a:r>
              <a:rPr smtClean="0"/>
              <a:t>Purging Data</a:t>
            </a:r>
            <a:endParaRPr lang="en-US" dirty="0"/>
          </a:p>
        </p:txBody>
      </p:sp>
      <p:sp>
        <p:nvSpPr>
          <p:cNvPr id="5" name="Содержимое 4"/>
          <p:cNvSpPr>
            <a:spLocks noGrp="1"/>
          </p:cNvSpPr>
          <p:nvPr>
            <p:ph idx="1"/>
          </p:nvPr>
        </p:nvSpPr>
        <p:spPr/>
        <p:txBody>
          <a:bodyPr/>
          <a:lstStyle/>
          <a:p>
            <a:pPr lvl="0">
              <a:buClr>
                <a:srgbClr val="4F81BD">
                  <a:lumMod val="75000"/>
                </a:srgbClr>
              </a:buClr>
              <a:buSzPct val="140000"/>
              <a:buFont typeface="Arial" panose="020B0604020202020204" pitchFamily="34" charset="0"/>
              <a:buChar char="•"/>
            </a:pPr>
            <a:r>
              <a:rPr lang="en-US" sz="2000" b="0" dirty="0" smtClean="0">
                <a:solidFill>
                  <a:prstClr val="black"/>
                </a:solidFill>
              </a:rPr>
              <a:t>However, sometimes other data might need to be removed from a data warehouse. Suppose that a retail company has previously sold products from XYZ Software, and that XYZ Software has subsequently gone out of business. The business users of the warehouse may decide that they </a:t>
            </a:r>
            <a:r>
              <a:rPr lang="en-US" sz="2000" i="1" dirty="0" smtClean="0">
                <a:solidFill>
                  <a:prstClr val="black"/>
                </a:solidFill>
              </a:rPr>
              <a:t>are no longer interested in seeing any data related to XYZ Software</a:t>
            </a:r>
            <a:r>
              <a:rPr lang="en-US" sz="2000" b="0" dirty="0" smtClean="0">
                <a:solidFill>
                  <a:prstClr val="black"/>
                </a:solidFill>
              </a:rPr>
              <a:t>, so this data should be deleted.</a:t>
            </a:r>
          </a:p>
          <a:p>
            <a:endParaRPr lang="en-US" dirty="0"/>
          </a:p>
        </p:txBody>
      </p:sp>
      <p:pic>
        <p:nvPicPr>
          <p:cNvPr id="35842" name="Picture 2" descr="http://www.whatsthebizidea.com/wp-content/uploads/2014/05/stock-footage-going-out-of-business-closed-sign-on-window.jpg"/>
          <p:cNvPicPr>
            <a:picLocks noChangeAspect="1" noChangeArrowheads="1"/>
          </p:cNvPicPr>
          <p:nvPr/>
        </p:nvPicPr>
        <p:blipFill>
          <a:blip r:embed="rId2"/>
          <a:srcRect/>
          <a:stretch>
            <a:fillRect/>
          </a:stretch>
        </p:blipFill>
        <p:spPr bwMode="auto">
          <a:xfrm>
            <a:off x="2819400" y="3581400"/>
            <a:ext cx="3810000" cy="2133601"/>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23</a:t>
            </a:fld>
            <a:endParaRPr lang="en-US" dirty="0"/>
          </a:p>
        </p:txBody>
      </p:sp>
      <p:sp>
        <p:nvSpPr>
          <p:cNvPr id="4" name="Title 3"/>
          <p:cNvSpPr>
            <a:spLocks noGrp="1"/>
          </p:cNvSpPr>
          <p:nvPr>
            <p:ph type="title"/>
          </p:nvPr>
        </p:nvSpPr>
        <p:spPr/>
        <p:txBody>
          <a:bodyPr/>
          <a:lstStyle/>
          <a:p>
            <a:r>
              <a:rPr lang="en-US" dirty="0"/>
              <a:t>How to Delete Data?</a:t>
            </a:r>
          </a:p>
        </p:txBody>
      </p:sp>
      <p:sp>
        <p:nvSpPr>
          <p:cNvPr id="5" name="Content Placeholder 4"/>
          <p:cNvSpPr>
            <a:spLocks noGrp="1"/>
          </p:cNvSpPr>
          <p:nvPr>
            <p:ph idx="1"/>
          </p:nvPr>
        </p:nvSpPr>
        <p:spPr/>
        <p:txBody>
          <a:bodyPr/>
          <a:lstStyle/>
          <a:p>
            <a:pPr marL="0" indent="0">
              <a:buNone/>
            </a:pPr>
            <a:r>
              <a:rPr lang="en-US" sz="1800" dirty="0">
                <a:latin typeface="Consolas" pitchFamily="49" charset="0"/>
                <a:cs typeface="Consolas" pitchFamily="49" charset="0"/>
              </a:rPr>
              <a:t>DELETE FROM </a:t>
            </a:r>
            <a:r>
              <a:rPr lang="en-US" sz="1800" b="0" dirty="0">
                <a:latin typeface="Consolas" pitchFamily="49" charset="0"/>
                <a:cs typeface="Consolas" pitchFamily="49" charset="0"/>
              </a:rPr>
              <a:t>sales</a:t>
            </a:r>
            <a:r>
              <a:rPr lang="en-US" sz="1800" dirty="0">
                <a:latin typeface="Consolas" pitchFamily="49" charset="0"/>
                <a:cs typeface="Consolas" pitchFamily="49" charset="0"/>
              </a:rPr>
              <a:t> WHERE </a:t>
            </a:r>
            <a:r>
              <a:rPr lang="en-US" sz="1800" b="0" dirty="0">
                <a:latin typeface="Consolas" pitchFamily="49" charset="0"/>
                <a:cs typeface="Consolas" pitchFamily="49" charset="0"/>
              </a:rPr>
              <a:t>sales_product_id</a:t>
            </a:r>
            <a:r>
              <a:rPr lang="en-US" sz="1800" dirty="0">
                <a:latin typeface="Consolas" pitchFamily="49" charset="0"/>
                <a:cs typeface="Consolas" pitchFamily="49" charset="0"/>
              </a:rPr>
              <a:t> IN </a:t>
            </a:r>
            <a:br>
              <a:rPr lang="en-US" sz="1800" dirty="0">
                <a:latin typeface="Consolas" pitchFamily="49" charset="0"/>
                <a:cs typeface="Consolas" pitchFamily="49" charset="0"/>
              </a:rPr>
            </a:br>
            <a:r>
              <a:rPr lang="en-US" sz="1800" dirty="0">
                <a:latin typeface="Consolas" pitchFamily="49" charset="0"/>
                <a:cs typeface="Consolas" pitchFamily="49" charset="0"/>
              </a:rPr>
              <a:t>(SELECT </a:t>
            </a:r>
            <a:r>
              <a:rPr lang="en-US" sz="1800" b="0" dirty="0">
                <a:latin typeface="Consolas" pitchFamily="49" charset="0"/>
                <a:cs typeface="Consolas" pitchFamily="49" charset="0"/>
              </a:rPr>
              <a:t>product_id</a:t>
            </a:r>
            <a:r>
              <a:rPr lang="en-US" sz="1800" dirty="0">
                <a:latin typeface="Consolas" pitchFamily="49" charset="0"/>
                <a:cs typeface="Consolas" pitchFamily="49" charset="0"/>
              </a:rPr>
              <a:t> FROM </a:t>
            </a:r>
            <a:r>
              <a:rPr lang="en-US" sz="1800" b="0" dirty="0">
                <a:latin typeface="Consolas" pitchFamily="49" charset="0"/>
                <a:cs typeface="Consolas" pitchFamily="49" charset="0"/>
              </a:rPr>
              <a:t>product</a:t>
            </a:r>
            <a:r>
              <a:rPr lang="en-US" sz="1800" dirty="0">
                <a:latin typeface="Consolas" pitchFamily="49" charset="0"/>
                <a:cs typeface="Consolas" pitchFamily="49" charset="0"/>
              </a:rPr>
              <a:t> WHERE </a:t>
            </a:r>
            <a:r>
              <a:rPr lang="en-US" sz="1800" b="0" dirty="0">
                <a:latin typeface="Consolas" pitchFamily="49" charset="0"/>
                <a:cs typeface="Consolas" pitchFamily="49" charset="0"/>
              </a:rPr>
              <a:t>product_category</a:t>
            </a:r>
            <a:r>
              <a:rPr lang="en-US" sz="1800" dirty="0">
                <a:latin typeface="Consolas" pitchFamily="49" charset="0"/>
                <a:cs typeface="Consolas" pitchFamily="49" charset="0"/>
              </a:rPr>
              <a:t> </a:t>
            </a:r>
            <a:r>
              <a:rPr lang="en-US" sz="1800" b="0" dirty="0">
                <a:latin typeface="Consolas" pitchFamily="49" charset="0"/>
                <a:cs typeface="Consolas" pitchFamily="49" charset="0"/>
              </a:rPr>
              <a:t>= 'XYZ Software'); </a:t>
            </a:r>
          </a:p>
          <a:p>
            <a:pPr marL="0" indent="0">
              <a:buNone/>
            </a:pPr>
            <a:endParaRPr lang="en-US" b="0" dirty="0" smtClean="0"/>
          </a:p>
          <a:p>
            <a:pPr marL="0" indent="0">
              <a:buNone/>
            </a:pPr>
            <a:r>
              <a:rPr lang="en-US" sz="2000" b="0" dirty="0" smtClean="0"/>
              <a:t>SQL </a:t>
            </a:r>
            <a:r>
              <a:rPr lang="en-US" sz="2000" b="0" dirty="0"/>
              <a:t>statement will spawn </a:t>
            </a:r>
            <a:r>
              <a:rPr lang="en-US" sz="2000" b="0" i="1" dirty="0"/>
              <a:t>one parallel process for each partition</a:t>
            </a:r>
            <a:r>
              <a:rPr lang="en-US" sz="2000" b="0" dirty="0"/>
              <a:t>. When removing a large percentage of rows, the DELETE statement will </a:t>
            </a:r>
            <a:r>
              <a:rPr lang="en-US" sz="2000" b="0" i="1" dirty="0"/>
              <a:t>leave many empty row-slots</a:t>
            </a:r>
            <a:r>
              <a:rPr lang="en-US" sz="2000" b="0" dirty="0"/>
              <a:t> in the existing partitions. If new data is being loaded using a rolling window technique (or is being loaded using direct-path INSERT or load), then </a:t>
            </a:r>
            <a:r>
              <a:rPr lang="en-US" sz="2000" b="0" i="1" dirty="0"/>
              <a:t>this storage space will not be reclaimed</a:t>
            </a:r>
            <a:r>
              <a:rPr lang="en-US" sz="2000" b="0" dirty="0"/>
              <a:t>. </a:t>
            </a:r>
            <a:r>
              <a:rPr lang="en-US" b="0" dirty="0"/>
              <a:t/>
            </a:r>
            <a:br>
              <a:rPr lang="en-US" b="0" dirty="0"/>
            </a:br>
            <a:endParaRPr lang="en-US" b="0" dirty="0"/>
          </a:p>
          <a:p>
            <a:pPr marL="0" indent="0">
              <a:buNone/>
            </a:pPr>
            <a:endParaRPr lang="en-US" b="0" dirty="0"/>
          </a:p>
        </p:txBody>
      </p:sp>
    </p:spTree>
    <p:extLst>
      <p:ext uri="{BB962C8B-B14F-4D97-AF65-F5344CB8AC3E}">
        <p14:creationId xmlns="" xmlns:p14="http://schemas.microsoft.com/office/powerpoint/2010/main" val="2188807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24</a:t>
            </a:fld>
            <a:endParaRPr lang="en-US" dirty="0"/>
          </a:p>
        </p:txBody>
      </p:sp>
      <p:sp>
        <p:nvSpPr>
          <p:cNvPr id="4" name="Title 3"/>
          <p:cNvSpPr>
            <a:spLocks noGrp="1"/>
          </p:cNvSpPr>
          <p:nvPr>
            <p:ph type="title"/>
          </p:nvPr>
        </p:nvSpPr>
        <p:spPr/>
        <p:txBody>
          <a:bodyPr/>
          <a:lstStyle/>
          <a:p>
            <a:r>
              <a:rPr lang="en-US" dirty="0"/>
              <a:t>How to Delete Data?</a:t>
            </a:r>
          </a:p>
        </p:txBody>
      </p:sp>
      <p:sp>
        <p:nvSpPr>
          <p:cNvPr id="5" name="Content Placeholder 4"/>
          <p:cNvSpPr>
            <a:spLocks noGrp="1"/>
          </p:cNvSpPr>
          <p:nvPr>
            <p:ph idx="1"/>
          </p:nvPr>
        </p:nvSpPr>
        <p:spPr/>
        <p:txBody>
          <a:bodyPr/>
          <a:lstStyle/>
          <a:p>
            <a:r>
              <a:rPr lang="en-US" sz="1800" dirty="0" smtClean="0">
                <a:latin typeface="Consolas" panose="020B0609020204030204" pitchFamily="49" charset="0"/>
                <a:cs typeface="Consolas" panose="020B0609020204030204" pitchFamily="49" charset="0"/>
              </a:rPr>
              <a:t>CREATE </a:t>
            </a:r>
            <a:r>
              <a:rPr lang="en-US" sz="1800" dirty="0">
                <a:latin typeface="Consolas" panose="020B0609020204030204" pitchFamily="49" charset="0"/>
                <a:cs typeface="Consolas" panose="020B0609020204030204" pitchFamily="49" charset="0"/>
              </a:rPr>
              <a:t>TABLE </a:t>
            </a:r>
            <a:r>
              <a:rPr lang="en-US" sz="1800" b="0" dirty="0">
                <a:latin typeface="Consolas" panose="020B0609020204030204" pitchFamily="49" charset="0"/>
                <a:cs typeface="Consolas" panose="020B0609020204030204" pitchFamily="49" charset="0"/>
              </a:rPr>
              <a:t>sales2</a:t>
            </a: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AS </a:t>
            </a:r>
            <a:br>
              <a:rPr lang="en-US" sz="1800" dirty="0" smtClean="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SELECT </a:t>
            </a:r>
            <a:r>
              <a:rPr lang="en-US" sz="1800" b="0" dirty="0">
                <a:latin typeface="Consolas" panose="020B0609020204030204" pitchFamily="49" charset="0"/>
                <a:cs typeface="Consolas" panose="020B0609020204030204" pitchFamily="49" charset="0"/>
              </a:rPr>
              <a:t>*</a:t>
            </a: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r>
            <a:br>
              <a:rPr lang="en-US" sz="1800" dirty="0" smtClean="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FROM </a:t>
            </a:r>
            <a:r>
              <a:rPr lang="en-US" sz="1800" b="0" dirty="0">
                <a:latin typeface="Consolas" panose="020B0609020204030204" pitchFamily="49" charset="0"/>
                <a:cs typeface="Consolas" panose="020B0609020204030204" pitchFamily="49" charset="0"/>
              </a:rPr>
              <a:t>sales, product </a:t>
            </a:r>
            <a:r>
              <a:rPr lang="en-US" sz="1800" dirty="0" smtClean="0">
                <a:latin typeface="Consolas" panose="020B0609020204030204" pitchFamily="49" charset="0"/>
                <a:cs typeface="Consolas" panose="020B0609020204030204" pitchFamily="49" charset="0"/>
              </a:rPr>
              <a:t/>
            </a:r>
            <a:br>
              <a:rPr lang="en-US" sz="1800" dirty="0" smtClean="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WHERE </a:t>
            </a:r>
            <a:r>
              <a:rPr lang="en-US" sz="1800" b="0" dirty="0" smtClean="0">
                <a:latin typeface="Consolas" panose="020B0609020204030204" pitchFamily="49" charset="0"/>
                <a:cs typeface="Consolas" panose="020B0609020204030204" pitchFamily="49" charset="0"/>
              </a:rPr>
              <a:t>sales.sales_product_id = product.product_id </a:t>
            </a:r>
            <a:br>
              <a:rPr lang="en-US" sz="1800" b="0" dirty="0" smtClean="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AND </a:t>
            </a:r>
            <a:r>
              <a:rPr lang="en-US" sz="1800" b="0" dirty="0">
                <a:latin typeface="Consolas" panose="020B0609020204030204" pitchFamily="49" charset="0"/>
                <a:cs typeface="Consolas" panose="020B0609020204030204" pitchFamily="49" charset="0"/>
              </a:rPr>
              <a:t>product_category &lt;&gt; 'XYZ Software' </a:t>
            </a:r>
            <a:r>
              <a:rPr lang="en-US" sz="1800" dirty="0">
                <a:latin typeface="Consolas" panose="020B0609020204030204" pitchFamily="49" charset="0"/>
                <a:cs typeface="Consolas" panose="020B0609020204030204" pitchFamily="49" charset="0"/>
              </a:rPr>
              <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NOLOGGING PARALLEL (DEGREE </a:t>
            </a:r>
            <a:r>
              <a:rPr lang="en-US" sz="1800" b="0" dirty="0">
                <a:latin typeface="Consolas" panose="020B0609020204030204" pitchFamily="49" charset="0"/>
                <a:cs typeface="Consolas" panose="020B0609020204030204" pitchFamily="49" charset="0"/>
              </a:rPr>
              <a:t>8</a:t>
            </a:r>
            <a:r>
              <a:rPr lang="en-US" sz="1800" dirty="0">
                <a:latin typeface="Consolas" panose="020B0609020204030204" pitchFamily="49" charset="0"/>
                <a:cs typeface="Consolas" panose="020B0609020204030204" pitchFamily="49" charset="0"/>
              </a:rPr>
              <a:t>) #PARTITION ... ; </a:t>
            </a:r>
            <a:r>
              <a:rPr lang="en-US" sz="1800" dirty="0" smtClean="0">
                <a:latin typeface="Consolas" panose="020B0609020204030204" pitchFamily="49" charset="0"/>
                <a:cs typeface="Consolas" panose="020B0609020204030204" pitchFamily="49" charset="0"/>
              </a:rPr>
              <a:t/>
            </a:r>
            <a:br>
              <a:rPr lang="en-US" sz="1800" dirty="0" smtClean="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a:t>
            </a:r>
            <a:r>
              <a:rPr lang="en-US" sz="1800" dirty="0">
                <a:latin typeface="Consolas" panose="020B0609020204030204" pitchFamily="49" charset="0"/>
                <a:cs typeface="Consolas" panose="020B0609020204030204" pitchFamily="49" charset="0"/>
              </a:rPr>
              <a:t>create indexes, constraints, and so on </a:t>
            </a:r>
            <a:br>
              <a:rPr lang="en-US" sz="1800" dirty="0">
                <a:latin typeface="Consolas" panose="020B0609020204030204" pitchFamily="49" charset="0"/>
                <a:cs typeface="Consolas" panose="020B0609020204030204" pitchFamily="49" charset="0"/>
              </a:rPr>
            </a:br>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DROP </a:t>
            </a:r>
            <a:r>
              <a:rPr lang="en-US" sz="1800" dirty="0">
                <a:latin typeface="Consolas" panose="020B0609020204030204" pitchFamily="49" charset="0"/>
                <a:cs typeface="Consolas" panose="020B0609020204030204" pitchFamily="49" charset="0"/>
              </a:rPr>
              <a:t>TABLE </a:t>
            </a:r>
            <a:r>
              <a:rPr lang="en-US" sz="1800" b="0" dirty="0" smtClean="0">
                <a:latin typeface="Consolas" panose="020B0609020204030204" pitchFamily="49" charset="0"/>
                <a:cs typeface="Consolas" panose="020B0609020204030204" pitchFamily="49" charset="0"/>
              </a:rPr>
              <a:t>sales</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
            </a:r>
            <a:br>
              <a:rPr lang="en-US" sz="1800" dirty="0">
                <a:latin typeface="Consolas" panose="020B0609020204030204" pitchFamily="49" charset="0"/>
                <a:cs typeface="Consolas" panose="020B0609020204030204" pitchFamily="49" charset="0"/>
              </a:rPr>
            </a:br>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RENAME </a:t>
            </a:r>
            <a:r>
              <a:rPr lang="en-US" sz="1800" b="0" dirty="0" smtClean="0">
                <a:latin typeface="Consolas" panose="020B0609020204030204" pitchFamily="49" charset="0"/>
                <a:cs typeface="Consolas" panose="020B0609020204030204" pitchFamily="49" charset="0"/>
              </a:rPr>
              <a:t>sales2 </a:t>
            </a:r>
            <a:r>
              <a:rPr lang="en-US" sz="1800" dirty="0" smtClean="0">
                <a:latin typeface="Consolas" panose="020B0609020204030204" pitchFamily="49" charset="0"/>
                <a:cs typeface="Consolas" panose="020B0609020204030204" pitchFamily="49" charset="0"/>
              </a:rPr>
              <a:t>TO </a:t>
            </a:r>
            <a:r>
              <a:rPr lang="en-US" sz="1800" b="0" dirty="0" smtClean="0">
                <a:latin typeface="Consolas" panose="020B0609020204030204" pitchFamily="49" charset="0"/>
                <a:cs typeface="Consolas" panose="020B0609020204030204" pitchFamily="49" charset="0"/>
              </a:rPr>
              <a:t>sales</a:t>
            </a:r>
            <a:r>
              <a:rPr lang="en-US" sz="1800" dirty="0" smtClean="0">
                <a:latin typeface="Consolas" panose="020B0609020204030204" pitchFamily="49" charset="0"/>
                <a:cs typeface="Consolas" panose="020B0609020204030204" pitchFamily="49" charset="0"/>
              </a:rPr>
              <a:t>; </a:t>
            </a: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 xmlns:p14="http://schemas.microsoft.com/office/powerpoint/2010/main" val="3344956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25</a:t>
            </a:fld>
            <a:endParaRPr lang="en-US" dirty="0"/>
          </a:p>
        </p:txBody>
      </p:sp>
      <p:sp>
        <p:nvSpPr>
          <p:cNvPr id="4" name="Title 3"/>
          <p:cNvSpPr>
            <a:spLocks noGrp="1"/>
          </p:cNvSpPr>
          <p:nvPr>
            <p:ph type="title"/>
          </p:nvPr>
        </p:nvSpPr>
        <p:spPr/>
        <p:txBody>
          <a:bodyPr/>
          <a:lstStyle/>
          <a:p>
            <a:r>
              <a:rPr lang="en-US" dirty="0"/>
              <a:t>How to Delete Data?</a:t>
            </a:r>
          </a:p>
        </p:txBody>
      </p:sp>
      <p:sp>
        <p:nvSpPr>
          <p:cNvPr id="5" name="Content Placeholder 4"/>
          <p:cNvSpPr>
            <a:spLocks noGrp="1"/>
          </p:cNvSpPr>
          <p:nvPr>
            <p:ph idx="1"/>
          </p:nvPr>
        </p:nvSpPr>
        <p:spPr/>
        <p:txBody>
          <a:bodyPr/>
          <a:lstStyle/>
          <a:p>
            <a:r>
              <a:rPr lang="en-US" sz="1800" dirty="0" smtClean="0">
                <a:latin typeface="Consolas" pitchFamily="49" charset="0"/>
                <a:cs typeface="Consolas" pitchFamily="49" charset="0"/>
              </a:rPr>
              <a:t>CREATE </a:t>
            </a:r>
            <a:r>
              <a:rPr lang="en-US" sz="1800" dirty="0">
                <a:latin typeface="Consolas" pitchFamily="49" charset="0"/>
                <a:cs typeface="Consolas" pitchFamily="49" charset="0"/>
              </a:rPr>
              <a:t>TABLE </a:t>
            </a:r>
            <a:r>
              <a:rPr lang="en-US" sz="1800" b="0" dirty="0">
                <a:latin typeface="Consolas" pitchFamily="49" charset="0"/>
                <a:cs typeface="Consolas" pitchFamily="49" charset="0"/>
              </a:rPr>
              <a:t>sales_temp</a:t>
            </a:r>
            <a:r>
              <a:rPr lang="en-US" sz="1800" dirty="0">
                <a:latin typeface="Consolas" pitchFamily="49" charset="0"/>
                <a:cs typeface="Consolas" pitchFamily="49" charset="0"/>
              </a:rPr>
              <a:t> </a:t>
            </a:r>
            <a:br>
              <a:rPr lang="en-US" sz="1800" dirty="0">
                <a:latin typeface="Consolas" pitchFamily="49" charset="0"/>
                <a:cs typeface="Consolas" pitchFamily="49" charset="0"/>
              </a:rPr>
            </a:br>
            <a:r>
              <a:rPr lang="en-US" sz="1800" dirty="0">
                <a:latin typeface="Consolas" pitchFamily="49" charset="0"/>
                <a:cs typeface="Consolas" pitchFamily="49" charset="0"/>
              </a:rPr>
              <a:t>AS SELECT </a:t>
            </a:r>
            <a:r>
              <a:rPr lang="en-US" sz="1800" b="0" dirty="0">
                <a:latin typeface="Consolas" pitchFamily="49" charset="0"/>
                <a:cs typeface="Consolas" pitchFamily="49" charset="0"/>
              </a:rPr>
              <a:t>*</a:t>
            </a:r>
            <a:r>
              <a:rPr lang="en-US" sz="1800" dirty="0">
                <a:latin typeface="Consolas" pitchFamily="49" charset="0"/>
                <a:cs typeface="Consolas" pitchFamily="49" charset="0"/>
              </a:rPr>
              <a:t> FROM </a:t>
            </a:r>
            <a:r>
              <a:rPr lang="en-US" sz="1800" b="0" dirty="0">
                <a:latin typeface="Consolas" pitchFamily="49" charset="0"/>
                <a:cs typeface="Consolas" pitchFamily="49" charset="0"/>
              </a:rPr>
              <a:t>sales</a:t>
            </a:r>
            <a:r>
              <a:rPr lang="en-US" sz="1800" dirty="0">
                <a:latin typeface="Consolas" pitchFamily="49" charset="0"/>
                <a:cs typeface="Consolas" pitchFamily="49" charset="0"/>
              </a:rPr>
              <a:t> WHERE </a:t>
            </a:r>
            <a:r>
              <a:rPr lang="en-US" sz="1800" b="0" dirty="0">
                <a:latin typeface="Consolas" pitchFamily="49" charset="0"/>
                <a:cs typeface="Consolas" pitchFamily="49" charset="0"/>
              </a:rPr>
              <a:t>1=0; </a:t>
            </a:r>
            <a:br>
              <a:rPr lang="en-US" sz="1800" b="0" dirty="0">
                <a:latin typeface="Consolas" pitchFamily="49" charset="0"/>
                <a:cs typeface="Consolas" pitchFamily="49" charset="0"/>
              </a:rPr>
            </a:br>
            <a:endParaRPr lang="en-US" sz="1800" b="0" dirty="0" smtClean="0">
              <a:latin typeface="Consolas" pitchFamily="49" charset="0"/>
              <a:cs typeface="Consolas" pitchFamily="49" charset="0"/>
            </a:endParaRPr>
          </a:p>
          <a:p>
            <a:r>
              <a:rPr lang="en-US" sz="1800" dirty="0" smtClean="0">
                <a:latin typeface="Consolas" pitchFamily="49" charset="0"/>
                <a:cs typeface="Consolas" pitchFamily="49" charset="0"/>
              </a:rPr>
              <a:t>INSERT </a:t>
            </a:r>
            <a:r>
              <a:rPr lang="en-US" sz="1800" dirty="0">
                <a:latin typeface="Consolas" pitchFamily="49" charset="0"/>
                <a:cs typeface="Consolas" pitchFamily="49" charset="0"/>
              </a:rPr>
              <a:t>INTO </a:t>
            </a:r>
            <a:r>
              <a:rPr lang="en-US" sz="1800" b="0" dirty="0">
                <a:latin typeface="Consolas" pitchFamily="49" charset="0"/>
                <a:cs typeface="Consolas" pitchFamily="49" charset="0"/>
              </a:rPr>
              <a:t>sales_temp</a:t>
            </a:r>
            <a:r>
              <a:rPr lang="en-US" sz="1800" dirty="0">
                <a:latin typeface="Consolas" pitchFamily="49" charset="0"/>
                <a:cs typeface="Consolas" pitchFamily="49" charset="0"/>
              </a:rPr>
              <a:t> </a:t>
            </a:r>
            <a:br>
              <a:rPr lang="en-US" sz="1800" dirty="0">
                <a:latin typeface="Consolas" pitchFamily="49" charset="0"/>
                <a:cs typeface="Consolas" pitchFamily="49" charset="0"/>
              </a:rPr>
            </a:br>
            <a:r>
              <a:rPr lang="en-US" sz="1800" dirty="0">
                <a:latin typeface="Consolas" pitchFamily="49" charset="0"/>
                <a:cs typeface="Consolas" pitchFamily="49" charset="0"/>
              </a:rPr>
              <a:t>PARTITION </a:t>
            </a:r>
            <a:r>
              <a:rPr lang="en-US" sz="1800" b="0" dirty="0">
                <a:latin typeface="Consolas" pitchFamily="49" charset="0"/>
                <a:cs typeface="Consolas" pitchFamily="49" charset="0"/>
              </a:rPr>
              <a:t>(sales_99jan) </a:t>
            </a:r>
            <a:r>
              <a:rPr lang="en-US" sz="1800" dirty="0">
                <a:latin typeface="Consolas" pitchFamily="49" charset="0"/>
                <a:cs typeface="Consolas" pitchFamily="49" charset="0"/>
              </a:rPr>
              <a:t/>
            </a:r>
            <a:br>
              <a:rPr lang="en-US" sz="1800" dirty="0">
                <a:latin typeface="Consolas" pitchFamily="49" charset="0"/>
                <a:cs typeface="Consolas" pitchFamily="49" charset="0"/>
              </a:rPr>
            </a:br>
            <a:r>
              <a:rPr lang="en-US" sz="1800" dirty="0" smtClean="0">
                <a:latin typeface="Consolas" pitchFamily="49" charset="0"/>
                <a:cs typeface="Consolas" pitchFamily="49" charset="0"/>
              </a:rPr>
              <a:t> SELECT </a:t>
            </a:r>
            <a:r>
              <a:rPr lang="en-US" sz="1800" b="0" dirty="0">
                <a:latin typeface="Consolas" pitchFamily="49" charset="0"/>
                <a:cs typeface="Consolas" pitchFamily="49" charset="0"/>
              </a:rPr>
              <a:t>*</a:t>
            </a:r>
            <a:r>
              <a:rPr lang="en-US" sz="1800" dirty="0">
                <a:latin typeface="Consolas" pitchFamily="49" charset="0"/>
                <a:cs typeface="Consolas" pitchFamily="49" charset="0"/>
              </a:rPr>
              <a:t> FROM </a:t>
            </a:r>
            <a:r>
              <a:rPr lang="en-US" sz="1800" b="0" dirty="0">
                <a:latin typeface="Consolas" pitchFamily="49" charset="0"/>
                <a:cs typeface="Consolas" pitchFamily="49" charset="0"/>
              </a:rPr>
              <a:t>sales, product</a:t>
            </a:r>
            <a:r>
              <a:rPr lang="en-US" sz="1800" dirty="0">
                <a:latin typeface="Consolas" pitchFamily="49" charset="0"/>
                <a:cs typeface="Consolas" pitchFamily="49" charset="0"/>
              </a:rPr>
              <a:t> </a:t>
            </a:r>
            <a:r>
              <a:rPr lang="en-US" sz="1800" dirty="0" smtClean="0">
                <a:latin typeface="Consolas" pitchFamily="49" charset="0"/>
                <a:cs typeface="Consolas" pitchFamily="49" charset="0"/>
              </a:rPr>
              <a:t/>
            </a:r>
            <a:br>
              <a:rPr lang="en-US" sz="1800" dirty="0" smtClean="0">
                <a:latin typeface="Consolas" pitchFamily="49" charset="0"/>
                <a:cs typeface="Consolas" pitchFamily="49" charset="0"/>
              </a:rPr>
            </a:br>
            <a:r>
              <a:rPr lang="en-US" sz="1800" dirty="0" smtClean="0">
                <a:latin typeface="Consolas" pitchFamily="49" charset="0"/>
                <a:cs typeface="Consolas" pitchFamily="49" charset="0"/>
              </a:rPr>
              <a:t>  WHERE </a:t>
            </a:r>
            <a:r>
              <a:rPr lang="en-US" sz="1800" b="0" dirty="0">
                <a:latin typeface="Consolas" pitchFamily="49" charset="0"/>
                <a:cs typeface="Consolas" pitchFamily="49" charset="0"/>
              </a:rPr>
              <a:t>sales.sales_product_id = </a:t>
            </a:r>
            <a:r>
              <a:rPr lang="en-US" sz="1800" b="0" dirty="0" smtClean="0">
                <a:latin typeface="Consolas" pitchFamily="49" charset="0"/>
                <a:cs typeface="Consolas" pitchFamily="49" charset="0"/>
              </a:rPr>
              <a:t>product.product_id</a:t>
            </a:r>
            <a:r>
              <a:rPr lang="en-US" sz="1800" dirty="0">
                <a:latin typeface="Consolas" pitchFamily="49" charset="0"/>
                <a:cs typeface="Consolas" pitchFamily="49" charset="0"/>
              </a:rPr>
              <a:t/>
            </a:r>
            <a:br>
              <a:rPr lang="en-US" sz="1800" dirty="0">
                <a:latin typeface="Consolas" pitchFamily="49" charset="0"/>
                <a:cs typeface="Consolas" pitchFamily="49" charset="0"/>
              </a:rPr>
            </a:br>
            <a:r>
              <a:rPr lang="en-US" sz="1800" dirty="0" smtClean="0">
                <a:latin typeface="Consolas" pitchFamily="49" charset="0"/>
                <a:cs typeface="Consolas" pitchFamily="49" charset="0"/>
              </a:rPr>
              <a:t>    AND </a:t>
            </a:r>
            <a:r>
              <a:rPr lang="en-US" sz="1800" b="0" dirty="0">
                <a:latin typeface="Consolas" pitchFamily="49" charset="0"/>
                <a:cs typeface="Consolas" pitchFamily="49" charset="0"/>
              </a:rPr>
              <a:t>product_category &lt;&gt; </a:t>
            </a:r>
            <a:r>
              <a:rPr lang="en-US" sz="1800" b="0" dirty="0" smtClean="0">
                <a:latin typeface="Consolas" pitchFamily="49" charset="0"/>
                <a:cs typeface="Consolas" pitchFamily="49" charset="0"/>
              </a:rPr>
              <a:t>‘XYZ Software’</a:t>
            </a:r>
            <a:br>
              <a:rPr lang="en-US" sz="1800" b="0" dirty="0" smtClean="0">
                <a:latin typeface="Consolas" pitchFamily="49" charset="0"/>
                <a:cs typeface="Consolas" pitchFamily="49" charset="0"/>
              </a:rPr>
            </a:br>
            <a:r>
              <a:rPr lang="en-US" sz="1800" dirty="0" smtClean="0">
                <a:latin typeface="Consolas" pitchFamily="49" charset="0"/>
                <a:cs typeface="Consolas" pitchFamily="49" charset="0"/>
              </a:rPr>
              <a:t>    AND </a:t>
            </a:r>
            <a:r>
              <a:rPr lang="en-US" sz="1800" b="0" dirty="0">
                <a:latin typeface="Consolas" pitchFamily="49" charset="0"/>
                <a:cs typeface="Consolas" pitchFamily="49" charset="0"/>
              </a:rPr>
              <a:t>event_dt &gt;= …; </a:t>
            </a:r>
            <a:br>
              <a:rPr lang="en-US" sz="1800" b="0" dirty="0">
                <a:latin typeface="Consolas" pitchFamily="49" charset="0"/>
                <a:cs typeface="Consolas" pitchFamily="49" charset="0"/>
              </a:rPr>
            </a:br>
            <a:endParaRPr lang="en-US" sz="1800" b="0" dirty="0" smtClean="0">
              <a:latin typeface="Consolas" pitchFamily="49" charset="0"/>
              <a:cs typeface="Consolas" pitchFamily="49" charset="0"/>
            </a:endParaRPr>
          </a:p>
          <a:p>
            <a:r>
              <a:rPr lang="en-US" sz="1800" b="0" dirty="0" smtClean="0">
                <a:latin typeface="Consolas" pitchFamily="49" charset="0"/>
                <a:cs typeface="Consolas" pitchFamily="49" charset="0"/>
              </a:rPr>
              <a:t>&lt;</a:t>
            </a:r>
            <a:r>
              <a:rPr lang="en-US" sz="1800" b="0" dirty="0">
                <a:latin typeface="Consolas" pitchFamily="49" charset="0"/>
                <a:cs typeface="Consolas" pitchFamily="49" charset="0"/>
              </a:rPr>
              <a:t>create appropriate indexes and constraints on sales_temp&gt; </a:t>
            </a:r>
            <a:r>
              <a:rPr lang="en-US" sz="1800" dirty="0">
                <a:latin typeface="Consolas" pitchFamily="49" charset="0"/>
                <a:cs typeface="Consolas" pitchFamily="49" charset="0"/>
              </a:rPr>
              <a:t/>
            </a:r>
            <a:br>
              <a:rPr lang="en-US" sz="1800" dirty="0">
                <a:latin typeface="Consolas" pitchFamily="49" charset="0"/>
                <a:cs typeface="Consolas" pitchFamily="49" charset="0"/>
              </a:rPr>
            </a:br>
            <a:endParaRPr lang="en-US" sz="1800" dirty="0" smtClean="0">
              <a:latin typeface="Consolas" pitchFamily="49" charset="0"/>
              <a:cs typeface="Consolas" pitchFamily="49" charset="0"/>
            </a:endParaRPr>
          </a:p>
          <a:p>
            <a:r>
              <a:rPr lang="en-US" sz="1800" dirty="0" smtClean="0">
                <a:latin typeface="Consolas" pitchFamily="49" charset="0"/>
                <a:cs typeface="Consolas" pitchFamily="49" charset="0"/>
              </a:rPr>
              <a:t>ALTER </a:t>
            </a:r>
            <a:r>
              <a:rPr lang="en-US" sz="1800" dirty="0">
                <a:latin typeface="Consolas" pitchFamily="49" charset="0"/>
                <a:cs typeface="Consolas" pitchFamily="49" charset="0"/>
              </a:rPr>
              <a:t>TABLE </a:t>
            </a:r>
            <a:r>
              <a:rPr lang="en-US" sz="1800" b="0" dirty="0">
                <a:latin typeface="Consolas" pitchFamily="49" charset="0"/>
                <a:cs typeface="Consolas" pitchFamily="49" charset="0"/>
              </a:rPr>
              <a:t>sales</a:t>
            </a:r>
            <a:r>
              <a:rPr lang="en-US" sz="1800" dirty="0">
                <a:latin typeface="Consolas" pitchFamily="49" charset="0"/>
                <a:cs typeface="Consolas" pitchFamily="49" charset="0"/>
              </a:rPr>
              <a:t> </a:t>
            </a:r>
            <a:r>
              <a:rPr lang="en-US" sz="1800" dirty="0" smtClean="0">
                <a:latin typeface="Consolas" pitchFamily="49" charset="0"/>
                <a:cs typeface="Consolas" pitchFamily="49" charset="0"/>
              </a:rPr>
              <a:t/>
            </a:r>
            <a:br>
              <a:rPr lang="en-US" sz="1800" dirty="0" smtClean="0">
                <a:latin typeface="Consolas" pitchFamily="49" charset="0"/>
                <a:cs typeface="Consolas" pitchFamily="49" charset="0"/>
              </a:rPr>
            </a:br>
            <a:r>
              <a:rPr lang="en-US" sz="1800" dirty="0" smtClean="0">
                <a:latin typeface="Consolas" pitchFamily="49" charset="0"/>
                <a:cs typeface="Consolas" pitchFamily="49" charset="0"/>
              </a:rPr>
              <a:t>EXCHANGE </a:t>
            </a:r>
            <a:r>
              <a:rPr lang="en-US" sz="1800" dirty="0">
                <a:latin typeface="Consolas" pitchFamily="49" charset="0"/>
                <a:cs typeface="Consolas" pitchFamily="49" charset="0"/>
              </a:rPr>
              <a:t>PARTITION </a:t>
            </a:r>
            <a:r>
              <a:rPr lang="en-US" sz="1800" b="0" dirty="0">
                <a:latin typeface="Consolas" pitchFamily="49" charset="0"/>
                <a:cs typeface="Consolas" pitchFamily="49" charset="0"/>
              </a:rPr>
              <a:t>sales_99jan</a:t>
            </a:r>
            <a:r>
              <a:rPr lang="en-US" sz="1800" dirty="0">
                <a:latin typeface="Consolas" pitchFamily="49" charset="0"/>
                <a:cs typeface="Consolas" pitchFamily="49" charset="0"/>
              </a:rPr>
              <a:t> </a:t>
            </a:r>
            <a:r>
              <a:rPr lang="en-US" sz="1800" dirty="0" smtClean="0">
                <a:latin typeface="Consolas" pitchFamily="49" charset="0"/>
                <a:cs typeface="Consolas" pitchFamily="49" charset="0"/>
              </a:rPr>
              <a:t/>
            </a:r>
            <a:br>
              <a:rPr lang="en-US" sz="1800" dirty="0" smtClean="0">
                <a:latin typeface="Consolas" pitchFamily="49" charset="0"/>
                <a:cs typeface="Consolas" pitchFamily="49" charset="0"/>
              </a:rPr>
            </a:br>
            <a:r>
              <a:rPr lang="en-US" sz="1800" dirty="0" smtClean="0">
                <a:latin typeface="Consolas" pitchFamily="49" charset="0"/>
                <a:cs typeface="Consolas" pitchFamily="49" charset="0"/>
              </a:rPr>
              <a:t>WITH </a:t>
            </a:r>
            <a:r>
              <a:rPr lang="en-US" sz="1800" dirty="0">
                <a:latin typeface="Consolas" pitchFamily="49" charset="0"/>
                <a:cs typeface="Consolas" pitchFamily="49" charset="0"/>
              </a:rPr>
              <a:t>TABLE </a:t>
            </a:r>
            <a:r>
              <a:rPr lang="en-US" sz="1800" b="0" dirty="0">
                <a:latin typeface="Consolas" pitchFamily="49" charset="0"/>
                <a:cs typeface="Consolas" pitchFamily="49" charset="0"/>
              </a:rPr>
              <a:t>sales_temp</a:t>
            </a:r>
            <a:r>
              <a:rPr lang="en-US" sz="1800" dirty="0" smtClean="0">
                <a:latin typeface="Consolas" pitchFamily="49" charset="0"/>
                <a:cs typeface="Consolas" pitchFamily="49" charset="0"/>
              </a:rPr>
              <a:t>;</a:t>
            </a:r>
            <a:endParaRPr lang="en-US" sz="1800" dirty="0">
              <a:latin typeface="Consolas" pitchFamily="49" charset="0"/>
              <a:cs typeface="Consolas" pitchFamily="49" charset="0"/>
            </a:endParaRPr>
          </a:p>
        </p:txBody>
      </p:sp>
    </p:spTree>
    <p:extLst>
      <p:ext uri="{BB962C8B-B14F-4D97-AF65-F5344CB8AC3E}">
        <p14:creationId xmlns="" xmlns:p14="http://schemas.microsoft.com/office/powerpoint/2010/main" val="2096432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оловок 1"/>
          <p:cNvSpPr>
            <a:spLocks noGrp="1"/>
          </p:cNvSpPr>
          <p:nvPr>
            <p:ph type="subTitle" idx="1"/>
          </p:nvPr>
        </p:nvSpPr>
        <p:spPr/>
        <p:txBody>
          <a:bodyPr/>
          <a:lstStyle/>
          <a:p>
            <a:r>
              <a:rPr lang="en-US" dirty="0"/>
              <a:t>Advanced Refresh Scenarios</a:t>
            </a:r>
          </a:p>
        </p:txBody>
      </p:sp>
      <p:sp>
        <p:nvSpPr>
          <p:cNvPr id="3" name="Нижний колонтитул 2"/>
          <p:cNvSpPr>
            <a:spLocks noGrp="1"/>
          </p:cNvSpPr>
          <p:nvPr>
            <p:ph type="ftr" sz="quarter" idx="12"/>
          </p:nvPr>
        </p:nvSpPr>
        <p:spPr/>
        <p:txBody>
          <a:bodyPr/>
          <a:lstStyle/>
          <a:p>
            <a:r>
              <a:rPr lang="en-US" dirty="0" smtClean="0"/>
              <a:t>2014 © EPAM Systems, RD Dep.</a:t>
            </a:r>
            <a:endParaRPr lang="en-US" dirty="0"/>
          </a:p>
        </p:txBody>
      </p:sp>
      <p:sp>
        <p:nvSpPr>
          <p:cNvPr id="4" name="Номер слайда 3"/>
          <p:cNvSpPr>
            <a:spLocks noGrp="1"/>
          </p:cNvSpPr>
          <p:nvPr>
            <p:ph type="sldNum" sz="quarter" idx="13"/>
          </p:nvPr>
        </p:nvSpPr>
        <p:spPr/>
        <p:txBody>
          <a:bodyPr/>
          <a:lstStyle/>
          <a:p>
            <a:fld id="{36013D82-3B92-4BC6-A819-A7803D760D40}" type="slidenum">
              <a:rPr lang="en-US" smtClean="0"/>
              <a:pPr/>
              <a:t>26</a:t>
            </a:fld>
            <a:endParaRPr lang="en-US" dirty="0"/>
          </a:p>
        </p:txBody>
      </p:sp>
      <p:sp>
        <p:nvSpPr>
          <p:cNvPr id="5" name="Текст 4"/>
          <p:cNvSpPr>
            <a:spLocks noGrp="1"/>
          </p:cNvSpPr>
          <p:nvPr>
            <p:ph type="body" sz="quarter" idx="14"/>
          </p:nvPr>
        </p:nvSpPr>
        <p:spPr/>
        <p:txBody>
          <a:bodyPr/>
          <a:lstStyle/>
          <a:p>
            <a:r>
              <a:rPr lang="pt-BR" dirty="0"/>
              <a:t>Elias Nema</a:t>
            </a:r>
          </a:p>
          <a:p>
            <a:r>
              <a:rPr/>
              <a:t>Senior </a:t>
            </a:r>
            <a:r>
              <a:rPr lang="pt-BR" dirty="0" smtClean="0"/>
              <a:t>Software </a:t>
            </a:r>
            <a:r>
              <a:rPr lang="pt-BR" dirty="0"/>
              <a:t>Engineer</a:t>
            </a:r>
          </a:p>
          <a:p>
            <a:r>
              <a:rPr lang="pt-BR" b="0" dirty="0" smtClean="0">
                <a:hlinkClick r:id="rId2"/>
              </a:rPr>
              <a:t>Elias_Nema@epam.com</a:t>
            </a:r>
            <a:endParaRPr lang="pt-BR" b="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Refreshing the data warehouse</a:t>
            </a:r>
            <a:endParaRPr lang="en-US" dirty="0"/>
          </a:p>
        </p:txBody>
      </p:sp>
      <p:sp>
        <p:nvSpPr>
          <p:cNvPr id="2" name="Footer Placeholder 1"/>
          <p:cNvSpPr>
            <a:spLocks noGrp="1"/>
          </p:cNvSpPr>
          <p:nvPr>
            <p:ph type="ftr" sz="quarter" idx="10"/>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3</a:t>
            </a:fld>
            <a:endParaRPr lang="en-US" dirty="0"/>
          </a:p>
        </p:txBody>
      </p:sp>
    </p:spTree>
    <p:extLst>
      <p:ext uri="{BB962C8B-B14F-4D97-AF65-F5344CB8AC3E}">
        <p14:creationId xmlns="" xmlns:p14="http://schemas.microsoft.com/office/powerpoint/2010/main" val="2575565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4</a:t>
            </a:fld>
            <a:endParaRPr lang="en-US" dirty="0"/>
          </a:p>
        </p:txBody>
      </p:sp>
      <p:sp>
        <p:nvSpPr>
          <p:cNvPr id="4" name="Title 3"/>
          <p:cNvSpPr>
            <a:spLocks noGrp="1"/>
          </p:cNvSpPr>
          <p:nvPr>
            <p:ph type="title"/>
          </p:nvPr>
        </p:nvSpPr>
        <p:spPr/>
        <p:txBody>
          <a:bodyPr/>
          <a:lstStyle/>
          <a:p>
            <a:r>
              <a:rPr lang="en-US" dirty="0"/>
              <a:t>ETL Review</a:t>
            </a:r>
          </a:p>
        </p:txBody>
      </p:sp>
      <p:sp>
        <p:nvSpPr>
          <p:cNvPr id="5" name="Content Placeholder 4"/>
          <p:cNvSpPr>
            <a:spLocks noGrp="1"/>
          </p:cNvSpPr>
          <p:nvPr>
            <p:ph idx="1"/>
          </p:nvPr>
        </p:nvSpPr>
        <p:spPr/>
        <p:txBody>
          <a:bodyPr/>
          <a:lstStyle/>
          <a:p>
            <a:pPr marL="0" indent="0">
              <a:buNone/>
            </a:pPr>
            <a:r>
              <a:rPr lang="en-US" sz="2200" b="0" dirty="0"/>
              <a:t>ETL is done on a </a:t>
            </a:r>
            <a:r>
              <a:rPr lang="en-US" sz="2200" i="1" dirty="0"/>
              <a:t>scheduled basis</a:t>
            </a:r>
            <a:r>
              <a:rPr lang="en-US" sz="2200" dirty="0"/>
              <a:t> </a:t>
            </a:r>
            <a:r>
              <a:rPr lang="en-US" sz="2200" b="0" dirty="0"/>
              <a:t>to reflect changes made to the original source system. </a:t>
            </a:r>
          </a:p>
        </p:txBody>
      </p:sp>
      <p:pic>
        <p:nvPicPr>
          <p:cNvPr id="18434" name="Picture 2" descr="http://jfstechnologies.com/images/manufacturing2.jpg"/>
          <p:cNvPicPr>
            <a:picLocks noChangeAspect="1" noChangeArrowheads="1"/>
          </p:cNvPicPr>
          <p:nvPr/>
        </p:nvPicPr>
        <p:blipFill>
          <a:blip r:embed="rId2"/>
          <a:srcRect/>
          <a:stretch>
            <a:fillRect/>
          </a:stretch>
        </p:blipFill>
        <p:spPr bwMode="auto">
          <a:xfrm>
            <a:off x="914400" y="2482269"/>
            <a:ext cx="7239000" cy="2775531"/>
          </a:xfrm>
          <a:prstGeom prst="rect">
            <a:avLst/>
          </a:prstGeom>
          <a:noFill/>
        </p:spPr>
      </p:pic>
    </p:spTree>
    <p:extLst>
      <p:ext uri="{BB962C8B-B14F-4D97-AF65-F5344CB8AC3E}">
        <p14:creationId xmlns="" xmlns:p14="http://schemas.microsoft.com/office/powerpoint/2010/main" val="1921673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5</a:t>
            </a:fld>
            <a:endParaRPr lang="en-US" dirty="0"/>
          </a:p>
        </p:txBody>
      </p:sp>
      <p:sp>
        <p:nvSpPr>
          <p:cNvPr id="4" name="Заголовок 3"/>
          <p:cNvSpPr>
            <a:spLocks noGrp="1"/>
          </p:cNvSpPr>
          <p:nvPr>
            <p:ph type="title"/>
          </p:nvPr>
        </p:nvSpPr>
        <p:spPr/>
        <p:txBody>
          <a:bodyPr/>
          <a:lstStyle/>
          <a:p>
            <a:r>
              <a:rPr smtClean="0"/>
              <a:t>End Users' Experience</a:t>
            </a:r>
            <a:endParaRPr lang="en-US" dirty="0"/>
          </a:p>
        </p:txBody>
      </p:sp>
      <p:sp>
        <p:nvSpPr>
          <p:cNvPr id="5" name="Содержимое 4"/>
          <p:cNvSpPr>
            <a:spLocks noGrp="1"/>
          </p:cNvSpPr>
          <p:nvPr>
            <p:ph idx="1"/>
          </p:nvPr>
        </p:nvSpPr>
        <p:spPr/>
        <p:txBody>
          <a:bodyPr/>
          <a:lstStyle/>
          <a:p>
            <a:pPr indent="0">
              <a:buNone/>
            </a:pPr>
            <a:r>
              <a:rPr lang="en-US" sz="2200" b="0" dirty="0" smtClean="0">
                <a:solidFill>
                  <a:prstClr val="black"/>
                </a:solidFill>
              </a:rPr>
              <a:t>During this step, you </a:t>
            </a:r>
            <a:r>
              <a:rPr lang="en-US" sz="2200" i="1" dirty="0" smtClean="0">
                <a:solidFill>
                  <a:prstClr val="black"/>
                </a:solidFill>
              </a:rPr>
              <a:t>physically insert</a:t>
            </a:r>
            <a:r>
              <a:rPr lang="en-US" sz="2200" dirty="0" smtClean="0">
                <a:solidFill>
                  <a:prstClr val="black"/>
                </a:solidFill>
              </a:rPr>
              <a:t> </a:t>
            </a:r>
            <a:r>
              <a:rPr lang="en-US" sz="2200" b="0" dirty="0" smtClean="0">
                <a:solidFill>
                  <a:prstClr val="black"/>
                </a:solidFill>
              </a:rPr>
              <a:t>the new, clean data into the production data warehouse schema, and take all of the other steps necessary (</a:t>
            </a:r>
            <a:r>
              <a:rPr lang="en-US" sz="2200" b="0" i="1" dirty="0" smtClean="0">
                <a:solidFill>
                  <a:prstClr val="black"/>
                </a:solidFill>
              </a:rPr>
              <a:t>such as building indexes, validating constraints, taking backups</a:t>
            </a:r>
            <a:r>
              <a:rPr lang="en-US" sz="2200" b="0" dirty="0" smtClean="0">
                <a:solidFill>
                  <a:prstClr val="black"/>
                </a:solidFill>
              </a:rPr>
              <a:t>) to </a:t>
            </a:r>
            <a:r>
              <a:rPr lang="en-US" sz="2200" i="1" dirty="0" smtClean="0">
                <a:solidFill>
                  <a:prstClr val="black"/>
                </a:solidFill>
              </a:rPr>
              <a:t>make this new data available</a:t>
            </a:r>
            <a:r>
              <a:rPr lang="en-US" sz="2200" b="0" dirty="0" smtClean="0">
                <a:solidFill>
                  <a:prstClr val="black"/>
                </a:solidFill>
              </a:rPr>
              <a:t> to the end users. </a:t>
            </a:r>
            <a:endParaRPr lang="en-US" dirty="0"/>
          </a:p>
        </p:txBody>
      </p:sp>
      <p:pic>
        <p:nvPicPr>
          <p:cNvPr id="1026" name="Picture 2" descr="http://www.the-work-guide.com/gallery/tips-on-improving-end-user-experience/tips_on_improving_end_user_experience.jpg"/>
          <p:cNvPicPr>
            <a:picLocks noChangeAspect="1" noChangeArrowheads="1"/>
          </p:cNvPicPr>
          <p:nvPr/>
        </p:nvPicPr>
        <p:blipFill>
          <a:blip r:embed="rId2" cstate="print"/>
          <a:srcRect/>
          <a:stretch>
            <a:fillRect/>
          </a:stretch>
        </p:blipFill>
        <p:spPr bwMode="auto">
          <a:xfrm>
            <a:off x="2438400" y="3124200"/>
            <a:ext cx="4114798" cy="27432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6</a:t>
            </a:fld>
            <a:endParaRPr lang="en-US" dirty="0"/>
          </a:p>
        </p:txBody>
      </p:sp>
      <p:sp>
        <p:nvSpPr>
          <p:cNvPr id="4" name="Заголовок 3"/>
          <p:cNvSpPr>
            <a:spLocks noGrp="1"/>
          </p:cNvSpPr>
          <p:nvPr>
            <p:ph type="title"/>
          </p:nvPr>
        </p:nvSpPr>
        <p:spPr/>
        <p:txBody>
          <a:bodyPr/>
          <a:lstStyle/>
          <a:p>
            <a:r>
              <a:rPr smtClean="0"/>
              <a:t>Refresh Supplimentary Structures</a:t>
            </a:r>
            <a:endParaRPr lang="en-US" dirty="0"/>
          </a:p>
        </p:txBody>
      </p:sp>
      <p:sp>
        <p:nvSpPr>
          <p:cNvPr id="5" name="Содержимое 4"/>
          <p:cNvSpPr>
            <a:spLocks noGrp="1"/>
          </p:cNvSpPr>
          <p:nvPr>
            <p:ph idx="1"/>
          </p:nvPr>
        </p:nvSpPr>
        <p:spPr/>
        <p:txBody>
          <a:bodyPr/>
          <a:lstStyle/>
          <a:p>
            <a:pPr indent="0">
              <a:buNone/>
            </a:pPr>
            <a:r>
              <a:rPr lang="en-US" sz="2200" b="0" dirty="0" smtClean="0">
                <a:solidFill>
                  <a:prstClr val="black"/>
                </a:solidFill>
              </a:rPr>
              <a:t>Once all of this data has been loaded into the data warehouse, the </a:t>
            </a:r>
            <a:r>
              <a:rPr lang="en-US" sz="2200" i="1" dirty="0" smtClean="0">
                <a:solidFill>
                  <a:prstClr val="black"/>
                </a:solidFill>
              </a:rPr>
              <a:t>materialized views have to be updated</a:t>
            </a:r>
            <a:r>
              <a:rPr lang="en-US" sz="2200" dirty="0" smtClean="0">
                <a:solidFill>
                  <a:prstClr val="black"/>
                </a:solidFill>
              </a:rPr>
              <a:t> </a:t>
            </a:r>
            <a:r>
              <a:rPr lang="en-US" sz="2200" b="0" dirty="0" smtClean="0">
                <a:solidFill>
                  <a:prstClr val="black"/>
                </a:solidFill>
              </a:rPr>
              <a:t>to reflect the latest data.</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7</a:t>
            </a:fld>
            <a:endParaRPr lang="en-US" dirty="0"/>
          </a:p>
        </p:txBody>
      </p:sp>
      <p:sp>
        <p:nvSpPr>
          <p:cNvPr id="4" name="Title 3"/>
          <p:cNvSpPr>
            <a:spLocks noGrp="1"/>
          </p:cNvSpPr>
          <p:nvPr>
            <p:ph type="title"/>
          </p:nvPr>
        </p:nvSpPr>
        <p:spPr/>
        <p:txBody>
          <a:bodyPr/>
          <a:lstStyle/>
          <a:p>
            <a:r>
              <a:rPr lang="en-US" dirty="0"/>
              <a:t>Using Partitions</a:t>
            </a:r>
          </a:p>
        </p:txBody>
      </p:sp>
      <p:sp>
        <p:nvSpPr>
          <p:cNvPr id="5" name="Content Placeholder 4"/>
          <p:cNvSpPr>
            <a:spLocks noGrp="1"/>
          </p:cNvSpPr>
          <p:nvPr>
            <p:ph idx="1"/>
          </p:nvPr>
        </p:nvSpPr>
        <p:spPr/>
        <p:txBody>
          <a:bodyPr/>
          <a:lstStyle/>
          <a:p>
            <a:pPr>
              <a:buSzPct val="140000"/>
              <a:buFont typeface="Arial" panose="020B0604020202020204" pitchFamily="34" charset="0"/>
              <a:buChar char="•"/>
            </a:pPr>
            <a:r>
              <a:rPr lang="en-US" sz="2200" b="0" dirty="0"/>
              <a:t>The partitioning scheme of the data warehouse is often </a:t>
            </a:r>
            <a:r>
              <a:rPr lang="en-US" sz="2200" i="1" dirty="0"/>
              <a:t>crucial</a:t>
            </a:r>
            <a:r>
              <a:rPr lang="en-US" sz="2200" b="0" dirty="0"/>
              <a:t> in determining the efficiency of refresh operations in the data warehouse load process. </a:t>
            </a:r>
            <a:endParaRPr lang="en-US" sz="2200" b="0" dirty="0" smtClean="0"/>
          </a:p>
          <a:p>
            <a:pPr>
              <a:buSzPct val="140000"/>
              <a:buFont typeface="Arial" panose="020B0604020202020204" pitchFamily="34" charset="0"/>
              <a:buChar char="•"/>
            </a:pPr>
            <a:r>
              <a:rPr lang="en-US" sz="2200" b="0" dirty="0" smtClean="0"/>
              <a:t>In </a:t>
            </a:r>
            <a:r>
              <a:rPr lang="en-US" sz="2200" b="0" dirty="0"/>
              <a:t>fact, the </a:t>
            </a:r>
            <a:r>
              <a:rPr lang="en-US" sz="2200" i="1" dirty="0"/>
              <a:t>load process is often the primary consideration in choosing the partitioning scheme</a:t>
            </a:r>
            <a:r>
              <a:rPr lang="en-US" sz="2200" dirty="0"/>
              <a:t> </a:t>
            </a:r>
            <a:r>
              <a:rPr lang="en-US" sz="2200" b="0" dirty="0"/>
              <a:t>of data warehouse tables and indexes.</a:t>
            </a:r>
          </a:p>
          <a:p>
            <a:pPr>
              <a:buSzPct val="140000"/>
              <a:buFont typeface="Arial" panose="020B0604020202020204" pitchFamily="34" charset="0"/>
              <a:buChar char="•"/>
            </a:pPr>
            <a:r>
              <a:rPr lang="en-US" sz="2200" b="0" dirty="0"/>
              <a:t>The partitioning scheme of the largest data warehouse tables (for example, the fact table in a star schema) should be based upon the loading paradigm of the data warehouse.</a:t>
            </a:r>
          </a:p>
        </p:txBody>
      </p:sp>
    </p:spTree>
    <p:extLst>
      <p:ext uri="{BB962C8B-B14F-4D97-AF65-F5344CB8AC3E}">
        <p14:creationId xmlns="" xmlns:p14="http://schemas.microsoft.com/office/powerpoint/2010/main" val="3339373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8</a:t>
            </a:fld>
            <a:endParaRPr lang="en-US" dirty="0"/>
          </a:p>
        </p:txBody>
      </p:sp>
      <p:sp>
        <p:nvSpPr>
          <p:cNvPr id="4" name="Title 3"/>
          <p:cNvSpPr>
            <a:spLocks noGrp="1"/>
          </p:cNvSpPr>
          <p:nvPr>
            <p:ph type="title"/>
          </p:nvPr>
        </p:nvSpPr>
        <p:spPr/>
        <p:txBody>
          <a:bodyPr/>
          <a:lstStyle/>
          <a:p>
            <a:r>
              <a:rPr lang="en-US" dirty="0"/>
              <a:t>Example</a:t>
            </a:r>
          </a:p>
        </p:txBody>
      </p:sp>
      <p:sp>
        <p:nvSpPr>
          <p:cNvPr id="5" name="Content Placeholder 4"/>
          <p:cNvSpPr>
            <a:spLocks noGrp="1"/>
          </p:cNvSpPr>
          <p:nvPr>
            <p:ph idx="1"/>
          </p:nvPr>
        </p:nvSpPr>
        <p:spPr/>
        <p:txBody>
          <a:bodyPr/>
          <a:lstStyle/>
          <a:p>
            <a:pPr marL="514350" indent="-457200">
              <a:buSzPct val="140000"/>
              <a:buFont typeface="Arial" pitchFamily="34" charset="0"/>
              <a:buChar char="•"/>
            </a:pPr>
            <a:r>
              <a:rPr lang="en-US" sz="2200" dirty="0"/>
              <a:t>Place the new data into a </a:t>
            </a:r>
            <a:r>
              <a:rPr lang="en-US" sz="2200" i="1" dirty="0" smtClean="0"/>
              <a:t>separate table</a:t>
            </a:r>
            <a:r>
              <a:rPr lang="en-US" sz="2200" b="0" dirty="0" smtClean="0"/>
              <a:t>, sales_01_2001</a:t>
            </a:r>
            <a:r>
              <a:rPr lang="en-US" sz="2200" b="0" dirty="0"/>
              <a:t>. </a:t>
            </a:r>
            <a:endParaRPr lang="en-US" sz="2200" b="0" dirty="0" smtClean="0"/>
          </a:p>
          <a:p>
            <a:pPr marL="514350" indent="-457200">
              <a:buSzPct val="140000"/>
              <a:buFont typeface="Arial" pitchFamily="34" charset="0"/>
              <a:buChar char="•"/>
            </a:pPr>
            <a:r>
              <a:rPr lang="en-US" sz="2200" b="0" i="1" dirty="0" smtClean="0"/>
              <a:t>This </a:t>
            </a:r>
            <a:r>
              <a:rPr lang="en-US" sz="2200" b="0" i="1" dirty="0"/>
              <a:t>data can be directly loaded into sales_01_2001 from outside the data warehouse, or this data can be the result of previous </a:t>
            </a:r>
            <a:r>
              <a:rPr lang="en-US" sz="2200" b="0" i="1" dirty="0" smtClean="0"/>
              <a:t>data transformation. </a:t>
            </a:r>
            <a:endParaRPr lang="en-US" sz="2200" b="0" i="1" dirty="0" smtClean="0"/>
          </a:p>
          <a:p>
            <a:pPr marL="514350" indent="-457200">
              <a:buSzPct val="140000"/>
              <a:buFont typeface="Arial" pitchFamily="34" charset="0"/>
              <a:buChar char="•"/>
            </a:pPr>
            <a:r>
              <a:rPr lang="en-US" sz="2200" b="0" dirty="0" smtClean="0"/>
              <a:t>Sales_01_2001</a:t>
            </a:r>
            <a:r>
              <a:rPr lang="en-US" sz="2200" b="0" dirty="0"/>
              <a:t> has the exact same columns, datatypes, and so forth, as the sales table. </a:t>
            </a:r>
            <a:endParaRPr lang="en-US" sz="2200" b="0" dirty="0" smtClean="0"/>
          </a:p>
          <a:p>
            <a:pPr marL="514350" indent="-457200">
              <a:buSzPct val="140000"/>
              <a:buFont typeface="Arial" pitchFamily="34" charset="0"/>
              <a:buChar char="•"/>
            </a:pPr>
            <a:r>
              <a:rPr lang="en-US" sz="2200" b="0" dirty="0" smtClean="0"/>
              <a:t>Gather </a:t>
            </a:r>
            <a:r>
              <a:rPr lang="en-US" sz="2200" b="0" dirty="0"/>
              <a:t>statistics on the sales_01_2001 table.</a:t>
            </a:r>
          </a:p>
          <a:p>
            <a:pPr marL="514350" indent="-514350">
              <a:buSzPct val="140000"/>
              <a:buFont typeface="Arial" panose="020B0604020202020204" pitchFamily="34" charset="0"/>
              <a:buChar char="•"/>
            </a:pPr>
            <a:endParaRPr lang="en-US" sz="2200" dirty="0"/>
          </a:p>
        </p:txBody>
      </p:sp>
    </p:spTree>
    <p:extLst>
      <p:ext uri="{BB962C8B-B14F-4D97-AF65-F5344CB8AC3E}">
        <p14:creationId xmlns="" xmlns:p14="http://schemas.microsoft.com/office/powerpoint/2010/main" val="3797427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9</a:t>
            </a:fld>
            <a:endParaRPr lang="en-US" dirty="0"/>
          </a:p>
        </p:txBody>
      </p:sp>
      <p:sp>
        <p:nvSpPr>
          <p:cNvPr id="4" name="Заголовок 3"/>
          <p:cNvSpPr>
            <a:spLocks noGrp="1"/>
          </p:cNvSpPr>
          <p:nvPr>
            <p:ph type="title"/>
          </p:nvPr>
        </p:nvSpPr>
        <p:spPr/>
        <p:txBody>
          <a:bodyPr/>
          <a:lstStyle/>
          <a:p>
            <a:r>
              <a:rPr smtClean="0"/>
              <a:t>Example</a:t>
            </a:r>
            <a:endParaRPr lang="en-US" dirty="0"/>
          </a:p>
        </p:txBody>
      </p:sp>
      <p:sp>
        <p:nvSpPr>
          <p:cNvPr id="5" name="Содержимое 4"/>
          <p:cNvSpPr>
            <a:spLocks noGrp="1"/>
          </p:cNvSpPr>
          <p:nvPr>
            <p:ph idx="1"/>
          </p:nvPr>
        </p:nvSpPr>
        <p:spPr/>
        <p:txBody>
          <a:bodyPr/>
          <a:lstStyle/>
          <a:p>
            <a:pPr marL="514350" indent="-514350">
              <a:buSzPct val="140000"/>
              <a:buFont typeface="Arial" panose="020B0604020202020204" pitchFamily="34" charset="0"/>
              <a:buChar char="•"/>
            </a:pPr>
            <a:r>
              <a:rPr lang="en-US" sz="2200" dirty="0" smtClean="0"/>
              <a:t>Create indexes </a:t>
            </a:r>
            <a:r>
              <a:rPr lang="en-US" sz="2200" b="0" dirty="0" smtClean="0"/>
              <a:t>and add constraints on sales_01_2001 </a:t>
            </a:r>
            <a:r>
              <a:rPr lang="en-US" sz="2200" b="0" i="1" dirty="0" smtClean="0"/>
              <a:t>(should be identical to the indexes and constraints on sales)</a:t>
            </a:r>
            <a:r>
              <a:rPr lang="en-US" sz="2200" b="0" dirty="0" smtClean="0"/>
              <a:t>. </a:t>
            </a:r>
            <a:endParaRPr lang="en-US" sz="2200" b="0" dirty="0" smtClean="0"/>
          </a:p>
          <a:p>
            <a:pPr marL="514350" indent="-514350">
              <a:buSzPct val="140000"/>
              <a:buFont typeface="Arial" panose="020B0604020202020204" pitchFamily="34" charset="0"/>
              <a:buChar char="•"/>
            </a:pPr>
            <a:r>
              <a:rPr lang="en-US" sz="2200" b="0" i="1" dirty="0" smtClean="0"/>
              <a:t>Indexes </a:t>
            </a:r>
            <a:r>
              <a:rPr lang="en-US" sz="2200" b="0" i="1" dirty="0" smtClean="0"/>
              <a:t>can be built in parallel and should use the NOLOGGING option. </a:t>
            </a:r>
            <a:endParaRPr lang="en-US" sz="2200" b="0" i="1" dirty="0" smtClean="0"/>
          </a:p>
          <a:p>
            <a:pPr marL="514350" indent="-514350">
              <a:buSzPct val="140000"/>
              <a:buFont typeface="Arial" panose="020B0604020202020204" pitchFamily="34" charset="0"/>
              <a:buChar char="•"/>
            </a:pPr>
            <a:r>
              <a:rPr lang="en-US" sz="2200" dirty="0" smtClean="0"/>
              <a:t>Apply </a:t>
            </a:r>
            <a:r>
              <a:rPr lang="en-US" sz="2200" dirty="0" smtClean="0"/>
              <a:t>all constraints</a:t>
            </a:r>
            <a:r>
              <a:rPr lang="en-US" sz="2200" b="0" dirty="0" smtClean="0"/>
              <a:t> to the sales_01_2001 table that are present on the sales table (ENABLE/DISABLE NOVALIDATE</a:t>
            </a:r>
            <a:r>
              <a:rPr lang="en-US" sz="2200" b="0" dirty="0" smtClean="0"/>
              <a:t>).</a:t>
            </a:r>
            <a:endParaRPr lang="en-US" sz="2200" b="0" dirty="0" smtClean="0"/>
          </a:p>
        </p:txBody>
      </p:sp>
    </p:spTree>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1296</TotalTime>
  <Words>845</Words>
  <Application>Microsoft Office PowerPoint</Application>
  <PresentationFormat>Экран (4:3)</PresentationFormat>
  <Paragraphs>156</Paragraphs>
  <Slides>26</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26</vt:i4>
      </vt:variant>
    </vt:vector>
  </HeadingPairs>
  <TitlesOfParts>
    <vt:vector size="27" baseType="lpstr">
      <vt:lpstr>template</vt:lpstr>
      <vt:lpstr>Extract, transform, load</vt:lpstr>
      <vt:lpstr>Agenda</vt:lpstr>
      <vt:lpstr>Refreshing the data warehouse</vt:lpstr>
      <vt:lpstr>ETL Review</vt:lpstr>
      <vt:lpstr>End Users' Experience</vt:lpstr>
      <vt:lpstr>Refresh Supplimentary Structures</vt:lpstr>
      <vt:lpstr>Using Partitions</vt:lpstr>
      <vt:lpstr>Example</vt:lpstr>
      <vt:lpstr>Example</vt:lpstr>
      <vt:lpstr>Example</vt:lpstr>
      <vt:lpstr>Benefits</vt:lpstr>
      <vt:lpstr>Benefits</vt:lpstr>
      <vt:lpstr>Publishing Mechanism</vt:lpstr>
      <vt:lpstr>Different Usage</vt:lpstr>
      <vt:lpstr>Other scenarios</vt:lpstr>
      <vt:lpstr>Other Scenarios: Merge Partition</vt:lpstr>
      <vt:lpstr>Other Scenarios: CTAS</vt:lpstr>
      <vt:lpstr>Other Scenarios: Summary</vt:lpstr>
      <vt:lpstr>Refresh Scenario 1</vt:lpstr>
      <vt:lpstr>Refresh Scenario 2</vt:lpstr>
      <vt:lpstr>Purging Data</vt:lpstr>
      <vt:lpstr>Purging Data</vt:lpstr>
      <vt:lpstr>How to Delete Data?</vt:lpstr>
      <vt:lpstr>How to Delete Data?</vt:lpstr>
      <vt:lpstr>How to Delete Data?</vt:lpstr>
      <vt:lpstr>Слайд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warehousing</dc:title>
  <dc:creator>Elias</dc:creator>
  <cp:lastModifiedBy>Elias</cp:lastModifiedBy>
  <cp:revision>519</cp:revision>
  <dcterms:created xsi:type="dcterms:W3CDTF">2014-04-05T15:14:09Z</dcterms:created>
  <dcterms:modified xsi:type="dcterms:W3CDTF">2014-08-27T20:04:06Z</dcterms:modified>
</cp:coreProperties>
</file>