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58" r:id="rId3"/>
    <p:sldId id="259" r:id="rId4"/>
    <p:sldId id="260" r:id="rId5"/>
    <p:sldId id="261" r:id="rId6"/>
    <p:sldId id="262" r:id="rId7"/>
    <p:sldId id="264" r:id="rId8"/>
    <p:sldId id="289" r:id="rId9"/>
    <p:sldId id="266" r:id="rId10"/>
    <p:sldId id="268" r:id="rId11"/>
    <p:sldId id="267" r:id="rId12"/>
    <p:sldId id="269" r:id="rId13"/>
    <p:sldId id="292" r:id="rId14"/>
    <p:sldId id="270" r:id="rId15"/>
    <p:sldId id="271" r:id="rId16"/>
    <p:sldId id="272" r:id="rId17"/>
    <p:sldId id="273" r:id="rId18"/>
    <p:sldId id="281" r:id="rId19"/>
    <p:sldId id="274" r:id="rId20"/>
    <p:sldId id="276" r:id="rId21"/>
    <p:sldId id="275" r:id="rId22"/>
    <p:sldId id="278" r:id="rId23"/>
    <p:sldId id="279" r:id="rId24"/>
    <p:sldId id="282" r:id="rId25"/>
    <p:sldId id="280" r:id="rId26"/>
    <p:sldId id="284" r:id="rId27"/>
    <p:sldId id="285" r:id="rId28"/>
    <p:sldId id="283" r:id="rId29"/>
    <p:sldId id="286" r:id="rId30"/>
    <p:sldId id="288" r:id="rId31"/>
    <p:sldId id="290" r:id="rId32"/>
    <p:sldId id="291" r:id="rId33"/>
    <p:sldId id="265" r:id="rId34"/>
    <p:sldId id="25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95" autoAdjust="0"/>
    <p:restoredTop sz="90786" autoAdjust="0"/>
  </p:normalViewPr>
  <p:slideViewPr>
    <p:cSldViewPr>
      <p:cViewPr varScale="1">
        <p:scale>
          <a:sx n="76" d="100"/>
          <a:sy n="76" d="100"/>
        </p:scale>
        <p:origin x="1085" y="62"/>
      </p:cViewPr>
      <p:guideLst>
        <p:guide orient="horz" pos="720"/>
        <p:guide/>
      </p:guideLst>
    </p:cSldViewPr>
  </p:slideViewPr>
  <p:outlineViewPr>
    <p:cViewPr>
      <p:scale>
        <a:sx n="33" d="100"/>
        <a:sy n="33" d="100"/>
      </p:scale>
      <p:origin x="0" y="15672"/>
    </p:cViewPr>
  </p:outlineViewPr>
  <p:notesTextViewPr>
    <p:cViewPr>
      <p:scale>
        <a:sx n="1" d="1"/>
        <a:sy n="1" d="1"/>
      </p:scale>
      <p:origin x="0" y="0"/>
    </p:cViewPr>
  </p:notesText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F1ABD1-0DEA-486D-A02C-CE0FB6B3BAA0}" type="datetimeFigureOut">
              <a:rPr lang="en-US" smtClean="0"/>
              <a:pPr/>
              <a:t>11/21/2017</a:t>
            </a:fld>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63051B-C6B5-44E2-8544-AD0AA6F1BBAF}" type="slidenum">
              <a:rPr lang="en-US" smtClean="0"/>
              <a:pPr/>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254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2AF87-3238-4C07-840E-74A8A3502943}" type="datetimeFigureOut">
              <a:rPr lang="en-US" smtClean="0"/>
              <a:pPr/>
              <a:t>11/21/2017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D34B46-4A0F-491A-A398-B220DCB32F65}" type="slidenum">
              <a:rPr lang="en-US" smtClean="0"/>
              <a:pPr/>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152400" y="124206"/>
            <a:ext cx="1600200" cy="485394"/>
          </a:xfrm>
          <a:prstGeom prst="rect">
            <a:avLst/>
          </a:prstGeom>
        </p:spPr>
      </p:pic>
    </p:spTree>
    <p:extLst>
      <p:ext uri="{BB962C8B-B14F-4D97-AF65-F5344CB8AC3E}">
        <p14:creationId xmlns:p14="http://schemas.microsoft.com/office/powerpoint/2010/main" val="199449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indent="0">
              <a:buNone/>
            </a:pPr>
            <a:r>
              <a:rPr lang="en-US" dirty="0" smtClean="0"/>
              <a:t>When the PL/SQL runtime engine processes a block of code, it executes the procedural statements within its own engine, but passes the SQL statements on to the SQL engine. The SQL layer executes the SQL statements and then returns information to the PL/SQL engine, if necessary.</a:t>
            </a:r>
          </a:p>
          <a:p>
            <a:pPr marL="0" indent="0">
              <a:buNone/>
            </a:pPr>
            <a:r>
              <a:rPr lang="en-US" dirty="0" smtClean="0"/>
              <a:t>This transfer of control between the PL/SQL and SQL engines is called a context switch. Each time a switch occurs, there is additional overhead. There are a number of scenarios in which many switches occur and performance degrades. As you can see, PL/SQL and SQL might be tightly integrated on the syntactic level, but “under the covers” the integration is not as tight as it could be.</a:t>
            </a:r>
          </a:p>
          <a:p>
            <a:endParaRPr lang="en-US" dirty="0"/>
          </a:p>
        </p:txBody>
      </p:sp>
      <p:sp>
        <p:nvSpPr>
          <p:cNvPr id="4" name="Номер слайда 3"/>
          <p:cNvSpPr>
            <a:spLocks noGrp="1"/>
          </p:cNvSpPr>
          <p:nvPr>
            <p:ph type="sldNum" sz="quarter" idx="10"/>
          </p:nvPr>
        </p:nvSpPr>
        <p:spPr/>
        <p:txBody>
          <a:bodyPr/>
          <a:lstStyle/>
          <a:p>
            <a:fld id="{07D34B46-4A0F-491A-A398-B220DCB32F65}" type="slidenum">
              <a:rPr lang="en-US" smtClean="0"/>
              <a:pPr/>
              <a:t>33</a:t>
            </a:fld>
            <a:endParaRPr lang="en-US"/>
          </a:p>
        </p:txBody>
      </p:sp>
    </p:spTree>
    <p:extLst>
      <p:ext uri="{BB962C8B-B14F-4D97-AF65-F5344CB8AC3E}">
        <p14:creationId xmlns:p14="http://schemas.microsoft.com/office/powerpoint/2010/main" val="343861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8956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Subtitle</a:t>
            </a:r>
          </a:p>
          <a:p>
            <a:endParaRPr lang="en-US" dirty="0"/>
          </a:p>
        </p:txBody>
      </p:sp>
      <p:sp>
        <p:nvSpPr>
          <p:cNvPr id="22" name="Title 1"/>
          <p:cNvSpPr>
            <a:spLocks noGrp="1"/>
          </p:cNvSpPr>
          <p:nvPr>
            <p:ph type="title" hasCustomPrompt="1"/>
          </p:nvPr>
        </p:nvSpPr>
        <p:spPr>
          <a:xfrm>
            <a:off x="1828800" y="1304925"/>
            <a:ext cx="6858000" cy="1438275"/>
          </a:xfrm>
        </p:spPr>
        <p:txBody>
          <a:bodyPr anchor="t">
            <a:noAutofit/>
          </a:bodyPr>
          <a:lstStyle>
            <a:lvl1pPr algn="l">
              <a:defRPr sz="3000" b="1" cap="all"/>
            </a:lvl1pPr>
          </a:lstStyle>
          <a:p>
            <a:r>
              <a:rPr lang="en-US" dirty="0" smtClean="0"/>
              <a:t>PRESENTATION title</a:t>
            </a:r>
            <a:br>
              <a:rPr lang="en-US" dirty="0" smtClean="0"/>
            </a:br>
            <a:r>
              <a:rPr lang="en-US" dirty="0" smtClean="0"/>
              <a:t>ALL CAPS</a:t>
            </a:r>
            <a:br>
              <a:rPr lang="en-US" dirty="0" smtClean="0"/>
            </a:br>
            <a:endParaRPr lang="en-US" dirty="0"/>
          </a:p>
        </p:txBody>
      </p:sp>
      <p:sp>
        <p:nvSpPr>
          <p:cNvPr id="25" name="Text Placeholder 24"/>
          <p:cNvSpPr>
            <a:spLocks noGrp="1"/>
          </p:cNvSpPr>
          <p:nvPr>
            <p:ph type="body" sz="quarter" idx="14" hasCustomPrompt="1"/>
          </p:nvPr>
        </p:nvSpPr>
        <p:spPr>
          <a:xfrm>
            <a:off x="2743200" y="41910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4" name="Slide Number Placeholder 3"/>
          <p:cNvSpPr>
            <a:spLocks noGrp="1"/>
          </p:cNvSpPr>
          <p:nvPr>
            <p:ph type="sldNum" sz="quarter" idx="16"/>
          </p:nvPr>
        </p:nvSpPr>
        <p:spPr/>
        <p:txBody>
          <a:bodyPr/>
          <a:lstStyle/>
          <a:p>
            <a:fld id="{36013D82-3B92-4BC6-A819-A7803D760D40}" type="slidenum">
              <a:rPr lang="en-US" smtClean="0"/>
              <a:pPr/>
              <a:t>‹#›</a:t>
            </a:fld>
            <a:endParaRPr lang="en-US"/>
          </a:p>
        </p:txBody>
      </p:sp>
      <p:sp>
        <p:nvSpPr>
          <p:cNvPr id="13" name="Text Placeholder 12"/>
          <p:cNvSpPr>
            <a:spLocks noGrp="1"/>
          </p:cNvSpPr>
          <p:nvPr>
            <p:ph type="body" sz="quarter" idx="17" hasCustomPrompt="1"/>
          </p:nvPr>
        </p:nvSpPr>
        <p:spPr>
          <a:xfrm>
            <a:off x="1828800" y="685800"/>
            <a:ext cx="1524000" cy="533400"/>
          </a:xfrm>
          <a:prstGeom prst="rect">
            <a:avLst/>
          </a:prstGeom>
          <a:solidFill>
            <a:schemeClr val="accent1">
              <a:lumMod val="75000"/>
            </a:schemeClr>
          </a:solidFill>
        </p:spPr>
        <p:txBody>
          <a:bodyPr/>
          <a:lstStyle>
            <a:lvl1pPr marL="0" indent="0">
              <a:buNone/>
              <a:defRPr sz="3000" b="1">
                <a:solidFill>
                  <a:schemeClr val="bg1"/>
                </a:solidFill>
                <a:latin typeface="Tahoma" pitchFamily="34" charset="0"/>
                <a:ea typeface="Tahoma" pitchFamily="34" charset="0"/>
                <a:cs typeface="Tahoma" pitchFamily="34" charset="0"/>
              </a:defRPr>
            </a:lvl1pPr>
          </a:lstStyle>
          <a:p>
            <a:pPr lvl="0"/>
            <a:r>
              <a:rPr lang="en-US" dirty="0" smtClean="0"/>
              <a:t>CODE</a:t>
            </a:r>
            <a:endParaRPr lang="en-US" dirty="0"/>
          </a:p>
        </p:txBody>
      </p:sp>
      <p:sp>
        <p:nvSpPr>
          <p:cNvPr id="14" name="Rectangle 13"/>
          <p:cNvSpPr/>
          <p:nvPr userDrawn="1"/>
        </p:nvSpPr>
        <p:spPr>
          <a:xfrm>
            <a:off x="1828800" y="41910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
        <p:nvSpPr>
          <p:cNvPr id="5" name="Footer Placeholder 4"/>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p14="http://schemas.microsoft.com/office/powerpoint/2010/main" val="73646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Layout">
    <p:spTree>
      <p:nvGrpSpPr>
        <p:cNvPr id="1" name=""/>
        <p:cNvGrpSpPr/>
        <p:nvPr/>
      </p:nvGrpSpPr>
      <p:grpSpPr>
        <a:xfrm>
          <a:off x="0" y="0"/>
          <a:ext cx="0" cy="0"/>
          <a:chOff x="0" y="0"/>
          <a:chExt cx="0" cy="0"/>
        </a:xfrm>
      </p:grpSpPr>
      <p:sp>
        <p:nvSpPr>
          <p:cNvPr id="16" name="Footer Placeholder 15"/>
          <p:cNvSpPr>
            <a:spLocks noGrp="1"/>
          </p:cNvSpPr>
          <p:nvPr>
            <p:ph type="ftr" sz="quarter" idx="23"/>
          </p:nvPr>
        </p:nvSpPr>
        <p:spPr/>
        <p:txBody>
          <a:bodyPr/>
          <a:lstStyle/>
          <a:p>
            <a:r>
              <a:rPr lang="en-US" dirty="0" smtClean="0"/>
              <a:t>2014 © EPAM Systems, RD Dep.</a:t>
            </a:r>
            <a:endParaRPr lang="en-US" dirty="0"/>
          </a:p>
        </p:txBody>
      </p:sp>
      <p:sp>
        <p:nvSpPr>
          <p:cNvPr id="18" name="Slide Number Placeholder 17"/>
          <p:cNvSpPr>
            <a:spLocks noGrp="1"/>
          </p:cNvSpPr>
          <p:nvPr>
            <p:ph type="sldNum" sz="quarter" idx="24"/>
          </p:nvPr>
        </p:nvSpPr>
        <p:spPr/>
        <p:txBody>
          <a:bodyPr/>
          <a:lstStyle/>
          <a:p>
            <a:fld id="{36013D82-3B92-4BC6-A819-A7803D760D40}" type="slidenum">
              <a:rPr lang="en-US" smtClean="0"/>
              <a:pPr/>
              <a:t>‹#›</a:t>
            </a:fld>
            <a:endParaRPr lang="en-US"/>
          </a:p>
        </p:txBody>
      </p:sp>
      <p:sp>
        <p:nvSpPr>
          <p:cNvPr id="19" name="Title 18"/>
          <p:cNvSpPr>
            <a:spLocks noGrp="1"/>
          </p:cNvSpPr>
          <p:nvPr>
            <p:ph type="title"/>
          </p:nvPr>
        </p:nvSpPr>
        <p:spPr/>
        <p:txBody>
          <a:bodyPr anchor="t"/>
          <a:lstStyle/>
          <a:p>
            <a:r>
              <a:rPr lang="ru-RU" smtClean="0"/>
              <a:t>Образец заголовка</a:t>
            </a:r>
            <a:endParaRPr lang="en-US" dirty="0"/>
          </a:p>
        </p:txBody>
      </p:sp>
      <p:sp>
        <p:nvSpPr>
          <p:cNvPr id="31" name="Content Placeholder 2"/>
          <p:cNvSpPr>
            <a:spLocks noGrp="1"/>
          </p:cNvSpPr>
          <p:nvPr>
            <p:ph idx="1"/>
          </p:nvPr>
        </p:nvSpPr>
        <p:spPr>
          <a:xfrm>
            <a:off x="914400" y="1219200"/>
            <a:ext cx="7315200" cy="4800600"/>
          </a:xfrm>
          <a:prstGeom prst="rect">
            <a:avLst/>
          </a:prstGeom>
        </p:spPr>
        <p:txBody>
          <a:bodyPr/>
          <a:lstStyle>
            <a:lvl1pPr marL="287338" indent="-287338">
              <a:buClr>
                <a:schemeClr val="accent1">
                  <a:lumMod val="75000"/>
                </a:schemeClr>
              </a:buClr>
              <a:buSzPct val="100000"/>
              <a:buFont typeface="+mj-lt"/>
              <a:buAutoNum type="arabicPeriod"/>
              <a:defRPr sz="1600" b="1"/>
            </a:lvl1pPr>
            <a:lvl2pPr marL="798513" indent="-341313">
              <a:buClr>
                <a:schemeClr val="accent1">
                  <a:lumMod val="75000"/>
                </a:schemeClr>
              </a:buClr>
              <a:buSzPct val="120000"/>
              <a:buFont typeface="Wingdings" pitchFamily="2" charset="2"/>
              <a:buChar char="§"/>
              <a:tabLst>
                <a:tab pos="798513" algn="l"/>
              </a:tabLst>
              <a:defRPr sz="1600"/>
            </a:lvl2pPr>
            <a:lvl3pPr marL="1223963" indent="-342900">
              <a:buClr>
                <a:schemeClr val="accent1">
                  <a:lumMod val="75000"/>
                </a:schemeClr>
              </a:buClr>
              <a:buSzPct val="100000"/>
              <a:buFont typeface="+mj-lt"/>
              <a:buAutoNum type="arabicPeriod"/>
              <a:defRPr/>
            </a:lvl3pPr>
            <a:lvl4pPr marL="1673225" indent="-342900">
              <a:buClr>
                <a:schemeClr val="accent1">
                  <a:lumMod val="75000"/>
                </a:schemeClr>
              </a:buClr>
              <a:buSzPct val="100000"/>
              <a:buFont typeface="+mj-lt"/>
              <a:buAutoNum type="arabicPeriod"/>
              <a:tabLst>
                <a:tab pos="1611313" algn="l"/>
              </a:tabLst>
              <a:defRPr/>
            </a:lvl4pPr>
            <a:lvl5pPr marL="2222500" indent="-342900">
              <a:buClr>
                <a:schemeClr val="accent1">
                  <a:lumMod val="75000"/>
                </a:schemeClr>
              </a:buClr>
              <a:buSzPct val="100000"/>
              <a:buFont typeface="+mj-lt"/>
              <a:buAutoNum type="arabicPeriod"/>
              <a:defRPr/>
            </a:lvl5pPr>
          </a:lstStyle>
          <a:p>
            <a:pPr lvl="0"/>
            <a:r>
              <a:rPr lang="ru-RU" smtClean="0"/>
              <a:t>Образец текста</a:t>
            </a:r>
          </a:p>
          <a:p>
            <a:pPr lvl="1"/>
            <a:r>
              <a:rPr lang="ru-RU" smtClean="0"/>
              <a:t>Второй уровень</a:t>
            </a:r>
          </a:p>
        </p:txBody>
      </p:sp>
    </p:spTree>
    <p:extLst>
      <p:ext uri="{BB962C8B-B14F-4D97-AF65-F5344CB8AC3E}">
        <p14:creationId xmlns:p14="http://schemas.microsoft.com/office/powerpoint/2010/main" val="1209243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7" name="Content Placeholder 2"/>
          <p:cNvSpPr>
            <a:spLocks noGrp="1"/>
          </p:cNvSpPr>
          <p:nvPr>
            <p:ph idx="1" hasCustomPrompt="1"/>
          </p:nvPr>
        </p:nvSpPr>
        <p:spPr>
          <a:xfrm>
            <a:off x="914400" y="1219200"/>
            <a:ext cx="7315200" cy="4800600"/>
          </a:xfrm>
          <a:prstGeom prst="rect">
            <a:avLst/>
          </a:prstGeom>
        </p:spPr>
        <p:txBody>
          <a:bodyPr/>
          <a:lstStyle>
            <a:lvl1pPr marL="285750" indent="-285750">
              <a:buClr>
                <a:schemeClr val="accent1">
                  <a:lumMod val="75000"/>
                </a:schemeClr>
              </a:buClr>
              <a:buSzPct val="140000"/>
              <a:buFont typeface="Wingdings" pitchFamily="2" charset="2"/>
              <a:buChar char="§"/>
              <a:defRPr/>
            </a:lvl1pPr>
            <a:lvl2pPr marL="742950" indent="-285750">
              <a:buClr>
                <a:schemeClr val="accent1">
                  <a:lumMod val="75000"/>
                </a:schemeClr>
              </a:buClr>
              <a:buSzPct val="140000"/>
              <a:buFont typeface="Arial" pitchFamily="34" charset="0"/>
              <a:buChar char="•"/>
              <a:defRPr/>
            </a:lvl2pPr>
            <a:lvl3pPr marL="1166813" indent="-285750">
              <a:buClr>
                <a:schemeClr val="accent1">
                  <a:lumMod val="75000"/>
                </a:schemeClr>
              </a:buClr>
              <a:buSzPct val="140000"/>
              <a:buFont typeface="Arial" pitchFamily="34" charset="0"/>
              <a:buChar char="›"/>
              <a:defRPr/>
            </a:lvl3pPr>
            <a:lvl4pPr marL="1611313" indent="-280988">
              <a:buClr>
                <a:schemeClr val="accent1">
                  <a:lumMod val="75000"/>
                </a:schemeClr>
              </a:buClr>
              <a:buSzPct val="100000"/>
              <a:buFont typeface="Arial" pitchFamily="34" charset="0"/>
              <a:buChar char="―"/>
              <a:tabLst>
                <a:tab pos="1611313" algn="l"/>
              </a:tabLst>
              <a:defRPr/>
            </a:lvl4pPr>
            <a:lvl5pPr marL="1879600" indent="0">
              <a:buClr>
                <a:schemeClr val="accent1">
                  <a:lumMod val="75000"/>
                </a:schemeClr>
              </a:buCl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5979495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3613778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842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2514600"/>
            <a:ext cx="6400800" cy="1438275"/>
          </a:xfrm>
        </p:spPr>
        <p:txBody>
          <a:bodyPr anchor="t">
            <a:noAutofit/>
          </a:bodyPr>
          <a:lstStyle>
            <a:lvl1pPr algn="l">
              <a:defRPr sz="3000" b="1" cap="all"/>
            </a:lvl1pPr>
          </a:lstStyle>
          <a:p>
            <a:r>
              <a:rPr lang="en-US" dirty="0" smtClean="0"/>
              <a:t>SECTION title</a:t>
            </a:r>
            <a:br>
              <a:rPr lang="en-US" dirty="0" smtClean="0"/>
            </a:br>
            <a:r>
              <a:rPr lang="en-US" dirty="0" smtClean="0"/>
              <a:t>ALL CAPS</a:t>
            </a:r>
            <a:br>
              <a:rPr lang="en-US" dirty="0" smtClean="0"/>
            </a:br>
            <a:endParaRPr lang="en-US" dirty="0"/>
          </a:p>
        </p:txBody>
      </p:sp>
      <p:sp>
        <p:nvSpPr>
          <p:cNvPr id="3" name="Footer Placeholder 2"/>
          <p:cNvSpPr>
            <a:spLocks noGrp="1"/>
          </p:cNvSpPr>
          <p:nvPr>
            <p:ph type="ftr" sz="quarter" idx="10"/>
          </p:nvPr>
        </p:nvSpPr>
        <p:spPr/>
        <p:txBody>
          <a:bodyPr/>
          <a:lstStyle/>
          <a:p>
            <a:r>
              <a:rPr lang="en-US" dirty="0" smtClean="0"/>
              <a:t>2014 © EPAM Systems, RD Dep.</a:t>
            </a:r>
            <a:endParaRPr lang="en-US" dirty="0"/>
          </a:p>
        </p:txBody>
      </p:sp>
      <p:sp>
        <p:nvSpPr>
          <p:cNvPr id="4" name="Slide Number Placeholder 3"/>
          <p:cNvSpPr>
            <a:spLocks noGrp="1"/>
          </p:cNvSpPr>
          <p:nvPr>
            <p:ph type="sldNum" sz="quarter" idx="11"/>
          </p:nvPr>
        </p:nvSpPr>
        <p:spPr/>
        <p:txBody>
          <a:bodyPr/>
          <a:lstStyle/>
          <a:p>
            <a:fld id="{36013D82-3B92-4BC6-A819-A7803D760D40}" type="slidenum">
              <a:rPr lang="en-US" smtClean="0"/>
              <a:pPr/>
              <a:t>‹#›</a:t>
            </a:fld>
            <a:endParaRPr lang="en-US"/>
          </a:p>
        </p:txBody>
      </p:sp>
    </p:spTree>
    <p:extLst>
      <p:ext uri="{BB962C8B-B14F-4D97-AF65-F5344CB8AC3E}">
        <p14:creationId xmlns:p14="http://schemas.microsoft.com/office/powerpoint/2010/main" val="2944012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2590800"/>
            <a:ext cx="6858000" cy="1143000"/>
          </a:xfrm>
          <a:prstGeom prst="rect">
            <a:avLst/>
          </a:prstGeom>
        </p:spPr>
        <p:txBody>
          <a:bodyPr/>
          <a:lstStyle>
            <a:lvl1pPr marL="0" indent="0" algn="l">
              <a:buNone/>
              <a:defRPr lang="en-US" sz="2000" b="0" kern="1200" baseline="0" dirty="0" smtClean="0">
                <a:solidFill>
                  <a:schemeClr val="accent1">
                    <a:lumMod val="75000"/>
                  </a:schemeClr>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Presentation Title</a:t>
            </a:r>
          </a:p>
          <a:p>
            <a:endParaRPr lang="en-US" dirty="0"/>
          </a:p>
        </p:txBody>
      </p:sp>
      <p:sp>
        <p:nvSpPr>
          <p:cNvPr id="4" name="TextBox 3"/>
          <p:cNvSpPr txBox="1"/>
          <p:nvPr userDrawn="1"/>
        </p:nvSpPr>
        <p:spPr>
          <a:xfrm>
            <a:off x="1828800" y="762000"/>
            <a:ext cx="6858000" cy="1569660"/>
          </a:xfrm>
          <a:prstGeom prst="rect">
            <a:avLst/>
          </a:prstGeom>
          <a:noFill/>
        </p:spPr>
        <p:txBody>
          <a:bodyPr wrap="square" rtlCol="0">
            <a:spAutoFit/>
          </a:bodyPr>
          <a:lstStyle/>
          <a:p>
            <a:pPr algn="l"/>
            <a:r>
              <a:rPr lang="en-US" sz="3200" b="1" dirty="0" smtClean="0">
                <a:solidFill>
                  <a:schemeClr val="tx2"/>
                </a:solidFill>
                <a:latin typeface="Tahoma" pitchFamily="34" charset="0"/>
                <a:ea typeface="Tahoma" pitchFamily="34" charset="0"/>
                <a:cs typeface="Tahoma" pitchFamily="34" charset="0"/>
              </a:rPr>
              <a:t>THANKS</a:t>
            </a:r>
            <a:r>
              <a:rPr lang="en-US" sz="3200" b="1" baseline="0" dirty="0" smtClean="0">
                <a:solidFill>
                  <a:schemeClr val="tx2"/>
                </a:solidFill>
                <a:latin typeface="Tahoma" pitchFamily="34" charset="0"/>
                <a:ea typeface="Tahoma" pitchFamily="34" charset="0"/>
                <a:cs typeface="Tahoma" pitchFamily="34" charset="0"/>
              </a:rPr>
              <a:t> FOR YOUR ATTENTION!</a:t>
            </a:r>
          </a:p>
          <a:p>
            <a:pPr algn="l"/>
            <a:endParaRPr lang="en-US" sz="3200" b="1" baseline="0" dirty="0" smtClean="0">
              <a:solidFill>
                <a:schemeClr val="tx2"/>
              </a:solidFill>
              <a:latin typeface="Tahoma" pitchFamily="34" charset="0"/>
              <a:ea typeface="Tahoma" pitchFamily="34" charset="0"/>
              <a:cs typeface="Tahoma" pitchFamily="34" charset="0"/>
            </a:endParaRPr>
          </a:p>
          <a:p>
            <a:pPr algn="l"/>
            <a:r>
              <a:rPr lang="en-US" sz="3200" b="1" baseline="0" dirty="0" smtClean="0">
                <a:solidFill>
                  <a:schemeClr val="tx2"/>
                </a:solidFill>
                <a:latin typeface="Tahoma" pitchFamily="34" charset="0"/>
                <a:ea typeface="Tahoma" pitchFamily="34" charset="0"/>
                <a:cs typeface="Tahoma" pitchFamily="34" charset="0"/>
              </a:rPr>
              <a:t>QUESTIONS?</a:t>
            </a:r>
            <a:endParaRPr lang="en-US" sz="3200" b="1" dirty="0">
              <a:solidFill>
                <a:schemeClr val="tx2"/>
              </a:solidFill>
              <a:latin typeface="Tahoma" pitchFamily="34" charset="0"/>
              <a:ea typeface="Tahoma" pitchFamily="34" charset="0"/>
              <a:cs typeface="Tahoma" pitchFamily="34" charset="0"/>
            </a:endParaRPr>
          </a:p>
        </p:txBody>
      </p:sp>
      <p:sp>
        <p:nvSpPr>
          <p:cNvPr id="2" name="Footer Placeholder 1"/>
          <p:cNvSpPr>
            <a:spLocks noGrp="1"/>
          </p:cNvSpPr>
          <p:nvPr>
            <p:ph type="ftr" sz="quarter" idx="12"/>
          </p:nvPr>
        </p:nvSpPr>
        <p:spPr/>
        <p:txBody>
          <a:bodyPr/>
          <a:lstStyle/>
          <a:p>
            <a:r>
              <a:rPr lang="en-US" dirty="0" smtClean="0"/>
              <a:t>2014 © EPAM Systems, RD Dep.</a:t>
            </a:r>
            <a:endParaRPr lang="en-US" dirty="0"/>
          </a:p>
        </p:txBody>
      </p:sp>
      <p:sp>
        <p:nvSpPr>
          <p:cNvPr id="5" name="Slide Number Placeholder 4"/>
          <p:cNvSpPr>
            <a:spLocks noGrp="1"/>
          </p:cNvSpPr>
          <p:nvPr>
            <p:ph type="sldNum" sz="quarter" idx="13"/>
          </p:nvPr>
        </p:nvSpPr>
        <p:spPr/>
        <p:txBody>
          <a:bodyPr/>
          <a:lstStyle/>
          <a:p>
            <a:fld id="{36013D82-3B92-4BC6-A819-A7803D760D40}" type="slidenum">
              <a:rPr lang="en-US" smtClean="0"/>
              <a:pPr/>
              <a:t>‹#›</a:t>
            </a:fld>
            <a:endParaRPr lang="en-US"/>
          </a:p>
        </p:txBody>
      </p:sp>
      <p:sp>
        <p:nvSpPr>
          <p:cNvPr id="7" name="Text Placeholder 24"/>
          <p:cNvSpPr>
            <a:spLocks noGrp="1"/>
          </p:cNvSpPr>
          <p:nvPr>
            <p:ph type="body" sz="quarter" idx="14" hasCustomPrompt="1"/>
          </p:nvPr>
        </p:nvSpPr>
        <p:spPr>
          <a:xfrm>
            <a:off x="2743200" y="4114800"/>
            <a:ext cx="5943600" cy="1066800"/>
          </a:xfrm>
          <a:prstGeom prst="rect">
            <a:avLst/>
          </a:prstGeom>
        </p:spPr>
        <p:txBody>
          <a:bodyPr>
            <a:noAutofit/>
          </a:bodyPr>
          <a:lstStyle>
            <a:lvl1pPr marL="0" indent="0" algn="l">
              <a:buNone/>
              <a:defRPr lang="en-US" sz="1600" b="1" kern="1200" baseline="0" dirty="0" smtClean="0">
                <a:solidFill>
                  <a:schemeClr val="tx1"/>
                </a:solidFill>
                <a:latin typeface="Tahoma" pitchFamily="34" charset="0"/>
                <a:ea typeface="Tahoma" pitchFamily="34" charset="0"/>
                <a:cs typeface="Tahoma" pitchFamily="34" charset="0"/>
              </a:defRPr>
            </a:lvl1pPr>
            <a:lvl2pPr>
              <a:defRPr lang="en-US" sz="1800" b="1" kern="1200" baseline="0" dirty="0" smtClean="0">
                <a:solidFill>
                  <a:schemeClr val="bg1">
                    <a:lumMod val="50000"/>
                  </a:schemeClr>
                </a:solidFill>
                <a:latin typeface="Arial" pitchFamily="34" charset="0"/>
                <a:ea typeface="+mn-ea"/>
                <a:cs typeface="Arial" pitchFamily="34" charset="0"/>
              </a:defRPr>
            </a:lvl2pPr>
            <a:lvl3pPr>
              <a:defRPr lang="en-US" sz="1800" b="1" kern="1200" baseline="0" dirty="0" smtClean="0">
                <a:solidFill>
                  <a:schemeClr val="bg1">
                    <a:lumMod val="50000"/>
                  </a:schemeClr>
                </a:solidFill>
                <a:latin typeface="Arial" pitchFamily="34" charset="0"/>
                <a:ea typeface="+mn-ea"/>
                <a:cs typeface="Arial" pitchFamily="34" charset="0"/>
              </a:defRPr>
            </a:lvl3pPr>
            <a:lvl4pPr>
              <a:defRPr lang="en-US" sz="1800" b="1" kern="1200" baseline="0" dirty="0" smtClean="0">
                <a:solidFill>
                  <a:schemeClr val="bg1">
                    <a:lumMod val="50000"/>
                  </a:schemeClr>
                </a:solidFill>
                <a:latin typeface="Arial" pitchFamily="34" charset="0"/>
                <a:ea typeface="+mn-ea"/>
                <a:cs typeface="Arial" pitchFamily="34" charset="0"/>
              </a:defRPr>
            </a:lvl4pPr>
            <a:lvl5pPr>
              <a:defRPr lang="en-US" sz="1800" b="1" kern="1200" baseline="0" dirty="0">
                <a:solidFill>
                  <a:schemeClr val="bg1">
                    <a:lumMod val="50000"/>
                  </a:schemeClr>
                </a:solidFill>
                <a:latin typeface="Arial" pitchFamily="34" charset="0"/>
                <a:ea typeface="+mn-ea"/>
                <a:cs typeface="Arial" pitchFamily="34" charset="0"/>
              </a:defRPr>
            </a:lvl5pPr>
          </a:lstStyle>
          <a:p>
            <a:pPr lvl="0"/>
            <a:r>
              <a:rPr lang="en-US" dirty="0" smtClean="0"/>
              <a:t>Author Name</a:t>
            </a:r>
          </a:p>
          <a:p>
            <a:pPr lvl="0"/>
            <a:r>
              <a:rPr lang="en-US" dirty="0" smtClean="0"/>
              <a:t>Author Position</a:t>
            </a:r>
          </a:p>
          <a:p>
            <a:pPr lvl="0"/>
            <a:r>
              <a:rPr lang="en-US" dirty="0" smtClean="0"/>
              <a:t>Author Contact Email</a:t>
            </a:r>
          </a:p>
        </p:txBody>
      </p:sp>
      <p:sp>
        <p:nvSpPr>
          <p:cNvPr id="8" name="Rectangle 7"/>
          <p:cNvSpPr/>
          <p:nvPr userDrawn="1"/>
        </p:nvSpPr>
        <p:spPr>
          <a:xfrm>
            <a:off x="1828800" y="4114800"/>
            <a:ext cx="965329" cy="338554"/>
          </a:xfrm>
          <a:prstGeom prst="rect">
            <a:avLst/>
          </a:prstGeom>
        </p:spPr>
        <p:txBody>
          <a:bodyPr wrap="none">
            <a:spAutoFit/>
          </a:bodyPr>
          <a:lstStyle/>
          <a:p>
            <a:r>
              <a:rPr lang="en-US" sz="1600" b="1" dirty="0" smtClean="0">
                <a:solidFill>
                  <a:schemeClr val="tx1"/>
                </a:solidFill>
                <a:latin typeface="Tahoma" pitchFamily="34" charset="0"/>
                <a:ea typeface="Tahoma" pitchFamily="34" charset="0"/>
                <a:cs typeface="Tahoma" pitchFamily="34" charset="0"/>
              </a:rPr>
              <a:t>Author:</a:t>
            </a:r>
            <a:endParaRPr lang="en-US" sz="1600" b="1" dirty="0">
              <a:solidFill>
                <a:schemeClr val="tx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88955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15962"/>
          </a:xfrm>
          <a:prstGeom prst="rect">
            <a:avLst/>
          </a:prstGeom>
        </p:spPr>
        <p:txBody>
          <a:bodyPr vert="horz" lIns="91440" tIns="45720" rIns="91440" bIns="45720" rtlCol="0" anchor="t">
            <a:normAutofit/>
          </a:bodyPr>
          <a:lstStyle/>
          <a:p>
            <a:pPr marL="0" lvl="0" indent="0" algn="l" defTabSz="914400" rtl="0" eaLnBrk="1" latinLnBrk="0" hangingPunct="1">
              <a:spcBef>
                <a:spcPct val="20000"/>
              </a:spcBef>
              <a:buFont typeface="Arial" pitchFamily="34" charset="0"/>
              <a:buNone/>
            </a:pPr>
            <a:r>
              <a:rPr lang="ru-RU" smtClean="0"/>
              <a:t>Образец заголовка</a:t>
            </a:r>
            <a:endParaRPr lang="en-US" dirty="0"/>
          </a:p>
        </p:txBody>
      </p:sp>
      <p:sp>
        <p:nvSpPr>
          <p:cNvPr id="24" name="Rectangle 6"/>
          <p:cNvSpPr>
            <a:spLocks noChangeArrowheads="1"/>
          </p:cNvSpPr>
          <p:nvPr/>
        </p:nvSpPr>
        <p:spPr bwMode="auto">
          <a:xfrm>
            <a:off x="-19050" y="6327152"/>
            <a:ext cx="3133441" cy="267492"/>
          </a:xfrm>
          <a:prstGeom prst="rect">
            <a:avLst/>
          </a:prstGeom>
          <a:solidFill>
            <a:srgbClr val="608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7"/>
          <p:cNvSpPr>
            <a:spLocks noEditPoints="1"/>
          </p:cNvSpPr>
          <p:nvPr/>
        </p:nvSpPr>
        <p:spPr bwMode="auto">
          <a:xfrm>
            <a:off x="914400" y="6385486"/>
            <a:ext cx="685801" cy="170266"/>
          </a:xfrm>
          <a:custGeom>
            <a:avLst/>
            <a:gdLst>
              <a:gd name="T0" fmla="*/ 2344 w 2344"/>
              <a:gd name="T1" fmla="*/ 307 h 582"/>
              <a:gd name="T2" fmla="*/ 431 w 2344"/>
              <a:gd name="T3" fmla="*/ 371 h 582"/>
              <a:gd name="T4" fmla="*/ 1391 w 2344"/>
              <a:gd name="T5" fmla="*/ 480 h 582"/>
              <a:gd name="T6" fmla="*/ 1568 w 2344"/>
              <a:gd name="T7" fmla="*/ 78 h 582"/>
              <a:gd name="T8" fmla="*/ 1595 w 2344"/>
              <a:gd name="T9" fmla="*/ 82 h 582"/>
              <a:gd name="T10" fmla="*/ 1715 w 2344"/>
              <a:gd name="T11" fmla="*/ 98 h 582"/>
              <a:gd name="T12" fmla="*/ 1734 w 2344"/>
              <a:gd name="T13" fmla="*/ 77 h 582"/>
              <a:gd name="T14" fmla="*/ 1755 w 2344"/>
              <a:gd name="T15" fmla="*/ 89 h 582"/>
              <a:gd name="T16" fmla="*/ 1876 w 2344"/>
              <a:gd name="T17" fmla="*/ 53 h 582"/>
              <a:gd name="T18" fmla="*/ 1850 w 2344"/>
              <a:gd name="T19" fmla="*/ 14 h 582"/>
              <a:gd name="T20" fmla="*/ 1802 w 2344"/>
              <a:gd name="T21" fmla="*/ 0 h 582"/>
              <a:gd name="T22" fmla="*/ 1722 w 2344"/>
              <a:gd name="T23" fmla="*/ 24 h 582"/>
              <a:gd name="T24" fmla="*/ 1663 w 2344"/>
              <a:gd name="T25" fmla="*/ 2 h 582"/>
              <a:gd name="T26" fmla="*/ 1591 w 2344"/>
              <a:gd name="T27" fmla="*/ 7 h 582"/>
              <a:gd name="T28" fmla="*/ 1227 w 2344"/>
              <a:gd name="T29" fmla="*/ 5 h 582"/>
              <a:gd name="T30" fmla="*/ 1162 w 2344"/>
              <a:gd name="T31" fmla="*/ 36 h 582"/>
              <a:gd name="T32" fmla="*/ 1134 w 2344"/>
              <a:gd name="T33" fmla="*/ 96 h 582"/>
              <a:gd name="T34" fmla="*/ 1249 w 2344"/>
              <a:gd name="T35" fmla="*/ 95 h 582"/>
              <a:gd name="T36" fmla="*/ 1276 w 2344"/>
              <a:gd name="T37" fmla="*/ 74 h 582"/>
              <a:gd name="T38" fmla="*/ 1288 w 2344"/>
              <a:gd name="T39" fmla="*/ 97 h 582"/>
              <a:gd name="T40" fmla="*/ 1243 w 2344"/>
              <a:gd name="T41" fmla="*/ 195 h 582"/>
              <a:gd name="T42" fmla="*/ 1120 w 2344"/>
              <a:gd name="T43" fmla="*/ 273 h 582"/>
              <a:gd name="T44" fmla="*/ 1090 w 2344"/>
              <a:gd name="T45" fmla="*/ 411 h 582"/>
              <a:gd name="T46" fmla="*/ 1113 w 2344"/>
              <a:gd name="T47" fmla="*/ 473 h 582"/>
              <a:gd name="T48" fmla="*/ 1208 w 2344"/>
              <a:gd name="T49" fmla="*/ 485 h 582"/>
              <a:gd name="T50" fmla="*/ 1252 w 2344"/>
              <a:gd name="T51" fmla="*/ 480 h 582"/>
              <a:gd name="T52" fmla="*/ 1398 w 2344"/>
              <a:gd name="T53" fmla="*/ 45 h 582"/>
              <a:gd name="T54" fmla="*/ 1361 w 2344"/>
              <a:gd name="T55" fmla="*/ 13 h 582"/>
              <a:gd name="T56" fmla="*/ 1240 w 2344"/>
              <a:gd name="T57" fmla="*/ 277 h 582"/>
              <a:gd name="T58" fmla="*/ 1244 w 2344"/>
              <a:gd name="T59" fmla="*/ 406 h 582"/>
              <a:gd name="T60" fmla="*/ 1218 w 2344"/>
              <a:gd name="T61" fmla="*/ 412 h 582"/>
              <a:gd name="T62" fmla="*/ 1220 w 2344"/>
              <a:gd name="T63" fmla="*/ 304 h 582"/>
              <a:gd name="T64" fmla="*/ 758 w 2344"/>
              <a:gd name="T65" fmla="*/ 31 h 582"/>
              <a:gd name="T66" fmla="*/ 672 w 2344"/>
              <a:gd name="T67" fmla="*/ 1 h 582"/>
              <a:gd name="T68" fmla="*/ 570 w 2344"/>
              <a:gd name="T69" fmla="*/ 11 h 582"/>
              <a:gd name="T70" fmla="*/ 514 w 2344"/>
              <a:gd name="T71" fmla="*/ 58 h 582"/>
              <a:gd name="T72" fmla="*/ 462 w 2344"/>
              <a:gd name="T73" fmla="*/ 410 h 582"/>
              <a:gd name="T74" fmla="*/ 487 w 2344"/>
              <a:gd name="T75" fmla="*/ 461 h 582"/>
              <a:gd name="T76" fmla="*/ 541 w 2344"/>
              <a:gd name="T77" fmla="*/ 482 h 582"/>
              <a:gd name="T78" fmla="*/ 664 w 2344"/>
              <a:gd name="T79" fmla="*/ 476 h 582"/>
              <a:gd name="T80" fmla="*/ 721 w 2344"/>
              <a:gd name="T81" fmla="*/ 436 h 582"/>
              <a:gd name="T82" fmla="*/ 630 w 2344"/>
              <a:gd name="T83" fmla="*/ 304 h 582"/>
              <a:gd name="T84" fmla="*/ 606 w 2344"/>
              <a:gd name="T85" fmla="*/ 413 h 582"/>
              <a:gd name="T86" fmla="*/ 581 w 2344"/>
              <a:gd name="T87" fmla="*/ 405 h 582"/>
              <a:gd name="T88" fmla="*/ 777 w 2344"/>
              <a:gd name="T89" fmla="*/ 80 h 582"/>
              <a:gd name="T90" fmla="*/ 646 w 2344"/>
              <a:gd name="T91" fmla="*/ 74 h 582"/>
              <a:gd name="T92" fmla="*/ 658 w 2344"/>
              <a:gd name="T93" fmla="*/ 97 h 582"/>
              <a:gd name="T94" fmla="*/ 628 w 2344"/>
              <a:gd name="T95" fmla="*/ 77 h 582"/>
              <a:gd name="T96" fmla="*/ 1042 w 2344"/>
              <a:gd name="T97" fmla="*/ 7 h 582"/>
              <a:gd name="T98" fmla="*/ 970 w 2344"/>
              <a:gd name="T99" fmla="*/ 2 h 582"/>
              <a:gd name="T100" fmla="*/ 872 w 2344"/>
              <a:gd name="T101" fmla="*/ 582 h 582"/>
              <a:gd name="T102" fmla="*/ 965 w 2344"/>
              <a:gd name="T103" fmla="*/ 486 h 582"/>
              <a:gd name="T104" fmla="*/ 1019 w 2344"/>
              <a:gd name="T105" fmla="*/ 469 h 582"/>
              <a:gd name="T106" fmla="*/ 1048 w 2344"/>
              <a:gd name="T107" fmla="*/ 428 h 582"/>
              <a:gd name="T108" fmla="*/ 1087 w 2344"/>
              <a:gd name="T109" fmla="*/ 38 h 582"/>
              <a:gd name="T110" fmla="*/ 963 w 2344"/>
              <a:gd name="T111" fmla="*/ 74 h 582"/>
              <a:gd name="T112" fmla="*/ 975 w 2344"/>
              <a:gd name="T113" fmla="*/ 96 h 582"/>
              <a:gd name="T114" fmla="*/ 914 w 2344"/>
              <a:gd name="T115" fmla="*/ 413 h 582"/>
              <a:gd name="T116" fmla="*/ 896 w 2344"/>
              <a:gd name="T117" fmla="*/ 39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44" h="582">
                <a:moveTo>
                  <a:pt x="1919" y="46"/>
                </a:moveTo>
                <a:lnTo>
                  <a:pt x="1912" y="144"/>
                </a:lnTo>
                <a:lnTo>
                  <a:pt x="2210" y="258"/>
                </a:lnTo>
                <a:lnTo>
                  <a:pt x="1893" y="371"/>
                </a:lnTo>
                <a:lnTo>
                  <a:pt x="1885" y="473"/>
                </a:lnTo>
                <a:lnTo>
                  <a:pt x="1890" y="469"/>
                </a:lnTo>
                <a:lnTo>
                  <a:pt x="2344" y="307"/>
                </a:lnTo>
                <a:lnTo>
                  <a:pt x="2344" y="205"/>
                </a:lnTo>
                <a:lnTo>
                  <a:pt x="1919" y="46"/>
                </a:lnTo>
                <a:close/>
                <a:moveTo>
                  <a:pt x="458" y="46"/>
                </a:moveTo>
                <a:lnTo>
                  <a:pt x="0" y="207"/>
                </a:lnTo>
                <a:lnTo>
                  <a:pt x="0" y="311"/>
                </a:lnTo>
                <a:lnTo>
                  <a:pt x="424" y="473"/>
                </a:lnTo>
                <a:lnTo>
                  <a:pt x="431" y="371"/>
                </a:lnTo>
                <a:lnTo>
                  <a:pt x="133" y="258"/>
                </a:lnTo>
                <a:lnTo>
                  <a:pt x="451" y="144"/>
                </a:lnTo>
                <a:lnTo>
                  <a:pt x="458" y="46"/>
                </a:lnTo>
                <a:close/>
                <a:moveTo>
                  <a:pt x="1568" y="19"/>
                </a:moveTo>
                <a:lnTo>
                  <a:pt x="1571" y="3"/>
                </a:lnTo>
                <a:lnTo>
                  <a:pt x="1453" y="3"/>
                </a:lnTo>
                <a:lnTo>
                  <a:pt x="1391" y="480"/>
                </a:lnTo>
                <a:lnTo>
                  <a:pt x="1509" y="480"/>
                </a:lnTo>
                <a:lnTo>
                  <a:pt x="1559" y="97"/>
                </a:lnTo>
                <a:lnTo>
                  <a:pt x="1559" y="92"/>
                </a:lnTo>
                <a:lnTo>
                  <a:pt x="1561" y="88"/>
                </a:lnTo>
                <a:lnTo>
                  <a:pt x="1563" y="84"/>
                </a:lnTo>
                <a:lnTo>
                  <a:pt x="1565" y="81"/>
                </a:lnTo>
                <a:lnTo>
                  <a:pt x="1568" y="78"/>
                </a:lnTo>
                <a:lnTo>
                  <a:pt x="1572" y="77"/>
                </a:lnTo>
                <a:lnTo>
                  <a:pt x="1576" y="76"/>
                </a:lnTo>
                <a:lnTo>
                  <a:pt x="1580" y="75"/>
                </a:lnTo>
                <a:lnTo>
                  <a:pt x="1586" y="76"/>
                </a:lnTo>
                <a:lnTo>
                  <a:pt x="1590" y="77"/>
                </a:lnTo>
                <a:lnTo>
                  <a:pt x="1593" y="78"/>
                </a:lnTo>
                <a:lnTo>
                  <a:pt x="1595" y="82"/>
                </a:lnTo>
                <a:lnTo>
                  <a:pt x="1598" y="85"/>
                </a:lnTo>
                <a:lnTo>
                  <a:pt x="1599" y="88"/>
                </a:lnTo>
                <a:lnTo>
                  <a:pt x="1600" y="92"/>
                </a:lnTo>
                <a:lnTo>
                  <a:pt x="1600" y="98"/>
                </a:lnTo>
                <a:lnTo>
                  <a:pt x="1549" y="480"/>
                </a:lnTo>
                <a:lnTo>
                  <a:pt x="1666" y="480"/>
                </a:lnTo>
                <a:lnTo>
                  <a:pt x="1715" y="98"/>
                </a:lnTo>
                <a:lnTo>
                  <a:pt x="1716" y="94"/>
                </a:lnTo>
                <a:lnTo>
                  <a:pt x="1719" y="89"/>
                </a:lnTo>
                <a:lnTo>
                  <a:pt x="1720" y="85"/>
                </a:lnTo>
                <a:lnTo>
                  <a:pt x="1723" y="83"/>
                </a:lnTo>
                <a:lnTo>
                  <a:pt x="1726" y="81"/>
                </a:lnTo>
                <a:lnTo>
                  <a:pt x="1729" y="78"/>
                </a:lnTo>
                <a:lnTo>
                  <a:pt x="1734" y="77"/>
                </a:lnTo>
                <a:lnTo>
                  <a:pt x="1739" y="77"/>
                </a:lnTo>
                <a:lnTo>
                  <a:pt x="1743" y="77"/>
                </a:lnTo>
                <a:lnTo>
                  <a:pt x="1748" y="78"/>
                </a:lnTo>
                <a:lnTo>
                  <a:pt x="1751" y="81"/>
                </a:lnTo>
                <a:lnTo>
                  <a:pt x="1753" y="83"/>
                </a:lnTo>
                <a:lnTo>
                  <a:pt x="1755" y="86"/>
                </a:lnTo>
                <a:lnTo>
                  <a:pt x="1755" y="89"/>
                </a:lnTo>
                <a:lnTo>
                  <a:pt x="1756" y="94"/>
                </a:lnTo>
                <a:lnTo>
                  <a:pt x="1755" y="99"/>
                </a:lnTo>
                <a:lnTo>
                  <a:pt x="1707" y="480"/>
                </a:lnTo>
                <a:lnTo>
                  <a:pt x="1823" y="480"/>
                </a:lnTo>
                <a:lnTo>
                  <a:pt x="1876" y="68"/>
                </a:lnTo>
                <a:lnTo>
                  <a:pt x="1877" y="60"/>
                </a:lnTo>
                <a:lnTo>
                  <a:pt x="1876" y="53"/>
                </a:lnTo>
                <a:lnTo>
                  <a:pt x="1875" y="45"/>
                </a:lnTo>
                <a:lnTo>
                  <a:pt x="1873" y="38"/>
                </a:lnTo>
                <a:lnTo>
                  <a:pt x="1870" y="32"/>
                </a:lnTo>
                <a:lnTo>
                  <a:pt x="1866" y="27"/>
                </a:lnTo>
                <a:lnTo>
                  <a:pt x="1861" y="22"/>
                </a:lnTo>
                <a:lnTo>
                  <a:pt x="1857" y="18"/>
                </a:lnTo>
                <a:lnTo>
                  <a:pt x="1850" y="14"/>
                </a:lnTo>
                <a:lnTo>
                  <a:pt x="1844" y="9"/>
                </a:lnTo>
                <a:lnTo>
                  <a:pt x="1837" y="7"/>
                </a:lnTo>
                <a:lnTo>
                  <a:pt x="1831" y="4"/>
                </a:lnTo>
                <a:lnTo>
                  <a:pt x="1823" y="3"/>
                </a:lnTo>
                <a:lnTo>
                  <a:pt x="1817" y="1"/>
                </a:lnTo>
                <a:lnTo>
                  <a:pt x="1809" y="1"/>
                </a:lnTo>
                <a:lnTo>
                  <a:pt x="1802" y="0"/>
                </a:lnTo>
                <a:lnTo>
                  <a:pt x="1789" y="1"/>
                </a:lnTo>
                <a:lnTo>
                  <a:pt x="1776" y="2"/>
                </a:lnTo>
                <a:lnTo>
                  <a:pt x="1764" y="4"/>
                </a:lnTo>
                <a:lnTo>
                  <a:pt x="1752" y="8"/>
                </a:lnTo>
                <a:lnTo>
                  <a:pt x="1741" y="13"/>
                </a:lnTo>
                <a:lnTo>
                  <a:pt x="1731" y="18"/>
                </a:lnTo>
                <a:lnTo>
                  <a:pt x="1722" y="24"/>
                </a:lnTo>
                <a:lnTo>
                  <a:pt x="1713" y="32"/>
                </a:lnTo>
                <a:lnTo>
                  <a:pt x="1706" y="24"/>
                </a:lnTo>
                <a:lnTo>
                  <a:pt x="1698" y="18"/>
                </a:lnTo>
                <a:lnTo>
                  <a:pt x="1690" y="13"/>
                </a:lnTo>
                <a:lnTo>
                  <a:pt x="1682" y="8"/>
                </a:lnTo>
                <a:lnTo>
                  <a:pt x="1673" y="4"/>
                </a:lnTo>
                <a:lnTo>
                  <a:pt x="1663" y="2"/>
                </a:lnTo>
                <a:lnTo>
                  <a:pt x="1654" y="1"/>
                </a:lnTo>
                <a:lnTo>
                  <a:pt x="1643" y="0"/>
                </a:lnTo>
                <a:lnTo>
                  <a:pt x="1632" y="1"/>
                </a:lnTo>
                <a:lnTo>
                  <a:pt x="1620" y="1"/>
                </a:lnTo>
                <a:lnTo>
                  <a:pt x="1611" y="3"/>
                </a:lnTo>
                <a:lnTo>
                  <a:pt x="1601" y="5"/>
                </a:lnTo>
                <a:lnTo>
                  <a:pt x="1591" y="7"/>
                </a:lnTo>
                <a:lnTo>
                  <a:pt x="1584" y="11"/>
                </a:lnTo>
                <a:lnTo>
                  <a:pt x="1575" y="15"/>
                </a:lnTo>
                <a:lnTo>
                  <a:pt x="1568" y="19"/>
                </a:lnTo>
                <a:close/>
                <a:moveTo>
                  <a:pt x="1287" y="0"/>
                </a:moveTo>
                <a:lnTo>
                  <a:pt x="1253" y="1"/>
                </a:lnTo>
                <a:lnTo>
                  <a:pt x="1240" y="3"/>
                </a:lnTo>
                <a:lnTo>
                  <a:pt x="1227" y="5"/>
                </a:lnTo>
                <a:lnTo>
                  <a:pt x="1216" y="7"/>
                </a:lnTo>
                <a:lnTo>
                  <a:pt x="1206" y="11"/>
                </a:lnTo>
                <a:lnTo>
                  <a:pt x="1195" y="15"/>
                </a:lnTo>
                <a:lnTo>
                  <a:pt x="1186" y="19"/>
                </a:lnTo>
                <a:lnTo>
                  <a:pt x="1177" y="24"/>
                </a:lnTo>
                <a:lnTo>
                  <a:pt x="1170" y="30"/>
                </a:lnTo>
                <a:lnTo>
                  <a:pt x="1162" y="36"/>
                </a:lnTo>
                <a:lnTo>
                  <a:pt x="1156" y="44"/>
                </a:lnTo>
                <a:lnTo>
                  <a:pt x="1150" y="50"/>
                </a:lnTo>
                <a:lnTo>
                  <a:pt x="1146" y="59"/>
                </a:lnTo>
                <a:lnTo>
                  <a:pt x="1142" y="68"/>
                </a:lnTo>
                <a:lnTo>
                  <a:pt x="1139" y="76"/>
                </a:lnTo>
                <a:lnTo>
                  <a:pt x="1136" y="86"/>
                </a:lnTo>
                <a:lnTo>
                  <a:pt x="1134" y="96"/>
                </a:lnTo>
                <a:lnTo>
                  <a:pt x="1123" y="177"/>
                </a:lnTo>
                <a:lnTo>
                  <a:pt x="1237" y="177"/>
                </a:lnTo>
                <a:lnTo>
                  <a:pt x="1240" y="130"/>
                </a:lnTo>
                <a:lnTo>
                  <a:pt x="1242" y="119"/>
                </a:lnTo>
                <a:lnTo>
                  <a:pt x="1243" y="110"/>
                </a:lnTo>
                <a:lnTo>
                  <a:pt x="1247" y="101"/>
                </a:lnTo>
                <a:lnTo>
                  <a:pt x="1249" y="95"/>
                </a:lnTo>
                <a:lnTo>
                  <a:pt x="1253" y="86"/>
                </a:lnTo>
                <a:lnTo>
                  <a:pt x="1257" y="80"/>
                </a:lnTo>
                <a:lnTo>
                  <a:pt x="1261" y="77"/>
                </a:lnTo>
                <a:lnTo>
                  <a:pt x="1264" y="75"/>
                </a:lnTo>
                <a:lnTo>
                  <a:pt x="1267" y="74"/>
                </a:lnTo>
                <a:lnTo>
                  <a:pt x="1271" y="74"/>
                </a:lnTo>
                <a:lnTo>
                  <a:pt x="1276" y="74"/>
                </a:lnTo>
                <a:lnTo>
                  <a:pt x="1279" y="75"/>
                </a:lnTo>
                <a:lnTo>
                  <a:pt x="1282" y="77"/>
                </a:lnTo>
                <a:lnTo>
                  <a:pt x="1285" y="80"/>
                </a:lnTo>
                <a:lnTo>
                  <a:pt x="1287" y="83"/>
                </a:lnTo>
                <a:lnTo>
                  <a:pt x="1288" y="87"/>
                </a:lnTo>
                <a:lnTo>
                  <a:pt x="1289" y="91"/>
                </a:lnTo>
                <a:lnTo>
                  <a:pt x="1288" y="97"/>
                </a:lnTo>
                <a:lnTo>
                  <a:pt x="1279" y="167"/>
                </a:lnTo>
                <a:lnTo>
                  <a:pt x="1278" y="170"/>
                </a:lnTo>
                <a:lnTo>
                  <a:pt x="1276" y="173"/>
                </a:lnTo>
                <a:lnTo>
                  <a:pt x="1272" y="177"/>
                </a:lnTo>
                <a:lnTo>
                  <a:pt x="1269" y="180"/>
                </a:lnTo>
                <a:lnTo>
                  <a:pt x="1258" y="188"/>
                </a:lnTo>
                <a:lnTo>
                  <a:pt x="1243" y="195"/>
                </a:lnTo>
                <a:lnTo>
                  <a:pt x="1234" y="200"/>
                </a:lnTo>
                <a:lnTo>
                  <a:pt x="1199" y="218"/>
                </a:lnTo>
                <a:lnTo>
                  <a:pt x="1171" y="234"/>
                </a:lnTo>
                <a:lnTo>
                  <a:pt x="1148" y="248"/>
                </a:lnTo>
                <a:lnTo>
                  <a:pt x="1132" y="260"/>
                </a:lnTo>
                <a:lnTo>
                  <a:pt x="1126" y="266"/>
                </a:lnTo>
                <a:lnTo>
                  <a:pt x="1120" y="273"/>
                </a:lnTo>
                <a:lnTo>
                  <a:pt x="1116" y="279"/>
                </a:lnTo>
                <a:lnTo>
                  <a:pt x="1112" y="287"/>
                </a:lnTo>
                <a:lnTo>
                  <a:pt x="1108" y="293"/>
                </a:lnTo>
                <a:lnTo>
                  <a:pt x="1105" y="301"/>
                </a:lnTo>
                <a:lnTo>
                  <a:pt x="1103" y="308"/>
                </a:lnTo>
                <a:lnTo>
                  <a:pt x="1102" y="316"/>
                </a:lnTo>
                <a:lnTo>
                  <a:pt x="1090" y="411"/>
                </a:lnTo>
                <a:lnTo>
                  <a:pt x="1089" y="422"/>
                </a:lnTo>
                <a:lnTo>
                  <a:pt x="1089" y="432"/>
                </a:lnTo>
                <a:lnTo>
                  <a:pt x="1090" y="441"/>
                </a:lnTo>
                <a:lnTo>
                  <a:pt x="1093" y="451"/>
                </a:lnTo>
                <a:lnTo>
                  <a:pt x="1098" y="459"/>
                </a:lnTo>
                <a:lnTo>
                  <a:pt x="1104" y="466"/>
                </a:lnTo>
                <a:lnTo>
                  <a:pt x="1113" y="473"/>
                </a:lnTo>
                <a:lnTo>
                  <a:pt x="1121" y="477"/>
                </a:lnTo>
                <a:lnTo>
                  <a:pt x="1133" y="481"/>
                </a:lnTo>
                <a:lnTo>
                  <a:pt x="1145" y="483"/>
                </a:lnTo>
                <a:lnTo>
                  <a:pt x="1160" y="486"/>
                </a:lnTo>
                <a:lnTo>
                  <a:pt x="1176" y="486"/>
                </a:lnTo>
                <a:lnTo>
                  <a:pt x="1193" y="486"/>
                </a:lnTo>
                <a:lnTo>
                  <a:pt x="1208" y="485"/>
                </a:lnTo>
                <a:lnTo>
                  <a:pt x="1221" y="482"/>
                </a:lnTo>
                <a:lnTo>
                  <a:pt x="1230" y="479"/>
                </a:lnTo>
                <a:lnTo>
                  <a:pt x="1238" y="476"/>
                </a:lnTo>
                <a:lnTo>
                  <a:pt x="1244" y="472"/>
                </a:lnTo>
                <a:lnTo>
                  <a:pt x="1250" y="467"/>
                </a:lnTo>
                <a:lnTo>
                  <a:pt x="1254" y="462"/>
                </a:lnTo>
                <a:lnTo>
                  <a:pt x="1252" y="480"/>
                </a:lnTo>
                <a:lnTo>
                  <a:pt x="1356" y="480"/>
                </a:lnTo>
                <a:lnTo>
                  <a:pt x="1403" y="100"/>
                </a:lnTo>
                <a:lnTo>
                  <a:pt x="1405" y="87"/>
                </a:lnTo>
                <a:lnTo>
                  <a:pt x="1405" y="74"/>
                </a:lnTo>
                <a:lnTo>
                  <a:pt x="1403" y="62"/>
                </a:lnTo>
                <a:lnTo>
                  <a:pt x="1400" y="51"/>
                </a:lnTo>
                <a:lnTo>
                  <a:pt x="1398" y="45"/>
                </a:lnTo>
                <a:lnTo>
                  <a:pt x="1393" y="40"/>
                </a:lnTo>
                <a:lnTo>
                  <a:pt x="1390" y="34"/>
                </a:lnTo>
                <a:lnTo>
                  <a:pt x="1386" y="29"/>
                </a:lnTo>
                <a:lnTo>
                  <a:pt x="1380" y="24"/>
                </a:lnTo>
                <a:lnTo>
                  <a:pt x="1375" y="20"/>
                </a:lnTo>
                <a:lnTo>
                  <a:pt x="1369" y="16"/>
                </a:lnTo>
                <a:lnTo>
                  <a:pt x="1361" y="13"/>
                </a:lnTo>
                <a:lnTo>
                  <a:pt x="1355" y="9"/>
                </a:lnTo>
                <a:lnTo>
                  <a:pt x="1346" y="7"/>
                </a:lnTo>
                <a:lnTo>
                  <a:pt x="1337" y="5"/>
                </a:lnTo>
                <a:lnTo>
                  <a:pt x="1329" y="3"/>
                </a:lnTo>
                <a:lnTo>
                  <a:pt x="1308" y="1"/>
                </a:lnTo>
                <a:lnTo>
                  <a:pt x="1287" y="0"/>
                </a:lnTo>
                <a:close/>
                <a:moveTo>
                  <a:pt x="1240" y="277"/>
                </a:moveTo>
                <a:lnTo>
                  <a:pt x="1245" y="274"/>
                </a:lnTo>
                <a:lnTo>
                  <a:pt x="1252" y="272"/>
                </a:lnTo>
                <a:lnTo>
                  <a:pt x="1258" y="270"/>
                </a:lnTo>
                <a:lnTo>
                  <a:pt x="1266" y="269"/>
                </a:lnTo>
                <a:lnTo>
                  <a:pt x="1250" y="391"/>
                </a:lnTo>
                <a:lnTo>
                  <a:pt x="1248" y="399"/>
                </a:lnTo>
                <a:lnTo>
                  <a:pt x="1244" y="406"/>
                </a:lnTo>
                <a:lnTo>
                  <a:pt x="1242" y="408"/>
                </a:lnTo>
                <a:lnTo>
                  <a:pt x="1240" y="410"/>
                </a:lnTo>
                <a:lnTo>
                  <a:pt x="1237" y="411"/>
                </a:lnTo>
                <a:lnTo>
                  <a:pt x="1234" y="412"/>
                </a:lnTo>
                <a:lnTo>
                  <a:pt x="1227" y="413"/>
                </a:lnTo>
                <a:lnTo>
                  <a:pt x="1223" y="413"/>
                </a:lnTo>
                <a:lnTo>
                  <a:pt x="1218" y="412"/>
                </a:lnTo>
                <a:lnTo>
                  <a:pt x="1215" y="410"/>
                </a:lnTo>
                <a:lnTo>
                  <a:pt x="1213" y="408"/>
                </a:lnTo>
                <a:lnTo>
                  <a:pt x="1211" y="405"/>
                </a:lnTo>
                <a:lnTo>
                  <a:pt x="1210" y="400"/>
                </a:lnTo>
                <a:lnTo>
                  <a:pt x="1209" y="396"/>
                </a:lnTo>
                <a:lnTo>
                  <a:pt x="1210" y="391"/>
                </a:lnTo>
                <a:lnTo>
                  <a:pt x="1220" y="304"/>
                </a:lnTo>
                <a:lnTo>
                  <a:pt x="1223" y="296"/>
                </a:lnTo>
                <a:lnTo>
                  <a:pt x="1226" y="289"/>
                </a:lnTo>
                <a:lnTo>
                  <a:pt x="1233" y="283"/>
                </a:lnTo>
                <a:lnTo>
                  <a:pt x="1240" y="277"/>
                </a:lnTo>
                <a:close/>
                <a:moveTo>
                  <a:pt x="765" y="41"/>
                </a:moveTo>
                <a:lnTo>
                  <a:pt x="762" y="35"/>
                </a:lnTo>
                <a:lnTo>
                  <a:pt x="758" y="31"/>
                </a:lnTo>
                <a:lnTo>
                  <a:pt x="753" y="27"/>
                </a:lnTo>
                <a:lnTo>
                  <a:pt x="749" y="22"/>
                </a:lnTo>
                <a:lnTo>
                  <a:pt x="737" y="16"/>
                </a:lnTo>
                <a:lnTo>
                  <a:pt x="724" y="9"/>
                </a:lnTo>
                <a:lnTo>
                  <a:pt x="709" y="5"/>
                </a:lnTo>
                <a:lnTo>
                  <a:pt x="691" y="3"/>
                </a:lnTo>
                <a:lnTo>
                  <a:pt x="672" y="1"/>
                </a:lnTo>
                <a:lnTo>
                  <a:pt x="650" y="0"/>
                </a:lnTo>
                <a:lnTo>
                  <a:pt x="637" y="0"/>
                </a:lnTo>
                <a:lnTo>
                  <a:pt x="622" y="1"/>
                </a:lnTo>
                <a:lnTo>
                  <a:pt x="608" y="3"/>
                </a:lnTo>
                <a:lnTo>
                  <a:pt x="594" y="5"/>
                </a:lnTo>
                <a:lnTo>
                  <a:pt x="582" y="8"/>
                </a:lnTo>
                <a:lnTo>
                  <a:pt x="570" y="11"/>
                </a:lnTo>
                <a:lnTo>
                  <a:pt x="560" y="16"/>
                </a:lnTo>
                <a:lnTo>
                  <a:pt x="550" y="21"/>
                </a:lnTo>
                <a:lnTo>
                  <a:pt x="541" y="27"/>
                </a:lnTo>
                <a:lnTo>
                  <a:pt x="533" y="34"/>
                </a:lnTo>
                <a:lnTo>
                  <a:pt x="526" y="41"/>
                </a:lnTo>
                <a:lnTo>
                  <a:pt x="520" y="49"/>
                </a:lnTo>
                <a:lnTo>
                  <a:pt x="514" y="58"/>
                </a:lnTo>
                <a:lnTo>
                  <a:pt x="510" y="68"/>
                </a:lnTo>
                <a:lnTo>
                  <a:pt x="506" y="77"/>
                </a:lnTo>
                <a:lnTo>
                  <a:pt x="502" y="88"/>
                </a:lnTo>
                <a:lnTo>
                  <a:pt x="500" y="100"/>
                </a:lnTo>
                <a:lnTo>
                  <a:pt x="464" y="386"/>
                </a:lnTo>
                <a:lnTo>
                  <a:pt x="462" y="398"/>
                </a:lnTo>
                <a:lnTo>
                  <a:pt x="462" y="410"/>
                </a:lnTo>
                <a:lnTo>
                  <a:pt x="464" y="422"/>
                </a:lnTo>
                <a:lnTo>
                  <a:pt x="467" y="433"/>
                </a:lnTo>
                <a:lnTo>
                  <a:pt x="469" y="439"/>
                </a:lnTo>
                <a:lnTo>
                  <a:pt x="472" y="446"/>
                </a:lnTo>
                <a:lnTo>
                  <a:pt x="477" y="451"/>
                </a:lnTo>
                <a:lnTo>
                  <a:pt x="482" y="456"/>
                </a:lnTo>
                <a:lnTo>
                  <a:pt x="487" y="461"/>
                </a:lnTo>
                <a:lnTo>
                  <a:pt x="493" y="465"/>
                </a:lnTo>
                <a:lnTo>
                  <a:pt x="499" y="469"/>
                </a:lnTo>
                <a:lnTo>
                  <a:pt x="507" y="473"/>
                </a:lnTo>
                <a:lnTo>
                  <a:pt x="514" y="476"/>
                </a:lnTo>
                <a:lnTo>
                  <a:pt x="523" y="479"/>
                </a:lnTo>
                <a:lnTo>
                  <a:pt x="532" y="481"/>
                </a:lnTo>
                <a:lnTo>
                  <a:pt x="541" y="482"/>
                </a:lnTo>
                <a:lnTo>
                  <a:pt x="563" y="486"/>
                </a:lnTo>
                <a:lnTo>
                  <a:pt x="587" y="486"/>
                </a:lnTo>
                <a:lnTo>
                  <a:pt x="615" y="486"/>
                </a:lnTo>
                <a:lnTo>
                  <a:pt x="628" y="485"/>
                </a:lnTo>
                <a:lnTo>
                  <a:pt x="641" y="482"/>
                </a:lnTo>
                <a:lnTo>
                  <a:pt x="653" y="479"/>
                </a:lnTo>
                <a:lnTo>
                  <a:pt x="664" y="476"/>
                </a:lnTo>
                <a:lnTo>
                  <a:pt x="674" y="472"/>
                </a:lnTo>
                <a:lnTo>
                  <a:pt x="684" y="467"/>
                </a:lnTo>
                <a:lnTo>
                  <a:pt x="693" y="462"/>
                </a:lnTo>
                <a:lnTo>
                  <a:pt x="701" y="456"/>
                </a:lnTo>
                <a:lnTo>
                  <a:pt x="708" y="450"/>
                </a:lnTo>
                <a:lnTo>
                  <a:pt x="714" y="444"/>
                </a:lnTo>
                <a:lnTo>
                  <a:pt x="721" y="436"/>
                </a:lnTo>
                <a:lnTo>
                  <a:pt x="725" y="428"/>
                </a:lnTo>
                <a:lnTo>
                  <a:pt x="729" y="420"/>
                </a:lnTo>
                <a:lnTo>
                  <a:pt x="732" y="410"/>
                </a:lnTo>
                <a:lnTo>
                  <a:pt x="735" y="400"/>
                </a:lnTo>
                <a:lnTo>
                  <a:pt x="737" y="390"/>
                </a:lnTo>
                <a:lnTo>
                  <a:pt x="747" y="304"/>
                </a:lnTo>
                <a:lnTo>
                  <a:pt x="630" y="304"/>
                </a:lnTo>
                <a:lnTo>
                  <a:pt x="619" y="395"/>
                </a:lnTo>
                <a:lnTo>
                  <a:pt x="618" y="399"/>
                </a:lnTo>
                <a:lnTo>
                  <a:pt x="617" y="404"/>
                </a:lnTo>
                <a:lnTo>
                  <a:pt x="615" y="407"/>
                </a:lnTo>
                <a:lnTo>
                  <a:pt x="612" y="409"/>
                </a:lnTo>
                <a:lnTo>
                  <a:pt x="609" y="411"/>
                </a:lnTo>
                <a:lnTo>
                  <a:pt x="606" y="413"/>
                </a:lnTo>
                <a:lnTo>
                  <a:pt x="602" y="414"/>
                </a:lnTo>
                <a:lnTo>
                  <a:pt x="597" y="414"/>
                </a:lnTo>
                <a:lnTo>
                  <a:pt x="592" y="413"/>
                </a:lnTo>
                <a:lnTo>
                  <a:pt x="589" y="412"/>
                </a:lnTo>
                <a:lnTo>
                  <a:pt x="586" y="411"/>
                </a:lnTo>
                <a:lnTo>
                  <a:pt x="582" y="408"/>
                </a:lnTo>
                <a:lnTo>
                  <a:pt x="581" y="405"/>
                </a:lnTo>
                <a:lnTo>
                  <a:pt x="580" y="400"/>
                </a:lnTo>
                <a:lnTo>
                  <a:pt x="579" y="396"/>
                </a:lnTo>
                <a:lnTo>
                  <a:pt x="580" y="390"/>
                </a:lnTo>
                <a:lnTo>
                  <a:pt x="594" y="277"/>
                </a:lnTo>
                <a:lnTo>
                  <a:pt x="752" y="277"/>
                </a:lnTo>
                <a:lnTo>
                  <a:pt x="776" y="96"/>
                </a:lnTo>
                <a:lnTo>
                  <a:pt x="777" y="80"/>
                </a:lnTo>
                <a:lnTo>
                  <a:pt x="775" y="65"/>
                </a:lnTo>
                <a:lnTo>
                  <a:pt x="774" y="58"/>
                </a:lnTo>
                <a:lnTo>
                  <a:pt x="771" y="51"/>
                </a:lnTo>
                <a:lnTo>
                  <a:pt x="768" y="46"/>
                </a:lnTo>
                <a:lnTo>
                  <a:pt x="765" y="41"/>
                </a:lnTo>
                <a:close/>
                <a:moveTo>
                  <a:pt x="642" y="74"/>
                </a:moveTo>
                <a:lnTo>
                  <a:pt x="646" y="74"/>
                </a:lnTo>
                <a:lnTo>
                  <a:pt x="649" y="75"/>
                </a:lnTo>
                <a:lnTo>
                  <a:pt x="653" y="77"/>
                </a:lnTo>
                <a:lnTo>
                  <a:pt x="656" y="80"/>
                </a:lnTo>
                <a:lnTo>
                  <a:pt x="657" y="83"/>
                </a:lnTo>
                <a:lnTo>
                  <a:pt x="658" y="87"/>
                </a:lnTo>
                <a:lnTo>
                  <a:pt x="659" y="91"/>
                </a:lnTo>
                <a:lnTo>
                  <a:pt x="658" y="97"/>
                </a:lnTo>
                <a:lnTo>
                  <a:pt x="644" y="207"/>
                </a:lnTo>
                <a:lnTo>
                  <a:pt x="603" y="207"/>
                </a:lnTo>
                <a:lnTo>
                  <a:pt x="618" y="97"/>
                </a:lnTo>
                <a:lnTo>
                  <a:pt x="619" y="88"/>
                </a:lnTo>
                <a:lnTo>
                  <a:pt x="622" y="82"/>
                </a:lnTo>
                <a:lnTo>
                  <a:pt x="624" y="80"/>
                </a:lnTo>
                <a:lnTo>
                  <a:pt x="628" y="77"/>
                </a:lnTo>
                <a:lnTo>
                  <a:pt x="631" y="75"/>
                </a:lnTo>
                <a:lnTo>
                  <a:pt x="634" y="75"/>
                </a:lnTo>
                <a:lnTo>
                  <a:pt x="642" y="74"/>
                </a:lnTo>
                <a:close/>
                <a:moveTo>
                  <a:pt x="1067" y="19"/>
                </a:moveTo>
                <a:lnTo>
                  <a:pt x="1060" y="15"/>
                </a:lnTo>
                <a:lnTo>
                  <a:pt x="1051" y="11"/>
                </a:lnTo>
                <a:lnTo>
                  <a:pt x="1042" y="7"/>
                </a:lnTo>
                <a:lnTo>
                  <a:pt x="1034" y="5"/>
                </a:lnTo>
                <a:lnTo>
                  <a:pt x="1024" y="3"/>
                </a:lnTo>
                <a:lnTo>
                  <a:pt x="1015" y="1"/>
                </a:lnTo>
                <a:lnTo>
                  <a:pt x="1006" y="1"/>
                </a:lnTo>
                <a:lnTo>
                  <a:pt x="997" y="0"/>
                </a:lnTo>
                <a:lnTo>
                  <a:pt x="983" y="1"/>
                </a:lnTo>
                <a:lnTo>
                  <a:pt x="970" y="2"/>
                </a:lnTo>
                <a:lnTo>
                  <a:pt x="957" y="5"/>
                </a:lnTo>
                <a:lnTo>
                  <a:pt x="945" y="10"/>
                </a:lnTo>
                <a:lnTo>
                  <a:pt x="926" y="22"/>
                </a:lnTo>
                <a:lnTo>
                  <a:pt x="918" y="3"/>
                </a:lnTo>
                <a:lnTo>
                  <a:pt x="830" y="3"/>
                </a:lnTo>
                <a:lnTo>
                  <a:pt x="754" y="582"/>
                </a:lnTo>
                <a:lnTo>
                  <a:pt x="872" y="582"/>
                </a:lnTo>
                <a:lnTo>
                  <a:pt x="886" y="469"/>
                </a:lnTo>
                <a:lnTo>
                  <a:pt x="892" y="475"/>
                </a:lnTo>
                <a:lnTo>
                  <a:pt x="901" y="478"/>
                </a:lnTo>
                <a:lnTo>
                  <a:pt x="912" y="481"/>
                </a:lnTo>
                <a:lnTo>
                  <a:pt x="924" y="485"/>
                </a:lnTo>
                <a:lnTo>
                  <a:pt x="956" y="486"/>
                </a:lnTo>
                <a:lnTo>
                  <a:pt x="965" y="486"/>
                </a:lnTo>
                <a:lnTo>
                  <a:pt x="973" y="486"/>
                </a:lnTo>
                <a:lnTo>
                  <a:pt x="982" y="483"/>
                </a:lnTo>
                <a:lnTo>
                  <a:pt x="990" y="482"/>
                </a:lnTo>
                <a:lnTo>
                  <a:pt x="998" y="479"/>
                </a:lnTo>
                <a:lnTo>
                  <a:pt x="1005" y="477"/>
                </a:lnTo>
                <a:lnTo>
                  <a:pt x="1012" y="474"/>
                </a:lnTo>
                <a:lnTo>
                  <a:pt x="1019" y="469"/>
                </a:lnTo>
                <a:lnTo>
                  <a:pt x="1025" y="464"/>
                </a:lnTo>
                <a:lnTo>
                  <a:pt x="1031" y="459"/>
                </a:lnTo>
                <a:lnTo>
                  <a:pt x="1036" y="453"/>
                </a:lnTo>
                <a:lnTo>
                  <a:pt x="1040" y="448"/>
                </a:lnTo>
                <a:lnTo>
                  <a:pt x="1044" y="441"/>
                </a:lnTo>
                <a:lnTo>
                  <a:pt x="1046" y="435"/>
                </a:lnTo>
                <a:lnTo>
                  <a:pt x="1048" y="428"/>
                </a:lnTo>
                <a:lnTo>
                  <a:pt x="1049" y="421"/>
                </a:lnTo>
                <a:lnTo>
                  <a:pt x="1094" y="77"/>
                </a:lnTo>
                <a:lnTo>
                  <a:pt x="1094" y="70"/>
                </a:lnTo>
                <a:lnTo>
                  <a:pt x="1094" y="61"/>
                </a:lnTo>
                <a:lnTo>
                  <a:pt x="1093" y="54"/>
                </a:lnTo>
                <a:lnTo>
                  <a:pt x="1091" y="46"/>
                </a:lnTo>
                <a:lnTo>
                  <a:pt x="1087" y="38"/>
                </a:lnTo>
                <a:lnTo>
                  <a:pt x="1081" y="32"/>
                </a:lnTo>
                <a:lnTo>
                  <a:pt x="1075" y="26"/>
                </a:lnTo>
                <a:lnTo>
                  <a:pt x="1067" y="19"/>
                </a:lnTo>
                <a:close/>
                <a:moveTo>
                  <a:pt x="943" y="77"/>
                </a:moveTo>
                <a:lnTo>
                  <a:pt x="950" y="75"/>
                </a:lnTo>
                <a:lnTo>
                  <a:pt x="958" y="74"/>
                </a:lnTo>
                <a:lnTo>
                  <a:pt x="963" y="74"/>
                </a:lnTo>
                <a:lnTo>
                  <a:pt x="967" y="75"/>
                </a:lnTo>
                <a:lnTo>
                  <a:pt x="970" y="77"/>
                </a:lnTo>
                <a:lnTo>
                  <a:pt x="972" y="80"/>
                </a:lnTo>
                <a:lnTo>
                  <a:pt x="974" y="83"/>
                </a:lnTo>
                <a:lnTo>
                  <a:pt x="975" y="86"/>
                </a:lnTo>
                <a:lnTo>
                  <a:pt x="975" y="90"/>
                </a:lnTo>
                <a:lnTo>
                  <a:pt x="975" y="96"/>
                </a:lnTo>
                <a:lnTo>
                  <a:pt x="937" y="391"/>
                </a:lnTo>
                <a:lnTo>
                  <a:pt x="936" y="397"/>
                </a:lnTo>
                <a:lnTo>
                  <a:pt x="933" y="401"/>
                </a:lnTo>
                <a:lnTo>
                  <a:pt x="930" y="406"/>
                </a:lnTo>
                <a:lnTo>
                  <a:pt x="927" y="410"/>
                </a:lnTo>
                <a:lnTo>
                  <a:pt x="921" y="412"/>
                </a:lnTo>
                <a:lnTo>
                  <a:pt x="914" y="413"/>
                </a:lnTo>
                <a:lnTo>
                  <a:pt x="909" y="413"/>
                </a:lnTo>
                <a:lnTo>
                  <a:pt x="904" y="412"/>
                </a:lnTo>
                <a:lnTo>
                  <a:pt x="901" y="410"/>
                </a:lnTo>
                <a:lnTo>
                  <a:pt x="899" y="408"/>
                </a:lnTo>
                <a:lnTo>
                  <a:pt x="897" y="405"/>
                </a:lnTo>
                <a:lnTo>
                  <a:pt x="896" y="401"/>
                </a:lnTo>
                <a:lnTo>
                  <a:pt x="896" y="397"/>
                </a:lnTo>
                <a:lnTo>
                  <a:pt x="896" y="392"/>
                </a:lnTo>
                <a:lnTo>
                  <a:pt x="934" y="96"/>
                </a:lnTo>
                <a:lnTo>
                  <a:pt x="936" y="89"/>
                </a:lnTo>
                <a:lnTo>
                  <a:pt x="937" y="85"/>
                </a:lnTo>
                <a:lnTo>
                  <a:pt x="939" y="81"/>
                </a:lnTo>
                <a:lnTo>
                  <a:pt x="94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Rectangle 5"/>
          <p:cNvSpPr>
            <a:spLocks noChangeArrowheads="1"/>
          </p:cNvSpPr>
          <p:nvPr/>
        </p:nvSpPr>
        <p:spPr bwMode="auto">
          <a:xfrm>
            <a:off x="1828800" y="6327152"/>
            <a:ext cx="7315200" cy="267492"/>
          </a:xfrm>
          <a:prstGeom prst="rect">
            <a:avLst/>
          </a:prstGeom>
          <a:solidFill>
            <a:srgbClr val="0046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200" dirty="0">
              <a:solidFill>
                <a:schemeClr val="bg1"/>
              </a:solidFill>
              <a:latin typeface="Tahoma" pitchFamily="34" charset="0"/>
              <a:ea typeface="Tahoma" pitchFamily="34" charset="0"/>
              <a:cs typeface="Tahoma" pitchFamily="34" charset="0"/>
            </a:endParaRPr>
          </a:p>
        </p:txBody>
      </p:sp>
      <p:sp>
        <p:nvSpPr>
          <p:cNvPr id="27" name="Footer Placeholder 4"/>
          <p:cNvSpPr>
            <a:spLocks noGrp="1"/>
          </p:cNvSpPr>
          <p:nvPr>
            <p:ph type="ftr" sz="quarter" idx="3"/>
          </p:nvPr>
        </p:nvSpPr>
        <p:spPr>
          <a:xfrm>
            <a:off x="2057400" y="6266827"/>
            <a:ext cx="2438400" cy="365125"/>
          </a:xfrm>
          <a:prstGeom prst="rect">
            <a:avLst/>
          </a:prstGeom>
        </p:spPr>
        <p:txBody>
          <a:bodyPr vert="horz" lIns="91440" tIns="45720" rIns="91440" bIns="45720" rtlCol="0" anchor="ctr"/>
          <a:lstStyle>
            <a:lvl1pPr algn="l">
              <a:defRPr sz="1000">
                <a:solidFill>
                  <a:schemeClr val="bg1"/>
                </a:solidFill>
                <a:latin typeface="Tahoma" pitchFamily="34" charset="0"/>
                <a:ea typeface="Tahoma" pitchFamily="34" charset="0"/>
                <a:cs typeface="Tahoma" pitchFamily="34" charset="0"/>
              </a:defRPr>
            </a:lvl1pPr>
          </a:lstStyle>
          <a:p>
            <a:r>
              <a:rPr lang="en-US" smtClean="0"/>
              <a:t>2014 © EPAM Systems, RD Dep.</a:t>
            </a:r>
            <a:endParaRPr lang="en-US" dirty="0"/>
          </a:p>
        </p:txBody>
      </p:sp>
      <p:sp>
        <p:nvSpPr>
          <p:cNvPr id="28" name="Slide Number Placeholder 5"/>
          <p:cNvSpPr>
            <a:spLocks noGrp="1"/>
          </p:cNvSpPr>
          <p:nvPr>
            <p:ph type="sldNum" sz="quarter" idx="4"/>
          </p:nvPr>
        </p:nvSpPr>
        <p:spPr>
          <a:xfrm>
            <a:off x="7696200" y="6248400"/>
            <a:ext cx="990599" cy="365125"/>
          </a:xfrm>
          <a:prstGeom prst="rect">
            <a:avLst/>
          </a:prstGeom>
        </p:spPr>
        <p:txBody>
          <a:bodyPr vert="horz" lIns="91440" tIns="45720" rIns="91440" bIns="45720" rtlCol="0" anchor="ctr"/>
          <a:lstStyle>
            <a:lvl1pPr algn="r">
              <a:defRPr sz="1000">
                <a:solidFill>
                  <a:schemeClr val="bg1"/>
                </a:solidFill>
                <a:latin typeface="Tahoma" pitchFamily="34" charset="0"/>
                <a:ea typeface="Tahoma" pitchFamily="34" charset="0"/>
                <a:cs typeface="Tahoma" pitchFamily="34" charset="0"/>
              </a:defRPr>
            </a:lvl1pPr>
          </a:lstStyle>
          <a:p>
            <a:fld id="{36013D82-3B92-4BC6-A819-A7803D760D40}" type="slidenum">
              <a:rPr lang="en-US" smtClean="0"/>
              <a:pPr/>
              <a:t>‹#›</a:t>
            </a:fld>
            <a:endParaRPr lang="en-US"/>
          </a:p>
        </p:txBody>
      </p:sp>
    </p:spTree>
    <p:extLst>
      <p:ext uri="{BB962C8B-B14F-4D97-AF65-F5344CB8AC3E}">
        <p14:creationId xmlns:p14="http://schemas.microsoft.com/office/powerpoint/2010/main" val="410778116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77" r:id="rId4"/>
    <p:sldLayoutId id="2147483678" r:id="rId5"/>
    <p:sldLayoutId id="2147483651" r:id="rId6"/>
    <p:sldLayoutId id="2147483676" r:id="rId7"/>
  </p:sldLayoutIdLst>
  <p:timing>
    <p:tnLst>
      <p:par>
        <p:cTn id="1" dur="indefinite" restart="never" nodeType="tmRoot"/>
      </p:par>
    </p:tnLst>
  </p:timing>
  <p:hf hdr="0" dt="0"/>
  <p:txStyles>
    <p:titleStyle>
      <a:lvl1pPr algn="l" defTabSz="914400" rtl="0" eaLnBrk="1" latinLnBrk="0" hangingPunct="1">
        <a:spcBef>
          <a:spcPct val="0"/>
        </a:spcBef>
        <a:buNone/>
        <a:defRPr lang="en-US" sz="1800" b="1" kern="1200" dirty="0">
          <a:solidFill>
            <a:schemeClr val="accent1">
              <a:lumMod val="75000"/>
            </a:schemeClr>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5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mailto:Elias_Nema@epam.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a:t>Core PL/SQL</a:t>
            </a:r>
          </a:p>
        </p:txBody>
      </p:sp>
      <p:sp>
        <p:nvSpPr>
          <p:cNvPr id="3" name="Title 2"/>
          <p:cNvSpPr>
            <a:spLocks noGrp="1"/>
          </p:cNvSpPr>
          <p:nvPr>
            <p:ph type="title"/>
          </p:nvPr>
        </p:nvSpPr>
        <p:spPr/>
        <p:txBody>
          <a:bodyPr/>
          <a:lstStyle/>
          <a:p>
            <a:r>
              <a:rPr lang="en-US" dirty="0"/>
              <a:t>Extract, transform, load</a:t>
            </a:r>
          </a:p>
        </p:txBody>
      </p:sp>
      <p:sp>
        <p:nvSpPr>
          <p:cNvPr id="4" name="Text Placeholder 3"/>
          <p:cNvSpPr>
            <a:spLocks noGrp="1"/>
          </p:cNvSpPr>
          <p:nvPr>
            <p:ph type="body" sz="quarter" idx="14"/>
          </p:nvPr>
        </p:nvSpPr>
        <p:spPr/>
        <p:txBody>
          <a:bodyPr/>
          <a:lstStyle/>
          <a:p>
            <a:r>
              <a:rPr smtClean="0"/>
              <a:t>Elias Nema</a:t>
            </a:r>
          </a:p>
          <a:p>
            <a:r>
              <a:rPr smtClean="0"/>
              <a:t>Senior Software Engineer</a:t>
            </a:r>
          </a:p>
          <a:p>
            <a:r>
              <a:rPr b="0" smtClean="0">
                <a:hlinkClick r:id="rId2"/>
              </a:rPr>
              <a:t>Elias_Nema@epam.com</a:t>
            </a:r>
            <a:endParaRPr lang="en-US" b="0" dirty="0"/>
          </a:p>
        </p:txBody>
      </p:sp>
      <p:sp>
        <p:nvSpPr>
          <p:cNvPr id="5" name="Slide Number Placeholder 4"/>
          <p:cNvSpPr>
            <a:spLocks noGrp="1"/>
          </p:cNvSpPr>
          <p:nvPr>
            <p:ph type="sldNum" sz="quarter" idx="16"/>
          </p:nvPr>
        </p:nvSpPr>
        <p:spPr/>
        <p:txBody>
          <a:bodyPr/>
          <a:lstStyle/>
          <a:p>
            <a:fld id="{36013D82-3B92-4BC6-A819-A7803D760D40}" type="slidenum">
              <a:rPr lang="en-US" smtClean="0"/>
              <a:pPr/>
              <a:t>1</a:t>
            </a:fld>
            <a:endParaRPr lang="en-US"/>
          </a:p>
        </p:txBody>
      </p:sp>
      <p:sp>
        <p:nvSpPr>
          <p:cNvPr id="6" name="Text Placeholder 5"/>
          <p:cNvSpPr>
            <a:spLocks noGrp="1"/>
          </p:cNvSpPr>
          <p:nvPr>
            <p:ph type="body" sz="quarter" idx="17"/>
          </p:nvPr>
        </p:nvSpPr>
        <p:spPr>
          <a:xfrm>
            <a:off x="1828800" y="685800"/>
            <a:ext cx="2362200" cy="533400"/>
          </a:xfrm>
        </p:spPr>
        <p:txBody>
          <a:bodyPr/>
          <a:lstStyle/>
          <a:p>
            <a:r>
              <a:rPr lang="en-US" dirty="0" smtClean="0"/>
              <a:t>MTN.BI.08</a:t>
            </a:r>
            <a:endParaRPr lang="en-US" dirty="0"/>
          </a:p>
        </p:txBody>
      </p:sp>
      <p:sp>
        <p:nvSpPr>
          <p:cNvPr id="7" name="Footer Placeholder 6"/>
          <p:cNvSpPr>
            <a:spLocks noGrp="1"/>
          </p:cNvSpPr>
          <p:nvPr>
            <p:ph type="ftr" sz="quarter" idx="18"/>
          </p:nvPr>
        </p:nvSpPr>
        <p:spPr/>
        <p:txBody>
          <a:bodyPr/>
          <a:lstStyle/>
          <a:p>
            <a:r>
              <a:rPr lang="en-US" dirty="0" smtClean="0"/>
              <a:t>2014 © EPAM Systems, RD Dep.</a:t>
            </a:r>
            <a:endParaRPr lang="en-US" dirty="0"/>
          </a:p>
        </p:txBody>
      </p:sp>
    </p:spTree>
    <p:extLst>
      <p:ext uri="{BB962C8B-B14F-4D97-AF65-F5344CB8AC3E}">
        <p14:creationId xmlns:p14="http://schemas.microsoft.com/office/powerpoint/2010/main" val="272091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10</a:t>
            </a:fld>
            <a:endParaRPr lang="en-US"/>
          </a:p>
        </p:txBody>
      </p:sp>
      <p:sp>
        <p:nvSpPr>
          <p:cNvPr id="4" name="Заголовок 3"/>
          <p:cNvSpPr>
            <a:spLocks noGrp="1"/>
          </p:cNvSpPr>
          <p:nvPr>
            <p:ph type="title"/>
          </p:nvPr>
        </p:nvSpPr>
        <p:spPr/>
        <p:txBody>
          <a:bodyPr/>
          <a:lstStyle/>
          <a:p>
            <a:r>
              <a:rPr smtClean="0"/>
              <a:t>PL/SQL Blocks</a:t>
            </a:r>
            <a:endParaRPr lang="en-US" dirty="0"/>
          </a:p>
        </p:txBody>
      </p:sp>
      <p:sp>
        <p:nvSpPr>
          <p:cNvPr id="5" name="Содержимое 4"/>
          <p:cNvSpPr>
            <a:spLocks noGrp="1"/>
          </p:cNvSpPr>
          <p:nvPr>
            <p:ph idx="1"/>
          </p:nvPr>
        </p:nvSpPr>
        <p:spPr/>
        <p:txBody>
          <a:bodyPr/>
          <a:lstStyle/>
          <a:p>
            <a:pPr marL="0" indent="0">
              <a:buNone/>
            </a:pPr>
            <a:r>
              <a:rPr lang="en-US" sz="2200" b="0" dirty="0" smtClean="0"/>
              <a:t>An </a:t>
            </a:r>
            <a:r>
              <a:rPr lang="en-US" sz="2200" dirty="0" smtClean="0"/>
              <a:t>anonymous</a:t>
            </a:r>
            <a:r>
              <a:rPr lang="en-US" sz="2200" b="0" dirty="0" smtClean="0"/>
              <a:t> PL/SQL block structure consists of an </a:t>
            </a:r>
            <a:r>
              <a:rPr lang="en-US" sz="2200" b="0" i="1" dirty="0" smtClean="0"/>
              <a:t>optional DECLARE</a:t>
            </a:r>
            <a:r>
              <a:rPr lang="en-US" sz="2200" b="0" dirty="0" smtClean="0"/>
              <a:t> section, a </a:t>
            </a:r>
            <a:r>
              <a:rPr lang="en-US" sz="2200" b="0" i="1" dirty="0" smtClean="0"/>
              <a:t>mandatory BEGIN-END</a:t>
            </a:r>
            <a:r>
              <a:rPr lang="en-US" sz="2200" b="0" dirty="0" smtClean="0"/>
              <a:t> block, and an </a:t>
            </a:r>
            <a:r>
              <a:rPr lang="en-US" sz="2200" b="0" i="1" dirty="0" smtClean="0"/>
              <a:t>optional EXCEPTION</a:t>
            </a:r>
            <a:r>
              <a:rPr lang="en-US" sz="2200" b="0" dirty="0" smtClean="0"/>
              <a:t> section before the END statement of the main block.</a:t>
            </a:r>
          </a:p>
          <a:p>
            <a:pPr marL="0" indent="0">
              <a:buNone/>
            </a:pPr>
            <a:r>
              <a:rPr lang="en-US" sz="2200" b="0" dirty="0" smtClean="0"/>
              <a:t>A </a:t>
            </a:r>
            <a:r>
              <a:rPr lang="en-US" sz="2200" dirty="0" smtClean="0"/>
              <a:t>stored</a:t>
            </a:r>
            <a:r>
              <a:rPr lang="en-US" sz="2200" b="0" dirty="0" smtClean="0"/>
              <a:t> program unit has a </a:t>
            </a:r>
            <a:r>
              <a:rPr lang="en-US" sz="2200" b="0" i="1" dirty="0" smtClean="0"/>
              <a:t>mandatory header section</a:t>
            </a:r>
            <a:r>
              <a:rPr lang="en-US" sz="2200" b="0" dirty="0" smtClean="0"/>
              <a:t>. A stored program unit does not have an optional DECLARE section, but it does contain an </a:t>
            </a:r>
            <a:r>
              <a:rPr lang="en-US" sz="2200" b="0" i="1" dirty="0" smtClean="0"/>
              <a:t>IS | AS section</a:t>
            </a:r>
            <a:r>
              <a:rPr lang="en-US" sz="2200" b="0" dirty="0" smtClean="0"/>
              <a:t> that is </a:t>
            </a:r>
            <a:r>
              <a:rPr lang="en-US" sz="2200" b="0" i="1" dirty="0" smtClean="0"/>
              <a:t>mandatory</a:t>
            </a:r>
            <a:r>
              <a:rPr lang="en-US" sz="2200" b="0" dirty="0" smtClean="0"/>
              <a:t> and acts the same as the DECLARE section in an anonymous block.</a:t>
            </a:r>
            <a:endParaRPr lang="en-US" sz="2200"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11</a:t>
            </a:fld>
            <a:endParaRPr lang="en-US"/>
          </a:p>
        </p:txBody>
      </p:sp>
      <p:sp>
        <p:nvSpPr>
          <p:cNvPr id="4" name="Заголовок 3"/>
          <p:cNvSpPr>
            <a:spLocks noGrp="1"/>
          </p:cNvSpPr>
          <p:nvPr>
            <p:ph type="title"/>
          </p:nvPr>
        </p:nvSpPr>
        <p:spPr/>
        <p:txBody>
          <a:bodyPr/>
          <a:lstStyle/>
          <a:p>
            <a:r>
              <a:rPr smtClean="0"/>
              <a:t>Sample Blocks</a:t>
            </a:r>
            <a:endParaRPr lang="en-US" dirty="0"/>
          </a:p>
        </p:txBody>
      </p:sp>
      <p:pic>
        <p:nvPicPr>
          <p:cNvPr id="6" name="Picture 10"/>
          <p:cNvPicPr>
            <a:picLocks noGrp="1" noChangeAspect="1"/>
          </p:cNvPicPr>
          <p:nvPr>
            <p:ph idx="1"/>
          </p:nvPr>
        </p:nvPicPr>
        <p:blipFill>
          <a:blip r:embed="rId2"/>
          <a:stretch>
            <a:fillRect/>
          </a:stretch>
        </p:blipFill>
        <p:spPr>
          <a:xfrm>
            <a:off x="1293556" y="1323385"/>
            <a:ext cx="6556887" cy="459222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12</a:t>
            </a:fld>
            <a:endParaRPr lang="en-US"/>
          </a:p>
        </p:txBody>
      </p:sp>
      <p:sp>
        <p:nvSpPr>
          <p:cNvPr id="4" name="Заголовок 3"/>
          <p:cNvSpPr>
            <a:spLocks noGrp="1"/>
          </p:cNvSpPr>
          <p:nvPr>
            <p:ph type="title"/>
          </p:nvPr>
        </p:nvSpPr>
        <p:spPr/>
        <p:txBody>
          <a:bodyPr/>
          <a:lstStyle/>
          <a:p>
            <a:r>
              <a:rPr smtClean="0"/>
              <a:t>Subprograms and Packages</a:t>
            </a:r>
            <a:endParaRPr lang="en-US" dirty="0"/>
          </a:p>
        </p:txBody>
      </p:sp>
      <p:sp>
        <p:nvSpPr>
          <p:cNvPr id="5" name="Содержимое 4"/>
          <p:cNvSpPr>
            <a:spLocks noGrp="1"/>
          </p:cNvSpPr>
          <p:nvPr>
            <p:ph idx="1"/>
          </p:nvPr>
        </p:nvSpPr>
        <p:spPr/>
        <p:txBody>
          <a:bodyPr/>
          <a:lstStyle/>
          <a:p>
            <a:r>
              <a:rPr lang="en-US" sz="2200" b="0" dirty="0" smtClean="0"/>
              <a:t>A PL/SQL subprogram is a named PL/SQL block that can be invoked repeatedly. PL/SQL has two types of subprograms, </a:t>
            </a:r>
            <a:r>
              <a:rPr lang="en-US" sz="2200" i="1" dirty="0" smtClean="0">
                <a:solidFill>
                  <a:schemeClr val="accent1">
                    <a:lumMod val="75000"/>
                  </a:schemeClr>
                </a:solidFill>
              </a:rPr>
              <a:t>procedures</a:t>
            </a:r>
            <a:r>
              <a:rPr lang="en-US" sz="2200" b="0" i="1" dirty="0" smtClean="0"/>
              <a:t> </a:t>
            </a:r>
            <a:r>
              <a:rPr lang="en-US" sz="2200" b="0" dirty="0" smtClean="0"/>
              <a:t>and</a:t>
            </a:r>
            <a:r>
              <a:rPr lang="en-US" sz="2200" b="0" i="1" dirty="0" smtClean="0"/>
              <a:t> </a:t>
            </a:r>
            <a:r>
              <a:rPr lang="en-US" sz="2200" i="1" dirty="0" smtClean="0">
                <a:solidFill>
                  <a:schemeClr val="accent1">
                    <a:lumMod val="75000"/>
                  </a:schemeClr>
                </a:solidFill>
              </a:rPr>
              <a:t>functions</a:t>
            </a:r>
            <a:r>
              <a:rPr lang="en-US" sz="2200" b="0" dirty="0" smtClean="0"/>
              <a:t>.</a:t>
            </a:r>
          </a:p>
          <a:p>
            <a:r>
              <a:rPr lang="en-US" sz="2200" b="0" dirty="0" smtClean="0"/>
              <a:t>A </a:t>
            </a:r>
            <a:r>
              <a:rPr lang="en-US" sz="2200" i="1" dirty="0" smtClean="0">
                <a:solidFill>
                  <a:schemeClr val="accent1">
                    <a:lumMod val="75000"/>
                  </a:schemeClr>
                </a:solidFill>
              </a:rPr>
              <a:t>package</a:t>
            </a:r>
            <a:r>
              <a:rPr lang="en-US" sz="2200" b="0" dirty="0" smtClean="0"/>
              <a:t> is a schema object that groups logically related PL/SQL types, variables, constants, subprograms, cursors, and exceptions. A package is compiled and stored in the database, where many applications can share its contents.</a:t>
            </a:r>
          </a:p>
          <a:p>
            <a:endParaRPr lang="en-US" sz="2200" b="0" dirty="0" smtClean="0"/>
          </a:p>
          <a:p>
            <a:pPr>
              <a:buNone/>
            </a:pPr>
            <a:r>
              <a:rPr lang="en-US" sz="2400" dirty="0" smtClean="0">
                <a:latin typeface="Consolas" pitchFamily="49" charset="0"/>
                <a:cs typeface="Consolas" pitchFamily="49" charset="0"/>
              </a:rPr>
              <a:t>CREATE PROCEDURE or CREATE FUNCTION</a:t>
            </a:r>
          </a:p>
          <a:p>
            <a:pPr>
              <a:buNone/>
            </a:pP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CREATE PACKAGE   or CREATE PACKAGE BODY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13</a:t>
            </a:fld>
            <a:endParaRPr lang="en-US"/>
          </a:p>
        </p:txBody>
      </p:sp>
      <p:sp>
        <p:nvSpPr>
          <p:cNvPr id="4" name="Заголовок 3"/>
          <p:cNvSpPr>
            <a:spLocks noGrp="1"/>
          </p:cNvSpPr>
          <p:nvPr>
            <p:ph type="title"/>
          </p:nvPr>
        </p:nvSpPr>
        <p:spPr/>
        <p:txBody>
          <a:bodyPr/>
          <a:lstStyle/>
          <a:p>
            <a:r>
              <a:rPr smtClean="0"/>
              <a:t>Packages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452562" y="1524000"/>
            <a:ext cx="6238875" cy="4191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smtClean="0"/>
              <a:t>variables</a:t>
            </a:r>
            <a:endParaRPr lang="en-US" dirty="0"/>
          </a:p>
        </p:txBody>
      </p:sp>
      <p:sp>
        <p:nvSpPr>
          <p:cNvPr id="3" name="Нижний колонтитул 2"/>
          <p:cNvSpPr>
            <a:spLocks noGrp="1"/>
          </p:cNvSpPr>
          <p:nvPr>
            <p:ph type="ftr" sz="quarter" idx="10"/>
          </p:nvPr>
        </p:nvSpPr>
        <p:spPr/>
        <p:txBody>
          <a:bodyPr/>
          <a:lstStyle/>
          <a:p>
            <a:r>
              <a:rPr lang="en-US" smtClean="0"/>
              <a:t>2014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15</a:t>
            </a:fld>
            <a:endParaRPr lang="en-US"/>
          </a:p>
        </p:txBody>
      </p:sp>
      <p:sp>
        <p:nvSpPr>
          <p:cNvPr id="4" name="Заголовок 3"/>
          <p:cNvSpPr>
            <a:spLocks noGrp="1"/>
          </p:cNvSpPr>
          <p:nvPr>
            <p:ph type="title"/>
          </p:nvPr>
        </p:nvSpPr>
        <p:spPr/>
        <p:txBody>
          <a:bodyPr/>
          <a:lstStyle/>
          <a:p>
            <a:r>
              <a:rPr smtClean="0"/>
              <a:t>Variable Types</a:t>
            </a:r>
            <a:endParaRPr lang="en-US" dirty="0"/>
          </a:p>
        </p:txBody>
      </p:sp>
      <p:sp>
        <p:nvSpPr>
          <p:cNvPr id="5" name="Содержимое 4"/>
          <p:cNvSpPr>
            <a:spLocks noGrp="1"/>
          </p:cNvSpPr>
          <p:nvPr>
            <p:ph idx="1"/>
          </p:nvPr>
        </p:nvSpPr>
        <p:spPr/>
        <p:txBody>
          <a:bodyPr/>
          <a:lstStyle/>
          <a:p>
            <a:pPr indent="0">
              <a:buNone/>
            </a:pPr>
            <a:r>
              <a:rPr lang="en-US" sz="2400" b="0" dirty="0" smtClean="0"/>
              <a:t>PL/SQL programs normally are used to manipulate database information. You commonly do this by </a:t>
            </a:r>
            <a:r>
              <a:rPr lang="en-US" sz="2400" b="0" i="1" dirty="0" smtClean="0"/>
              <a:t>declaring variables</a:t>
            </a:r>
            <a:r>
              <a:rPr lang="en-US" sz="2400" b="0" dirty="0" smtClean="0"/>
              <a:t> and </a:t>
            </a:r>
            <a:r>
              <a:rPr lang="en-US" sz="2400" b="0" i="1" dirty="0" smtClean="0"/>
              <a:t>data structures</a:t>
            </a:r>
            <a:r>
              <a:rPr lang="en-US" sz="2400" b="0" dirty="0" smtClean="0"/>
              <a:t> in your programs, and then working with that PL/SQL-specific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16</a:t>
            </a:fld>
            <a:endParaRPr lang="en-US"/>
          </a:p>
        </p:txBody>
      </p:sp>
      <p:sp>
        <p:nvSpPr>
          <p:cNvPr id="4" name="Заголовок 3"/>
          <p:cNvSpPr>
            <a:spLocks noGrp="1"/>
          </p:cNvSpPr>
          <p:nvPr>
            <p:ph type="title"/>
          </p:nvPr>
        </p:nvSpPr>
        <p:spPr/>
        <p:txBody>
          <a:bodyPr/>
          <a:lstStyle/>
          <a:p>
            <a:r>
              <a:rPr smtClean="0"/>
              <a:t>Declaring Variables</a:t>
            </a:r>
            <a:endParaRPr lang="en-US" dirty="0"/>
          </a:p>
        </p:txBody>
      </p:sp>
      <p:sp>
        <p:nvSpPr>
          <p:cNvPr id="5" name="Содержимое 4"/>
          <p:cNvSpPr>
            <a:spLocks noGrp="1"/>
          </p:cNvSpPr>
          <p:nvPr>
            <p:ph idx="1"/>
          </p:nvPr>
        </p:nvSpPr>
        <p:spPr/>
        <p:txBody>
          <a:bodyPr/>
          <a:lstStyle/>
          <a:p>
            <a:pPr>
              <a:buNone/>
            </a:pPr>
            <a:r>
              <a:rPr lang="en-US" sz="3000" dirty="0" err="1" smtClean="0">
                <a:latin typeface="Consolas" pitchFamily="49" charset="0"/>
                <a:cs typeface="Consolas" pitchFamily="49" charset="0"/>
              </a:rPr>
              <a:t>variable_name</a:t>
            </a:r>
            <a:r>
              <a:rPr lang="en-US" sz="3000" b="0" dirty="0" smtClean="0">
                <a:latin typeface="Consolas" pitchFamily="49" charset="0"/>
                <a:cs typeface="Consolas" pitchFamily="49" charset="0"/>
              </a:rPr>
              <a:t> [CONSTANT] </a:t>
            </a:r>
          </a:p>
          <a:p>
            <a:pPr>
              <a:buNone/>
            </a:pPr>
            <a:r>
              <a:rPr lang="en-US" sz="3000" dirty="0" smtClean="0">
                <a:latin typeface="Consolas" pitchFamily="49" charset="0"/>
                <a:cs typeface="Consolas" pitchFamily="49" charset="0"/>
              </a:rPr>
              <a:t>datatype</a:t>
            </a:r>
            <a:r>
              <a:rPr lang="en-US" sz="3000" b="0" dirty="0" smtClean="0">
                <a:latin typeface="Consolas" pitchFamily="49" charset="0"/>
                <a:cs typeface="Consolas" pitchFamily="49" charset="0"/>
              </a:rPr>
              <a:t> [NOT NULL]</a:t>
            </a:r>
          </a:p>
          <a:p>
            <a:pPr>
              <a:buNone/>
            </a:pPr>
            <a:r>
              <a:rPr lang="en-US" sz="3000" b="0" dirty="0" smtClean="0">
                <a:latin typeface="Consolas" pitchFamily="49" charset="0"/>
                <a:cs typeface="Consolas" pitchFamily="49" charset="0"/>
              </a:rPr>
              <a:t>[{ := | DEFAULT } </a:t>
            </a:r>
            <a:r>
              <a:rPr lang="en-US" sz="3000" b="0" dirty="0" err="1" smtClean="0">
                <a:latin typeface="Consolas" pitchFamily="49" charset="0"/>
                <a:cs typeface="Consolas" pitchFamily="49" charset="0"/>
              </a:rPr>
              <a:t>initial_value</a:t>
            </a:r>
            <a:r>
              <a:rPr lang="en-US" sz="3000" b="0" dirty="0" smtClean="0">
                <a:latin typeface="Consolas" pitchFamily="49" charset="0"/>
                <a:cs typeface="Consolas"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17</a:t>
            </a:fld>
            <a:endParaRPr lang="en-US"/>
          </a:p>
        </p:txBody>
      </p:sp>
      <p:sp>
        <p:nvSpPr>
          <p:cNvPr id="4" name="Заголовок 3"/>
          <p:cNvSpPr>
            <a:spLocks noGrp="1"/>
          </p:cNvSpPr>
          <p:nvPr>
            <p:ph type="title"/>
          </p:nvPr>
        </p:nvSpPr>
        <p:spPr/>
        <p:txBody>
          <a:bodyPr/>
          <a:lstStyle/>
          <a:p>
            <a:r>
              <a:rPr smtClean="0"/>
              <a:t>Anchored Declarations</a:t>
            </a:r>
            <a:endParaRPr lang="en-US" dirty="0"/>
          </a:p>
        </p:txBody>
      </p:sp>
      <p:sp>
        <p:nvSpPr>
          <p:cNvPr id="5" name="Содержимое 4"/>
          <p:cNvSpPr>
            <a:spLocks noGrp="1"/>
          </p:cNvSpPr>
          <p:nvPr>
            <p:ph idx="1"/>
          </p:nvPr>
        </p:nvSpPr>
        <p:spPr/>
        <p:txBody>
          <a:bodyPr/>
          <a:lstStyle/>
          <a:p>
            <a:pPr indent="0">
              <a:buNone/>
            </a:pPr>
            <a:r>
              <a:rPr lang="en-US" sz="2400" b="0" dirty="0" smtClean="0"/>
              <a:t>Use the </a:t>
            </a:r>
            <a:r>
              <a:rPr lang="en-US" sz="2400" i="1" dirty="0" smtClean="0"/>
              <a:t>%TYPE</a:t>
            </a:r>
            <a:r>
              <a:rPr lang="en-US" sz="2400" b="0" dirty="0" smtClean="0"/>
              <a:t> attribute to anchor the datatype of a scalar variable to either another variable or to a column in a database table or view. Use </a:t>
            </a:r>
            <a:r>
              <a:rPr lang="en-US" sz="2400" i="1" dirty="0" smtClean="0"/>
              <a:t>%ROWTYPE</a:t>
            </a:r>
            <a:r>
              <a:rPr lang="en-US" sz="2400" b="0" dirty="0" smtClean="0"/>
              <a:t> to anchor a record’s declaration to a cursor or table.</a:t>
            </a:r>
          </a:p>
          <a:p>
            <a:pPr indent="0">
              <a:buNone/>
            </a:pPr>
            <a:endParaRPr lang="en-US" sz="2400"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
            </a:r>
            <a:r>
              <a:rPr dirty="0" smtClean="0"/>
              <a:t>ontrol statements</a:t>
            </a:r>
            <a:endParaRPr lang="en-US" dirty="0"/>
          </a:p>
        </p:txBody>
      </p:sp>
      <p:sp>
        <p:nvSpPr>
          <p:cNvPr id="3" name="Нижний колонтитул 2"/>
          <p:cNvSpPr>
            <a:spLocks noGrp="1"/>
          </p:cNvSpPr>
          <p:nvPr>
            <p:ph type="ftr" sz="quarter" idx="10"/>
          </p:nvPr>
        </p:nvSpPr>
        <p:spPr/>
        <p:txBody>
          <a:bodyPr/>
          <a:lstStyle/>
          <a:p>
            <a:r>
              <a:rPr lang="en-US" smtClean="0"/>
              <a:t>2014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19</a:t>
            </a:fld>
            <a:endParaRPr lang="en-US"/>
          </a:p>
        </p:txBody>
      </p:sp>
      <p:sp>
        <p:nvSpPr>
          <p:cNvPr id="4" name="Заголовок 3"/>
          <p:cNvSpPr>
            <a:spLocks noGrp="1"/>
          </p:cNvSpPr>
          <p:nvPr>
            <p:ph type="title"/>
          </p:nvPr>
        </p:nvSpPr>
        <p:spPr/>
        <p:txBody>
          <a:bodyPr/>
          <a:lstStyle/>
          <a:p>
            <a:r>
              <a:rPr smtClean="0"/>
              <a:t>PL/SQL Control Statements: Conditional </a:t>
            </a:r>
            <a:br>
              <a:rPr smtClean="0"/>
            </a:br>
            <a:endParaRPr lang="en-US" dirty="0"/>
          </a:p>
        </p:txBody>
      </p:sp>
      <p:sp>
        <p:nvSpPr>
          <p:cNvPr id="5" name="Содержимое 4"/>
          <p:cNvSpPr>
            <a:spLocks noGrp="1"/>
          </p:cNvSpPr>
          <p:nvPr>
            <p:ph idx="1"/>
          </p:nvPr>
        </p:nvSpPr>
        <p:spPr/>
        <p:txBody>
          <a:bodyPr/>
          <a:lstStyle/>
          <a:p>
            <a:pPr>
              <a:buNone/>
            </a:pPr>
            <a:r>
              <a:rPr lang="en-US" sz="1800" dirty="0" smtClean="0"/>
              <a:t>IF-THEN combination</a:t>
            </a:r>
          </a:p>
          <a:p>
            <a:pPr>
              <a:buNone/>
            </a:pPr>
            <a:r>
              <a:rPr lang="en-US" sz="1400" b="0" dirty="0" smtClean="0">
                <a:latin typeface="Consolas" pitchFamily="49" charset="0"/>
                <a:cs typeface="Consolas" pitchFamily="49" charset="0"/>
              </a:rPr>
              <a:t>IF condition THEN</a:t>
            </a:r>
          </a:p>
          <a:p>
            <a:pPr>
              <a:buNone/>
            </a:pPr>
            <a:r>
              <a:rPr lang="en-US" sz="1400" b="0" dirty="0" smtClean="0">
                <a:latin typeface="Consolas" pitchFamily="49" charset="0"/>
                <a:cs typeface="Consolas" pitchFamily="49" charset="0"/>
              </a:rPr>
              <a:t>   executable statement(s)</a:t>
            </a:r>
          </a:p>
          <a:p>
            <a:pPr>
              <a:buNone/>
            </a:pPr>
            <a:r>
              <a:rPr lang="en-US" sz="1400" b="0" dirty="0" smtClean="0">
                <a:latin typeface="Consolas" pitchFamily="49" charset="0"/>
                <a:cs typeface="Consolas" pitchFamily="49" charset="0"/>
              </a:rPr>
              <a:t>END IF;</a:t>
            </a:r>
          </a:p>
          <a:p>
            <a:pPr>
              <a:buNone/>
            </a:pPr>
            <a:endParaRPr lang="en-US" sz="1400" b="0" dirty="0" smtClean="0">
              <a:latin typeface="Consolas" pitchFamily="49" charset="0"/>
              <a:cs typeface="Consolas" pitchFamily="49" charset="0"/>
            </a:endParaRPr>
          </a:p>
          <a:p>
            <a:pPr>
              <a:buNone/>
            </a:pPr>
            <a:r>
              <a:rPr lang="en-US" sz="1800" dirty="0" smtClean="0"/>
              <a:t>IF-THEN-ELSE combination</a:t>
            </a:r>
          </a:p>
          <a:p>
            <a:pPr>
              <a:buNone/>
            </a:pPr>
            <a:r>
              <a:rPr lang="en-US" sz="1400" b="0" dirty="0" smtClean="0">
                <a:latin typeface="Consolas" pitchFamily="49" charset="0"/>
                <a:cs typeface="Consolas" pitchFamily="49" charset="0"/>
              </a:rPr>
              <a:t>IF condition THEN</a:t>
            </a:r>
          </a:p>
          <a:p>
            <a:pPr>
              <a:buNone/>
            </a:pPr>
            <a:r>
              <a:rPr lang="en-US" sz="1400" b="0" dirty="0" smtClean="0">
                <a:latin typeface="Consolas" pitchFamily="49" charset="0"/>
                <a:cs typeface="Consolas" pitchFamily="49" charset="0"/>
              </a:rPr>
              <a:t>   TRUE </a:t>
            </a:r>
            <a:r>
              <a:rPr lang="en-US" sz="1400" b="0" dirty="0" err="1" smtClean="0">
                <a:latin typeface="Consolas" pitchFamily="49" charset="0"/>
                <a:cs typeface="Consolas" pitchFamily="49" charset="0"/>
              </a:rPr>
              <a:t>sequence_of_executable_statement</a:t>
            </a:r>
            <a:r>
              <a:rPr lang="en-US" sz="1400" b="0" dirty="0" smtClean="0">
                <a:latin typeface="Consolas" pitchFamily="49" charset="0"/>
                <a:cs typeface="Consolas" pitchFamily="49" charset="0"/>
              </a:rPr>
              <a:t>(s)</a:t>
            </a:r>
          </a:p>
          <a:p>
            <a:pPr>
              <a:buNone/>
            </a:pPr>
            <a:r>
              <a:rPr lang="en-US" sz="1400" b="0" dirty="0" smtClean="0">
                <a:latin typeface="Consolas" pitchFamily="49" charset="0"/>
                <a:cs typeface="Consolas" pitchFamily="49" charset="0"/>
              </a:rPr>
              <a:t>ELSE</a:t>
            </a:r>
          </a:p>
          <a:p>
            <a:pPr>
              <a:buNone/>
            </a:pPr>
            <a:r>
              <a:rPr lang="en-US" sz="1400" b="0" dirty="0" smtClean="0">
                <a:latin typeface="Consolas" pitchFamily="49" charset="0"/>
                <a:cs typeface="Consolas" pitchFamily="49" charset="0"/>
              </a:rPr>
              <a:t>   FALSE/NULL </a:t>
            </a:r>
            <a:r>
              <a:rPr lang="en-US" sz="1400" b="0" dirty="0" err="1" smtClean="0">
                <a:latin typeface="Consolas" pitchFamily="49" charset="0"/>
                <a:cs typeface="Consolas" pitchFamily="49" charset="0"/>
              </a:rPr>
              <a:t>sequence_of_executable_statement</a:t>
            </a:r>
            <a:r>
              <a:rPr lang="en-US" sz="1400" b="0" dirty="0" smtClean="0">
                <a:latin typeface="Consolas" pitchFamily="49" charset="0"/>
                <a:cs typeface="Consolas" pitchFamily="49" charset="0"/>
              </a:rPr>
              <a:t>(s)</a:t>
            </a:r>
          </a:p>
          <a:p>
            <a:pPr>
              <a:buNone/>
            </a:pPr>
            <a:r>
              <a:rPr lang="en-US" sz="1400" b="0" dirty="0" smtClean="0">
                <a:latin typeface="Consolas" pitchFamily="49" charset="0"/>
                <a:cs typeface="Consolas" pitchFamily="49" charset="0"/>
              </a:rPr>
              <a:t>END IF;</a:t>
            </a:r>
          </a:p>
          <a:p>
            <a:pPr>
              <a:buNone/>
            </a:pPr>
            <a:endParaRPr lang="en-US" sz="1400" b="0" dirty="0" smtClean="0">
              <a:latin typeface="Consolas" pitchFamily="49" charset="0"/>
              <a:cs typeface="Consolas" pitchFamily="49" charset="0"/>
            </a:endParaRPr>
          </a:p>
          <a:p>
            <a:pPr>
              <a:buNone/>
            </a:pPr>
            <a:r>
              <a:rPr lang="en-US" sz="1800" dirty="0" smtClean="0"/>
              <a:t>IF-THEN-ELSIF combination</a:t>
            </a:r>
          </a:p>
          <a:p>
            <a:pPr>
              <a:buNone/>
            </a:pPr>
            <a:r>
              <a:rPr lang="en-US" sz="1400" b="0" dirty="0" smtClean="0">
                <a:latin typeface="Consolas" pitchFamily="49" charset="0"/>
                <a:cs typeface="Consolas" pitchFamily="49" charset="0"/>
              </a:rPr>
              <a:t>IF condition-1 THEN statements-1</a:t>
            </a:r>
          </a:p>
          <a:p>
            <a:pPr>
              <a:buNone/>
            </a:pPr>
            <a:r>
              <a:rPr lang="en-US" sz="1400" b="0" dirty="0" smtClean="0">
                <a:latin typeface="Consolas" pitchFamily="49" charset="0"/>
                <a:cs typeface="Consolas" pitchFamily="49" charset="0"/>
              </a:rPr>
              <a:t>ELSIF condition-N THEN statements-N</a:t>
            </a:r>
          </a:p>
          <a:p>
            <a:pPr>
              <a:buNone/>
            </a:pPr>
            <a:r>
              <a:rPr lang="en-US" sz="1400" b="0" dirty="0" smtClean="0">
                <a:latin typeface="Consolas" pitchFamily="49" charset="0"/>
                <a:cs typeface="Consolas" pitchFamily="49" charset="0"/>
              </a:rPr>
              <a:t>[ELSE</a:t>
            </a:r>
          </a:p>
          <a:p>
            <a:pPr>
              <a:buNone/>
            </a:pPr>
            <a:r>
              <a:rPr lang="en-US" sz="1400" b="0" dirty="0" smtClean="0">
                <a:latin typeface="Consolas" pitchFamily="49" charset="0"/>
                <a:cs typeface="Consolas" pitchFamily="49" charset="0"/>
              </a:rPr>
              <a:t>    ELSE statements]</a:t>
            </a:r>
          </a:p>
          <a:p>
            <a:pPr>
              <a:buNone/>
            </a:pPr>
            <a:r>
              <a:rPr lang="en-US" sz="1400" b="0" dirty="0" smtClean="0">
                <a:latin typeface="Consolas" pitchFamily="49" charset="0"/>
                <a:cs typeface="Consolas" pitchFamily="49" charset="0"/>
              </a:rPr>
              <a:t>END IF;</a:t>
            </a:r>
            <a:endParaRPr lang="en-US" sz="1400" b="0" dirty="0">
              <a:latin typeface="Consolas" pitchFamily="49" charset="0"/>
              <a:cs typeface="Consolas"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a:t>
            </a:fld>
            <a:endParaRPr lang="en-US"/>
          </a:p>
        </p:txBody>
      </p:sp>
      <p:sp>
        <p:nvSpPr>
          <p:cNvPr id="4" name="Заголовок 3"/>
          <p:cNvSpPr>
            <a:spLocks noGrp="1"/>
          </p:cNvSpPr>
          <p:nvPr>
            <p:ph type="title"/>
          </p:nvPr>
        </p:nvSpPr>
        <p:spPr/>
        <p:txBody>
          <a:bodyPr/>
          <a:lstStyle/>
          <a:p>
            <a:r>
              <a:rPr smtClean="0"/>
              <a:t>Agenda</a:t>
            </a:r>
            <a:endParaRPr lang="en-US" dirty="0"/>
          </a:p>
        </p:txBody>
      </p:sp>
      <p:sp>
        <p:nvSpPr>
          <p:cNvPr id="5" name="Содержимое 4"/>
          <p:cNvSpPr>
            <a:spLocks noGrp="1"/>
          </p:cNvSpPr>
          <p:nvPr>
            <p:ph idx="1"/>
          </p:nvPr>
        </p:nvSpPr>
        <p:spPr/>
        <p:txBody>
          <a:bodyPr/>
          <a:lstStyle/>
          <a:p>
            <a:r>
              <a:rPr lang="en-US" sz="3000" dirty="0" smtClean="0"/>
              <a:t>History</a:t>
            </a:r>
          </a:p>
          <a:p>
            <a:r>
              <a:rPr lang="en-US" sz="3000" dirty="0" smtClean="0"/>
              <a:t>Main Features of PL/SQL</a:t>
            </a:r>
          </a:p>
          <a:p>
            <a:r>
              <a:rPr lang="en-US" sz="3000" dirty="0" smtClean="0"/>
              <a:t>Variables</a:t>
            </a:r>
          </a:p>
          <a:p>
            <a:r>
              <a:rPr lang="en-US" sz="3000" dirty="0" smtClean="0"/>
              <a:t>PL/SQL Control Statements</a:t>
            </a:r>
          </a:p>
          <a:p>
            <a:r>
              <a:rPr lang="en-US" sz="3000" dirty="0" smtClean="0"/>
              <a:t>Cursors</a:t>
            </a:r>
          </a:p>
          <a:p>
            <a:r>
              <a:rPr lang="en-US" sz="3000" dirty="0"/>
              <a:t>How PL/SQL Runs</a:t>
            </a:r>
          </a:p>
          <a:p>
            <a:endParaRPr lang="en-US" sz="30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20</a:t>
            </a:fld>
            <a:endParaRPr lang="en-US"/>
          </a:p>
        </p:txBody>
      </p:sp>
      <p:sp>
        <p:nvSpPr>
          <p:cNvPr id="4" name="Заголовок 3"/>
          <p:cNvSpPr>
            <a:spLocks noGrp="1"/>
          </p:cNvSpPr>
          <p:nvPr>
            <p:ph type="title"/>
          </p:nvPr>
        </p:nvSpPr>
        <p:spPr/>
        <p:txBody>
          <a:bodyPr/>
          <a:lstStyle/>
          <a:p>
            <a:r>
              <a:rPr smtClean="0"/>
              <a:t>IF reminders</a:t>
            </a:r>
            <a:endParaRPr lang="en-US" dirty="0"/>
          </a:p>
        </p:txBody>
      </p:sp>
      <p:sp>
        <p:nvSpPr>
          <p:cNvPr id="5" name="Содержимое 4"/>
          <p:cNvSpPr>
            <a:spLocks noGrp="1"/>
          </p:cNvSpPr>
          <p:nvPr>
            <p:ph idx="1"/>
          </p:nvPr>
        </p:nvSpPr>
        <p:spPr/>
        <p:txBody>
          <a:bodyPr/>
          <a:lstStyle/>
          <a:p>
            <a:r>
              <a:rPr lang="en-US" sz="2400" b="0" dirty="0" smtClean="0"/>
              <a:t>Always match up an </a:t>
            </a:r>
            <a:r>
              <a:rPr lang="en-US" sz="2400" dirty="0" smtClean="0"/>
              <a:t>IF</a:t>
            </a:r>
            <a:r>
              <a:rPr lang="en-US" sz="2400" b="0" dirty="0" smtClean="0"/>
              <a:t> with an </a:t>
            </a:r>
            <a:r>
              <a:rPr lang="en-US" sz="2400" dirty="0" smtClean="0"/>
              <a:t>END IF</a:t>
            </a:r>
          </a:p>
          <a:p>
            <a:r>
              <a:rPr lang="en-US" sz="2400" b="0" dirty="0" smtClean="0"/>
              <a:t>You must have a </a:t>
            </a:r>
            <a:r>
              <a:rPr lang="en-US" sz="2400" dirty="0" smtClean="0"/>
              <a:t>space</a:t>
            </a:r>
            <a:r>
              <a:rPr lang="en-US" sz="2400" b="0" dirty="0" smtClean="0"/>
              <a:t> between the keywords END and IF</a:t>
            </a:r>
          </a:p>
          <a:p>
            <a:r>
              <a:rPr lang="en-US" sz="2400" b="0" dirty="0" smtClean="0"/>
              <a:t>The ELSIF keyword should not have an embedded </a:t>
            </a:r>
            <a:r>
              <a:rPr lang="en-US" sz="2400" dirty="0" smtClean="0"/>
              <a:t>E</a:t>
            </a:r>
          </a:p>
          <a:p>
            <a:r>
              <a:rPr lang="en-US" sz="2400" b="0" dirty="0" smtClean="0"/>
              <a:t>Place a semicolon (;) only after the </a:t>
            </a:r>
            <a:r>
              <a:rPr lang="en-US" sz="2400" dirty="0" smtClean="0"/>
              <a:t>END IF</a:t>
            </a:r>
            <a:r>
              <a:rPr lang="en-US" sz="2400" b="0" dirty="0" smtClean="0"/>
              <a:t> keywords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21</a:t>
            </a:fld>
            <a:endParaRPr lang="en-US"/>
          </a:p>
        </p:txBody>
      </p:sp>
      <p:sp>
        <p:nvSpPr>
          <p:cNvPr id="4" name="Заголовок 3"/>
          <p:cNvSpPr>
            <a:spLocks noGrp="1"/>
          </p:cNvSpPr>
          <p:nvPr>
            <p:ph type="title"/>
          </p:nvPr>
        </p:nvSpPr>
        <p:spPr/>
        <p:txBody>
          <a:bodyPr/>
          <a:lstStyle/>
          <a:p>
            <a:r>
              <a:rPr smtClean="0"/>
              <a:t>PL/SQL Control Statements: Conditional</a:t>
            </a:r>
            <a:br>
              <a:rPr smtClean="0"/>
            </a:br>
            <a:endParaRPr lang="en-US" dirty="0"/>
          </a:p>
        </p:txBody>
      </p:sp>
      <p:sp>
        <p:nvSpPr>
          <p:cNvPr id="5" name="Содержимое 4"/>
          <p:cNvSpPr>
            <a:spLocks noGrp="1"/>
          </p:cNvSpPr>
          <p:nvPr>
            <p:ph idx="1"/>
          </p:nvPr>
        </p:nvSpPr>
        <p:spPr/>
        <p:txBody>
          <a:bodyPr/>
          <a:lstStyle/>
          <a:p>
            <a:pPr>
              <a:buNone/>
            </a:pPr>
            <a:r>
              <a:rPr lang="en-US" sz="1800" dirty="0" smtClean="0"/>
              <a:t>Simple CASE Expression</a:t>
            </a:r>
          </a:p>
          <a:p>
            <a:pPr>
              <a:buNone/>
            </a:pPr>
            <a:r>
              <a:rPr lang="en-US" sz="1400" b="0" dirty="0" smtClean="0">
                <a:latin typeface="Consolas" pitchFamily="49" charset="0"/>
                <a:cs typeface="Consolas" pitchFamily="49" charset="0"/>
              </a:rPr>
              <a:t>CASE </a:t>
            </a:r>
            <a:r>
              <a:rPr lang="en-US" sz="1400" b="0" dirty="0" err="1" smtClean="0">
                <a:latin typeface="Consolas" pitchFamily="49" charset="0"/>
                <a:cs typeface="Consolas" pitchFamily="49" charset="0"/>
              </a:rPr>
              <a:t>region_id</a:t>
            </a:r>
            <a:endParaRPr lang="en-US" sz="1400" b="0" dirty="0" smtClean="0">
              <a:latin typeface="Consolas" pitchFamily="49" charset="0"/>
              <a:cs typeface="Consolas" pitchFamily="49" charset="0"/>
            </a:endParaRPr>
          </a:p>
          <a:p>
            <a:pPr>
              <a:buNone/>
            </a:pPr>
            <a:r>
              <a:rPr lang="en-US" sz="1400" b="0" dirty="0" smtClean="0">
                <a:latin typeface="Consolas" pitchFamily="49" charset="0"/>
                <a:cs typeface="Consolas" pitchFamily="49" charset="0"/>
              </a:rPr>
              <a:t>   WHEN 'NE' THEN</a:t>
            </a:r>
          </a:p>
          <a:p>
            <a:pPr>
              <a:buNone/>
            </a:pPr>
            <a:r>
              <a:rPr lang="en-US" sz="1400" b="0" dirty="0" smtClean="0">
                <a:latin typeface="Consolas" pitchFamily="49" charset="0"/>
                <a:cs typeface="Consolas" pitchFamily="49" charset="0"/>
              </a:rPr>
              <a:t>     </a:t>
            </a:r>
            <a:r>
              <a:rPr lang="en-US" sz="1400" b="0" dirty="0" err="1" smtClean="0">
                <a:latin typeface="Consolas" pitchFamily="49" charset="0"/>
                <a:cs typeface="Consolas" pitchFamily="49" charset="0"/>
              </a:rPr>
              <a:t>mgr_name</a:t>
            </a:r>
            <a:r>
              <a:rPr lang="en-US" sz="1400" b="0" dirty="0" smtClean="0">
                <a:latin typeface="Consolas" pitchFamily="49" charset="0"/>
                <a:cs typeface="Consolas" pitchFamily="49" charset="0"/>
              </a:rPr>
              <a:t> := 'MINER';</a:t>
            </a:r>
          </a:p>
          <a:p>
            <a:pPr>
              <a:buNone/>
            </a:pPr>
            <a:r>
              <a:rPr lang="en-US" sz="1400" b="0" dirty="0" smtClean="0">
                <a:latin typeface="Consolas" pitchFamily="49" charset="0"/>
                <a:cs typeface="Consolas" pitchFamily="49" charset="0"/>
              </a:rPr>
              <a:t>   WHEN 'SE' THEN</a:t>
            </a:r>
          </a:p>
          <a:p>
            <a:pPr>
              <a:buNone/>
            </a:pPr>
            <a:r>
              <a:rPr lang="en-US" sz="1400" b="0" dirty="0" smtClean="0">
                <a:latin typeface="Consolas" pitchFamily="49" charset="0"/>
                <a:cs typeface="Consolas" pitchFamily="49" charset="0"/>
              </a:rPr>
              <a:t>     </a:t>
            </a:r>
            <a:r>
              <a:rPr lang="en-US" sz="1400" b="0" dirty="0" err="1" smtClean="0">
                <a:latin typeface="Consolas" pitchFamily="49" charset="0"/>
                <a:cs typeface="Consolas" pitchFamily="49" charset="0"/>
              </a:rPr>
              <a:t>mgr_name</a:t>
            </a:r>
            <a:r>
              <a:rPr lang="en-US" sz="1400" b="0" dirty="0" smtClean="0">
                <a:latin typeface="Consolas" pitchFamily="49" charset="0"/>
                <a:cs typeface="Consolas" pitchFamily="49" charset="0"/>
              </a:rPr>
              <a:t> := 'KOOI';</a:t>
            </a:r>
          </a:p>
          <a:p>
            <a:pPr>
              <a:buNone/>
            </a:pPr>
            <a:r>
              <a:rPr lang="en-US" sz="1400" b="0" dirty="0" smtClean="0">
                <a:latin typeface="Consolas" pitchFamily="49" charset="0"/>
                <a:cs typeface="Consolas" pitchFamily="49" charset="0"/>
              </a:rPr>
              <a:t>   ELSE </a:t>
            </a:r>
            <a:r>
              <a:rPr lang="en-US" sz="1400" b="0" dirty="0" err="1" smtClean="0">
                <a:latin typeface="Consolas" pitchFamily="49" charset="0"/>
                <a:cs typeface="Consolas" pitchFamily="49" charset="0"/>
              </a:rPr>
              <a:t>mgr_name</a:t>
            </a:r>
            <a:r>
              <a:rPr lang="en-US" sz="1400" b="0" dirty="0" smtClean="0">
                <a:latin typeface="Consolas" pitchFamily="49" charset="0"/>
                <a:cs typeface="Consolas" pitchFamily="49" charset="0"/>
              </a:rPr>
              <a:t> := 'LANE';</a:t>
            </a:r>
          </a:p>
          <a:p>
            <a:pPr>
              <a:buNone/>
            </a:pPr>
            <a:r>
              <a:rPr lang="en-US" sz="1400" b="0" dirty="0" smtClean="0">
                <a:latin typeface="Consolas" pitchFamily="49" charset="0"/>
                <a:cs typeface="Consolas" pitchFamily="49" charset="0"/>
              </a:rPr>
              <a:t>END CASE;</a:t>
            </a:r>
          </a:p>
          <a:p>
            <a:pPr>
              <a:buNone/>
            </a:pPr>
            <a:endParaRPr lang="en-US" sz="1400" b="0" dirty="0" smtClean="0">
              <a:latin typeface="Consolas" pitchFamily="49" charset="0"/>
              <a:cs typeface="Consolas" pitchFamily="49" charset="0"/>
            </a:endParaRPr>
          </a:p>
          <a:p>
            <a:pPr>
              <a:buNone/>
            </a:pPr>
            <a:r>
              <a:rPr lang="en-US" sz="1800" dirty="0" smtClean="0"/>
              <a:t>Searched CASE Expression</a:t>
            </a:r>
          </a:p>
          <a:p>
            <a:pPr>
              <a:buNone/>
            </a:pPr>
            <a:r>
              <a:rPr lang="en-US" sz="1400" b="0" dirty="0" smtClean="0">
                <a:latin typeface="Consolas" pitchFamily="49" charset="0"/>
                <a:cs typeface="Consolas" pitchFamily="49" charset="0"/>
              </a:rPr>
              <a:t>CASE</a:t>
            </a:r>
          </a:p>
          <a:p>
            <a:pPr>
              <a:buNone/>
            </a:pPr>
            <a:r>
              <a:rPr lang="en-US" sz="1400" b="0" dirty="0" smtClean="0">
                <a:latin typeface="Consolas" pitchFamily="49" charset="0"/>
                <a:cs typeface="Consolas" pitchFamily="49" charset="0"/>
              </a:rPr>
              <a:t>   WHEN </a:t>
            </a:r>
            <a:r>
              <a:rPr lang="en-US" sz="1400" b="0" dirty="0" err="1" smtClean="0">
                <a:latin typeface="Consolas" pitchFamily="49" charset="0"/>
                <a:cs typeface="Consolas" pitchFamily="49" charset="0"/>
              </a:rPr>
              <a:t>region_id</a:t>
            </a:r>
            <a:r>
              <a:rPr lang="en-US" sz="1400" b="0" dirty="0" smtClean="0">
                <a:latin typeface="Consolas" pitchFamily="49" charset="0"/>
                <a:cs typeface="Consolas" pitchFamily="49" charset="0"/>
              </a:rPr>
              <a:t> = 'EAME' THEN</a:t>
            </a:r>
          </a:p>
          <a:p>
            <a:pPr>
              <a:buNone/>
            </a:pPr>
            <a:r>
              <a:rPr lang="en-US" sz="1400" b="0" dirty="0" smtClean="0">
                <a:latin typeface="Consolas" pitchFamily="49" charset="0"/>
                <a:cs typeface="Consolas" pitchFamily="49" charset="0"/>
              </a:rPr>
              <a:t>     </a:t>
            </a:r>
            <a:r>
              <a:rPr lang="en-US" sz="1400" b="0" dirty="0" err="1" smtClean="0">
                <a:latin typeface="Consolas" pitchFamily="49" charset="0"/>
                <a:cs typeface="Consolas" pitchFamily="49" charset="0"/>
              </a:rPr>
              <a:t>mgr_name</a:t>
            </a:r>
            <a:r>
              <a:rPr lang="en-US" sz="1400" b="0" dirty="0" smtClean="0">
                <a:latin typeface="Consolas" pitchFamily="49" charset="0"/>
                <a:cs typeface="Consolas" pitchFamily="49" charset="0"/>
              </a:rPr>
              <a:t> := 'SCHMIDT';</a:t>
            </a:r>
          </a:p>
          <a:p>
            <a:pPr>
              <a:buNone/>
            </a:pPr>
            <a:r>
              <a:rPr lang="en-US" sz="1400" b="0" dirty="0" smtClean="0">
                <a:latin typeface="Consolas" pitchFamily="49" charset="0"/>
                <a:cs typeface="Consolas" pitchFamily="49" charset="0"/>
              </a:rPr>
              <a:t>   WHEN division = 'SALES' THEN</a:t>
            </a:r>
          </a:p>
          <a:p>
            <a:pPr>
              <a:buNone/>
            </a:pPr>
            <a:r>
              <a:rPr lang="en-US" sz="1400" b="0" dirty="0" smtClean="0">
                <a:latin typeface="Consolas" pitchFamily="49" charset="0"/>
                <a:cs typeface="Consolas" pitchFamily="49" charset="0"/>
              </a:rPr>
              <a:t>     </a:t>
            </a:r>
            <a:r>
              <a:rPr lang="en-US" sz="1400" b="0" dirty="0" err="1" smtClean="0">
                <a:latin typeface="Consolas" pitchFamily="49" charset="0"/>
                <a:cs typeface="Consolas" pitchFamily="49" charset="0"/>
              </a:rPr>
              <a:t>mgr_name</a:t>
            </a:r>
            <a:r>
              <a:rPr lang="en-US" sz="1400" b="0" dirty="0" smtClean="0">
                <a:latin typeface="Consolas" pitchFamily="49" charset="0"/>
                <a:cs typeface="Consolas" pitchFamily="49" charset="0"/>
              </a:rPr>
              <a:t> := 'KENNEDY';</a:t>
            </a:r>
          </a:p>
          <a:p>
            <a:pPr>
              <a:buNone/>
            </a:pPr>
            <a:r>
              <a:rPr lang="en-US" sz="1400" b="0" dirty="0" smtClean="0">
                <a:latin typeface="Consolas" pitchFamily="49" charset="0"/>
                <a:cs typeface="Consolas" pitchFamily="49" charset="0"/>
              </a:rPr>
              <a:t>   ELSE </a:t>
            </a:r>
            <a:r>
              <a:rPr lang="en-US" sz="1400" b="0" dirty="0" err="1" smtClean="0">
                <a:latin typeface="Consolas" pitchFamily="49" charset="0"/>
                <a:cs typeface="Consolas" pitchFamily="49" charset="0"/>
              </a:rPr>
              <a:t>mgr_name</a:t>
            </a:r>
            <a:r>
              <a:rPr lang="en-US" sz="1400" b="0" dirty="0" smtClean="0">
                <a:latin typeface="Consolas" pitchFamily="49" charset="0"/>
                <a:cs typeface="Consolas" pitchFamily="49" charset="0"/>
              </a:rPr>
              <a:t> := 'GUPTA';</a:t>
            </a:r>
          </a:p>
          <a:p>
            <a:pPr>
              <a:buNone/>
            </a:pPr>
            <a:r>
              <a:rPr lang="en-US" sz="1400" b="0" dirty="0" smtClean="0">
                <a:latin typeface="Consolas" pitchFamily="49" charset="0"/>
                <a:cs typeface="Consolas" pitchFamily="49" charset="0"/>
              </a:rPr>
              <a:t>END CASE;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22</a:t>
            </a:fld>
            <a:endParaRPr lang="en-US"/>
          </a:p>
        </p:txBody>
      </p:sp>
      <p:sp>
        <p:nvSpPr>
          <p:cNvPr id="4" name="Заголовок 3"/>
          <p:cNvSpPr>
            <a:spLocks noGrp="1"/>
          </p:cNvSpPr>
          <p:nvPr>
            <p:ph type="title"/>
          </p:nvPr>
        </p:nvSpPr>
        <p:spPr/>
        <p:txBody>
          <a:bodyPr/>
          <a:lstStyle/>
          <a:p>
            <a:r>
              <a:rPr smtClean="0"/>
              <a:t>PL/SQL Control Statements: Sequential </a:t>
            </a:r>
            <a:br>
              <a:rPr smtClean="0"/>
            </a:br>
            <a:endParaRPr lang="en-US" dirty="0"/>
          </a:p>
        </p:txBody>
      </p:sp>
      <p:sp>
        <p:nvSpPr>
          <p:cNvPr id="5" name="Содержимое 4"/>
          <p:cNvSpPr>
            <a:spLocks noGrp="1"/>
          </p:cNvSpPr>
          <p:nvPr>
            <p:ph idx="1"/>
          </p:nvPr>
        </p:nvSpPr>
        <p:spPr/>
        <p:txBody>
          <a:bodyPr/>
          <a:lstStyle/>
          <a:p>
            <a:pPr>
              <a:buNone/>
            </a:pPr>
            <a:r>
              <a:rPr lang="en-US" sz="1800" dirty="0" smtClean="0"/>
              <a:t>Simple Loop</a:t>
            </a:r>
          </a:p>
          <a:p>
            <a:pPr>
              <a:buNone/>
            </a:pPr>
            <a:r>
              <a:rPr lang="en-US" sz="1400" b="0" dirty="0" smtClean="0">
                <a:latin typeface="Consolas" pitchFamily="49" charset="0"/>
                <a:cs typeface="Consolas" pitchFamily="49" charset="0"/>
              </a:rPr>
              <a:t>LOOP</a:t>
            </a:r>
          </a:p>
          <a:p>
            <a:pPr>
              <a:buNone/>
            </a:pPr>
            <a:r>
              <a:rPr lang="en-US" sz="1400" b="0" dirty="0" smtClean="0">
                <a:latin typeface="Consolas" pitchFamily="49" charset="0"/>
                <a:cs typeface="Consolas" pitchFamily="49" charset="0"/>
              </a:rPr>
              <a:t>   </a:t>
            </a:r>
            <a:r>
              <a:rPr lang="en-US" sz="1400" b="0" dirty="0" err="1" smtClean="0">
                <a:latin typeface="Consolas" pitchFamily="49" charset="0"/>
                <a:cs typeface="Consolas" pitchFamily="49" charset="0"/>
              </a:rPr>
              <a:t>executable_statement</a:t>
            </a:r>
            <a:r>
              <a:rPr lang="en-US" sz="1400" b="0" dirty="0" smtClean="0">
                <a:latin typeface="Consolas" pitchFamily="49" charset="0"/>
                <a:cs typeface="Consolas" pitchFamily="49" charset="0"/>
              </a:rPr>
              <a:t>(s)</a:t>
            </a:r>
          </a:p>
          <a:p>
            <a:pPr>
              <a:buNone/>
            </a:pPr>
            <a:r>
              <a:rPr lang="en-US" sz="1400" b="0" dirty="0" smtClean="0">
                <a:latin typeface="Consolas" pitchFamily="49" charset="0"/>
                <a:cs typeface="Consolas" pitchFamily="49" charset="0"/>
              </a:rPr>
              <a:t>END LOOP;</a:t>
            </a:r>
          </a:p>
          <a:p>
            <a:pPr>
              <a:buNone/>
            </a:pPr>
            <a:endParaRPr lang="en-US" sz="1400" b="0" dirty="0" smtClean="0">
              <a:latin typeface="Consolas" pitchFamily="49" charset="0"/>
              <a:cs typeface="Consolas" pitchFamily="49" charset="0"/>
            </a:endParaRPr>
          </a:p>
          <a:p>
            <a:pPr>
              <a:buNone/>
            </a:pPr>
            <a:r>
              <a:rPr lang="en-US" sz="1800" dirty="0" smtClean="0"/>
              <a:t>Numeric FOR Loop</a:t>
            </a:r>
          </a:p>
          <a:p>
            <a:pPr>
              <a:buNone/>
            </a:pPr>
            <a:r>
              <a:rPr lang="en-US" sz="1400" b="0" dirty="0" smtClean="0">
                <a:latin typeface="Consolas" pitchFamily="49" charset="0"/>
                <a:cs typeface="Consolas" pitchFamily="49" charset="0"/>
              </a:rPr>
              <a:t>FOR </a:t>
            </a:r>
            <a:r>
              <a:rPr lang="en-US" sz="1400" b="0" dirty="0" err="1" smtClean="0">
                <a:latin typeface="Consolas" pitchFamily="49" charset="0"/>
                <a:cs typeface="Consolas" pitchFamily="49" charset="0"/>
              </a:rPr>
              <a:t>loop_index</a:t>
            </a:r>
            <a:r>
              <a:rPr lang="en-US" sz="1400" b="0" dirty="0" smtClean="0">
                <a:latin typeface="Consolas" pitchFamily="49" charset="0"/>
                <a:cs typeface="Consolas" pitchFamily="49" charset="0"/>
              </a:rPr>
              <a:t> IN [REVERSE] </a:t>
            </a:r>
            <a:r>
              <a:rPr lang="en-US" sz="1400" b="0" dirty="0" err="1" smtClean="0">
                <a:latin typeface="Consolas" pitchFamily="49" charset="0"/>
                <a:cs typeface="Consolas" pitchFamily="49" charset="0"/>
              </a:rPr>
              <a:t>lowest_number</a:t>
            </a:r>
            <a:r>
              <a:rPr lang="en-US" sz="1400" b="0" dirty="0" smtClean="0">
                <a:latin typeface="Consolas" pitchFamily="49" charset="0"/>
                <a:cs typeface="Consolas" pitchFamily="49" charset="0"/>
              </a:rPr>
              <a:t>..</a:t>
            </a:r>
            <a:r>
              <a:rPr lang="en-US" sz="1400" b="0" dirty="0" err="1" smtClean="0">
                <a:latin typeface="Consolas" pitchFamily="49" charset="0"/>
                <a:cs typeface="Consolas" pitchFamily="49" charset="0"/>
              </a:rPr>
              <a:t>highest_number</a:t>
            </a:r>
            <a:endParaRPr lang="en-US" sz="1400" b="0" dirty="0" smtClean="0">
              <a:latin typeface="Consolas" pitchFamily="49" charset="0"/>
              <a:cs typeface="Consolas" pitchFamily="49" charset="0"/>
            </a:endParaRPr>
          </a:p>
          <a:p>
            <a:pPr>
              <a:buNone/>
            </a:pPr>
            <a:r>
              <a:rPr lang="en-US" sz="1400" b="0" dirty="0" smtClean="0">
                <a:latin typeface="Consolas" pitchFamily="49" charset="0"/>
                <a:cs typeface="Consolas" pitchFamily="49" charset="0"/>
              </a:rPr>
              <a:t>LOOP</a:t>
            </a:r>
          </a:p>
          <a:p>
            <a:pPr>
              <a:buNone/>
            </a:pPr>
            <a:r>
              <a:rPr lang="en-US" sz="1400" b="0" dirty="0" smtClean="0">
                <a:latin typeface="Consolas" pitchFamily="49" charset="0"/>
                <a:cs typeface="Consolas" pitchFamily="49" charset="0"/>
              </a:rPr>
              <a:t>   </a:t>
            </a:r>
            <a:r>
              <a:rPr lang="en-US" sz="1400" b="0" dirty="0" err="1" smtClean="0">
                <a:latin typeface="Consolas" pitchFamily="49" charset="0"/>
                <a:cs typeface="Consolas" pitchFamily="49" charset="0"/>
              </a:rPr>
              <a:t>executable_statement</a:t>
            </a:r>
            <a:r>
              <a:rPr lang="en-US" sz="1400" b="0" dirty="0" smtClean="0">
                <a:latin typeface="Consolas" pitchFamily="49" charset="0"/>
                <a:cs typeface="Consolas" pitchFamily="49" charset="0"/>
              </a:rPr>
              <a:t>(s)</a:t>
            </a:r>
          </a:p>
          <a:p>
            <a:pPr>
              <a:buNone/>
            </a:pPr>
            <a:r>
              <a:rPr lang="en-US" sz="1400" b="0" dirty="0" smtClean="0">
                <a:latin typeface="Consolas" pitchFamily="49" charset="0"/>
                <a:cs typeface="Consolas" pitchFamily="49" charset="0"/>
              </a:rPr>
              <a:t>END LOOP;</a:t>
            </a:r>
          </a:p>
          <a:p>
            <a:pPr>
              <a:buNone/>
            </a:pPr>
            <a:endParaRPr lang="en-US" sz="1400" b="0" dirty="0" smtClean="0">
              <a:latin typeface="Consolas" pitchFamily="49" charset="0"/>
              <a:cs typeface="Consolas" pitchFamily="49" charset="0"/>
            </a:endParaRPr>
          </a:p>
          <a:p>
            <a:pPr>
              <a:buNone/>
            </a:pPr>
            <a:r>
              <a:rPr lang="en-US" sz="1800" dirty="0" smtClean="0"/>
              <a:t>Cursor FOR Loop</a:t>
            </a:r>
          </a:p>
          <a:p>
            <a:pPr>
              <a:buNone/>
            </a:pPr>
            <a:r>
              <a:rPr lang="en-US" sz="1400" b="0" dirty="0" smtClean="0">
                <a:latin typeface="Consolas" pitchFamily="49" charset="0"/>
                <a:cs typeface="Consolas" pitchFamily="49" charset="0"/>
              </a:rPr>
              <a:t>FOR </a:t>
            </a:r>
            <a:r>
              <a:rPr lang="en-US" sz="1400" b="0" dirty="0" err="1" smtClean="0">
                <a:latin typeface="Consolas" pitchFamily="49" charset="0"/>
                <a:cs typeface="Consolas" pitchFamily="49" charset="0"/>
              </a:rPr>
              <a:t>loop_index</a:t>
            </a:r>
            <a:r>
              <a:rPr lang="en-US" sz="1400" b="0" dirty="0" smtClean="0">
                <a:latin typeface="Consolas" pitchFamily="49" charset="0"/>
                <a:cs typeface="Consolas" pitchFamily="49" charset="0"/>
              </a:rPr>
              <a:t> IN [</a:t>
            </a:r>
            <a:r>
              <a:rPr lang="en-US" sz="1400" b="0" dirty="0" err="1" smtClean="0">
                <a:latin typeface="Consolas" pitchFamily="49" charset="0"/>
                <a:cs typeface="Consolas" pitchFamily="49" charset="0"/>
              </a:rPr>
              <a:t>cursor_name</a:t>
            </a:r>
            <a:r>
              <a:rPr lang="en-US" sz="1400" b="0" dirty="0" smtClean="0">
                <a:latin typeface="Consolas" pitchFamily="49" charset="0"/>
                <a:cs typeface="Consolas" pitchFamily="49" charset="0"/>
              </a:rPr>
              <a:t> | (SELECT statement)]</a:t>
            </a:r>
          </a:p>
          <a:p>
            <a:pPr>
              <a:buNone/>
            </a:pPr>
            <a:r>
              <a:rPr lang="en-US" sz="1400" b="0" dirty="0" smtClean="0">
                <a:latin typeface="Consolas" pitchFamily="49" charset="0"/>
                <a:cs typeface="Consolas" pitchFamily="49" charset="0"/>
              </a:rPr>
              <a:t>LOOP</a:t>
            </a:r>
          </a:p>
          <a:p>
            <a:pPr>
              <a:buNone/>
            </a:pPr>
            <a:r>
              <a:rPr lang="en-US" sz="1400" b="0" dirty="0" smtClean="0">
                <a:latin typeface="Consolas" pitchFamily="49" charset="0"/>
                <a:cs typeface="Consolas" pitchFamily="49" charset="0"/>
              </a:rPr>
              <a:t>   </a:t>
            </a:r>
            <a:r>
              <a:rPr lang="en-US" sz="1400" b="0" dirty="0" err="1" smtClean="0">
                <a:latin typeface="Consolas" pitchFamily="49" charset="0"/>
                <a:cs typeface="Consolas" pitchFamily="49" charset="0"/>
              </a:rPr>
              <a:t>executable_statement</a:t>
            </a:r>
            <a:r>
              <a:rPr lang="en-US" sz="1400" b="0" dirty="0" smtClean="0">
                <a:latin typeface="Consolas" pitchFamily="49" charset="0"/>
                <a:cs typeface="Consolas" pitchFamily="49" charset="0"/>
              </a:rPr>
              <a:t>(s)</a:t>
            </a:r>
          </a:p>
          <a:p>
            <a:pPr>
              <a:buNone/>
            </a:pPr>
            <a:r>
              <a:rPr lang="en-US" sz="1400" b="0" dirty="0" smtClean="0">
                <a:latin typeface="Consolas" pitchFamily="49" charset="0"/>
                <a:cs typeface="Consolas" pitchFamily="49" charset="0"/>
              </a:rPr>
              <a:t>END LOOP;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23</a:t>
            </a:fld>
            <a:endParaRPr lang="en-US"/>
          </a:p>
        </p:txBody>
      </p:sp>
      <p:sp>
        <p:nvSpPr>
          <p:cNvPr id="4" name="Заголовок 3"/>
          <p:cNvSpPr>
            <a:spLocks noGrp="1"/>
          </p:cNvSpPr>
          <p:nvPr>
            <p:ph type="title"/>
          </p:nvPr>
        </p:nvSpPr>
        <p:spPr/>
        <p:txBody>
          <a:bodyPr/>
          <a:lstStyle/>
          <a:p>
            <a:r>
              <a:rPr smtClean="0"/>
              <a:t>PL/SQL Control Statements: Sequential</a:t>
            </a:r>
            <a:br>
              <a:rPr smtClean="0"/>
            </a:br>
            <a:endParaRPr lang="en-US" dirty="0"/>
          </a:p>
        </p:txBody>
      </p:sp>
      <p:sp>
        <p:nvSpPr>
          <p:cNvPr id="5" name="Содержимое 4"/>
          <p:cNvSpPr>
            <a:spLocks noGrp="1"/>
          </p:cNvSpPr>
          <p:nvPr>
            <p:ph idx="1"/>
          </p:nvPr>
        </p:nvSpPr>
        <p:spPr/>
        <p:txBody>
          <a:bodyPr/>
          <a:lstStyle/>
          <a:p>
            <a:pPr>
              <a:buNone/>
            </a:pPr>
            <a:r>
              <a:rPr lang="en-US" sz="1800" dirty="0" smtClean="0"/>
              <a:t>WHILE Loop</a:t>
            </a:r>
          </a:p>
          <a:p>
            <a:pPr>
              <a:buNone/>
            </a:pPr>
            <a:r>
              <a:rPr lang="en-US" sz="1400" b="0" dirty="0" smtClean="0">
                <a:latin typeface="Consolas" pitchFamily="49" charset="0"/>
                <a:cs typeface="Consolas" pitchFamily="49" charset="0"/>
              </a:rPr>
              <a:t>WHILE condition</a:t>
            </a:r>
          </a:p>
          <a:p>
            <a:pPr>
              <a:buNone/>
            </a:pPr>
            <a:r>
              <a:rPr lang="en-US" sz="1400" b="0" dirty="0" smtClean="0">
                <a:latin typeface="Consolas" pitchFamily="49" charset="0"/>
                <a:cs typeface="Consolas" pitchFamily="49" charset="0"/>
              </a:rPr>
              <a:t>LOOP</a:t>
            </a:r>
          </a:p>
          <a:p>
            <a:pPr>
              <a:buNone/>
            </a:pPr>
            <a:r>
              <a:rPr lang="en-US" sz="1400" b="0" dirty="0" smtClean="0">
                <a:latin typeface="Consolas" pitchFamily="49" charset="0"/>
                <a:cs typeface="Consolas" pitchFamily="49" charset="0"/>
              </a:rPr>
              <a:t>   </a:t>
            </a:r>
            <a:r>
              <a:rPr lang="en-US" sz="1400" b="0" dirty="0" err="1" smtClean="0">
                <a:latin typeface="Consolas" pitchFamily="49" charset="0"/>
                <a:cs typeface="Consolas" pitchFamily="49" charset="0"/>
              </a:rPr>
              <a:t>executable_statement</a:t>
            </a:r>
            <a:r>
              <a:rPr lang="en-US" sz="1400" b="0" dirty="0" smtClean="0">
                <a:latin typeface="Consolas" pitchFamily="49" charset="0"/>
                <a:cs typeface="Consolas" pitchFamily="49" charset="0"/>
              </a:rPr>
              <a:t>(s)</a:t>
            </a:r>
          </a:p>
          <a:p>
            <a:pPr>
              <a:buNone/>
            </a:pPr>
            <a:r>
              <a:rPr lang="en-US" sz="1400" b="0" dirty="0" smtClean="0">
                <a:latin typeface="Consolas" pitchFamily="49" charset="0"/>
                <a:cs typeface="Consolas" pitchFamily="49" charset="0"/>
              </a:rPr>
              <a:t>END LOOP;</a:t>
            </a:r>
          </a:p>
          <a:p>
            <a:pPr>
              <a:buNone/>
            </a:pPr>
            <a:endParaRPr lang="en-US" sz="1400" b="0" dirty="0" smtClean="0">
              <a:latin typeface="Consolas" pitchFamily="49" charset="0"/>
              <a:cs typeface="Consolas" pitchFamily="49" charset="0"/>
            </a:endParaRPr>
          </a:p>
          <a:p>
            <a:pPr>
              <a:buNone/>
            </a:pPr>
            <a:r>
              <a:rPr lang="en-US" sz="1800" dirty="0" smtClean="0"/>
              <a:t>REPEAT UNTIL Loop Emulation</a:t>
            </a:r>
          </a:p>
          <a:p>
            <a:pPr>
              <a:buNone/>
            </a:pPr>
            <a:r>
              <a:rPr lang="en-US" sz="1400" b="0" dirty="0" smtClean="0">
                <a:latin typeface="Consolas" pitchFamily="49" charset="0"/>
                <a:cs typeface="Consolas" pitchFamily="49" charset="0"/>
              </a:rPr>
              <a:t>LOOP</a:t>
            </a:r>
          </a:p>
          <a:p>
            <a:pPr>
              <a:buNone/>
            </a:pPr>
            <a:r>
              <a:rPr lang="en-US" sz="1400" b="0" dirty="0" smtClean="0">
                <a:latin typeface="Consolas" pitchFamily="49" charset="0"/>
                <a:cs typeface="Consolas" pitchFamily="49" charset="0"/>
              </a:rPr>
              <a:t>   </a:t>
            </a:r>
            <a:r>
              <a:rPr lang="en-US" sz="1400" b="0" dirty="0" err="1" smtClean="0">
                <a:latin typeface="Consolas" pitchFamily="49" charset="0"/>
                <a:cs typeface="Consolas" pitchFamily="49" charset="0"/>
              </a:rPr>
              <a:t>executable_statement</a:t>
            </a:r>
            <a:r>
              <a:rPr lang="en-US" sz="1400" b="0" dirty="0" smtClean="0">
                <a:latin typeface="Consolas" pitchFamily="49" charset="0"/>
                <a:cs typeface="Consolas" pitchFamily="49" charset="0"/>
              </a:rPr>
              <a:t>(s)</a:t>
            </a:r>
          </a:p>
          <a:p>
            <a:pPr>
              <a:buNone/>
            </a:pPr>
            <a:r>
              <a:rPr lang="en-US" sz="1400" b="0" dirty="0" smtClean="0">
                <a:latin typeface="Consolas" pitchFamily="49" charset="0"/>
                <a:cs typeface="Consolas" pitchFamily="49" charset="0"/>
              </a:rPr>
              <a:t>   EXIT WHEN </a:t>
            </a:r>
            <a:r>
              <a:rPr lang="en-US" sz="1400" b="0" dirty="0" err="1" smtClean="0">
                <a:latin typeface="Consolas" pitchFamily="49" charset="0"/>
                <a:cs typeface="Consolas" pitchFamily="49" charset="0"/>
              </a:rPr>
              <a:t>boolean_condition</a:t>
            </a:r>
            <a:r>
              <a:rPr lang="en-US" sz="1400" b="0" dirty="0" smtClean="0">
                <a:latin typeface="Consolas" pitchFamily="49" charset="0"/>
                <a:cs typeface="Consolas" pitchFamily="49" charset="0"/>
              </a:rPr>
              <a:t>;</a:t>
            </a:r>
          </a:p>
          <a:p>
            <a:pPr>
              <a:buNone/>
            </a:pPr>
            <a:r>
              <a:rPr lang="en-US" sz="1400" b="0" dirty="0" smtClean="0">
                <a:latin typeface="Consolas" pitchFamily="49" charset="0"/>
                <a:cs typeface="Consolas" pitchFamily="49" charset="0"/>
              </a:rPr>
              <a:t>END LOOP;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smtClean="0"/>
              <a:t>cursors</a:t>
            </a:r>
            <a:endParaRPr lang="en-US" dirty="0"/>
          </a:p>
        </p:txBody>
      </p:sp>
      <p:sp>
        <p:nvSpPr>
          <p:cNvPr id="3" name="Нижний колонтитул 2"/>
          <p:cNvSpPr>
            <a:spLocks noGrp="1"/>
          </p:cNvSpPr>
          <p:nvPr>
            <p:ph type="ftr" sz="quarter" idx="10"/>
          </p:nvPr>
        </p:nvSpPr>
        <p:spPr/>
        <p:txBody>
          <a:bodyPr/>
          <a:lstStyle/>
          <a:p>
            <a:r>
              <a:rPr lang="en-US" smtClean="0"/>
              <a:t>2014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25</a:t>
            </a:fld>
            <a:endParaRPr lang="en-US"/>
          </a:p>
        </p:txBody>
      </p:sp>
      <p:sp>
        <p:nvSpPr>
          <p:cNvPr id="4" name="Заголовок 3"/>
          <p:cNvSpPr>
            <a:spLocks noGrp="1"/>
          </p:cNvSpPr>
          <p:nvPr>
            <p:ph type="title"/>
          </p:nvPr>
        </p:nvSpPr>
        <p:spPr/>
        <p:txBody>
          <a:bodyPr/>
          <a:lstStyle/>
          <a:p>
            <a:r>
              <a:rPr smtClean="0"/>
              <a:t>PL/SQL Cursors</a:t>
            </a:r>
            <a:endParaRPr lang="en-US" dirty="0"/>
          </a:p>
        </p:txBody>
      </p:sp>
      <p:sp>
        <p:nvSpPr>
          <p:cNvPr id="5" name="Содержимое 4"/>
          <p:cNvSpPr>
            <a:spLocks noGrp="1"/>
          </p:cNvSpPr>
          <p:nvPr>
            <p:ph idx="1"/>
          </p:nvPr>
        </p:nvSpPr>
        <p:spPr/>
        <p:txBody>
          <a:bodyPr/>
          <a:lstStyle/>
          <a:p>
            <a:pPr marL="0" indent="0">
              <a:buNone/>
            </a:pPr>
            <a:r>
              <a:rPr lang="en-US" sz="2000" dirty="0" smtClean="0"/>
              <a:t>Cursors</a:t>
            </a:r>
            <a:r>
              <a:rPr lang="en-US" sz="2000" b="0" dirty="0" smtClean="0"/>
              <a:t> - is a pointer to a private SQL area that stores information about processing a specific SQL statement or PL/SQL SELECT INTO statement. </a:t>
            </a:r>
            <a:r>
              <a:rPr lang="en-US" sz="2000" b="0" i="1" dirty="0" smtClean="0">
                <a:solidFill>
                  <a:schemeClr val="accent1">
                    <a:lumMod val="75000"/>
                  </a:schemeClr>
                </a:solidFill>
              </a:rPr>
              <a:t>You can use the cursor to retrieve the rows of the result set one at a time. </a:t>
            </a:r>
          </a:p>
          <a:p>
            <a:r>
              <a:rPr lang="en-US" sz="2000" dirty="0" smtClean="0"/>
              <a:t>Implicit cursor</a:t>
            </a:r>
            <a:r>
              <a:rPr lang="en-US" sz="2000" b="0" dirty="0" smtClean="0"/>
              <a:t> is a session cursor that is constructed and managed by PL/SQL. PL/SQL opens an implicit cursor every time you run a SELECT or DML statement. You cannot control an implicit cursor, but you can get information from its attributes.</a:t>
            </a:r>
          </a:p>
          <a:p>
            <a:r>
              <a:rPr lang="en-US" sz="2000" dirty="0" smtClean="0"/>
              <a:t>Explicit cursor</a:t>
            </a:r>
            <a:r>
              <a:rPr lang="en-US" sz="2000" b="0" dirty="0" smtClean="0"/>
              <a:t> is a session cursor that you construct and manage. You must declare and define an explicit cursor, giving it a name and associating it with a query (typically, the query returns multiple rows)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26</a:t>
            </a:fld>
            <a:endParaRPr lang="en-US"/>
          </a:p>
        </p:txBody>
      </p:sp>
      <p:sp>
        <p:nvSpPr>
          <p:cNvPr id="4" name="Заголовок 3"/>
          <p:cNvSpPr>
            <a:spLocks noGrp="1"/>
          </p:cNvSpPr>
          <p:nvPr>
            <p:ph type="title"/>
          </p:nvPr>
        </p:nvSpPr>
        <p:spPr/>
        <p:txBody>
          <a:bodyPr/>
          <a:lstStyle/>
          <a:p>
            <a:r>
              <a:rPr smtClean="0"/>
              <a:t>Explicit Cursors</a:t>
            </a:r>
            <a:endParaRPr lang="en-US" dirty="0"/>
          </a:p>
        </p:txBody>
      </p:sp>
      <p:sp>
        <p:nvSpPr>
          <p:cNvPr id="5" name="Содержимое 4"/>
          <p:cNvSpPr>
            <a:spLocks noGrp="1"/>
          </p:cNvSpPr>
          <p:nvPr>
            <p:ph idx="1"/>
          </p:nvPr>
        </p:nvSpPr>
        <p:spPr/>
        <p:txBody>
          <a:bodyPr/>
          <a:lstStyle/>
          <a:p>
            <a:pPr>
              <a:buNone/>
            </a:pPr>
            <a:r>
              <a:rPr lang="en-US" sz="1800" dirty="0" smtClean="0"/>
              <a:t>A cursor without parameters</a:t>
            </a:r>
          </a:p>
          <a:p>
            <a:pPr>
              <a:buNone/>
            </a:pPr>
            <a:r>
              <a:rPr lang="en-US" sz="1400" b="0" dirty="0" smtClean="0">
                <a:latin typeface="Consolas" pitchFamily="49" charset="0"/>
                <a:cs typeface="Consolas" pitchFamily="49" charset="0"/>
              </a:rPr>
              <a:t>CURSOR </a:t>
            </a:r>
            <a:r>
              <a:rPr lang="en-US" sz="1400" b="0" dirty="0" err="1" smtClean="0">
                <a:latin typeface="Consolas" pitchFamily="49" charset="0"/>
                <a:cs typeface="Consolas" pitchFamily="49" charset="0"/>
              </a:rPr>
              <a:t>company_cur</a:t>
            </a:r>
            <a:endParaRPr lang="en-US" sz="1400" b="0" dirty="0" smtClean="0">
              <a:latin typeface="Consolas" pitchFamily="49" charset="0"/>
              <a:cs typeface="Consolas" pitchFamily="49" charset="0"/>
            </a:endParaRPr>
          </a:p>
          <a:p>
            <a:pPr>
              <a:buNone/>
            </a:pPr>
            <a:r>
              <a:rPr lang="en-US" sz="1400" b="0" dirty="0" smtClean="0">
                <a:latin typeface="Consolas" pitchFamily="49" charset="0"/>
                <a:cs typeface="Consolas" pitchFamily="49" charset="0"/>
              </a:rPr>
              <a:t>IS</a:t>
            </a:r>
          </a:p>
          <a:p>
            <a:pPr>
              <a:buNone/>
            </a:pPr>
            <a:r>
              <a:rPr lang="en-US" sz="1400" b="0" dirty="0" smtClean="0">
                <a:latin typeface="Consolas" pitchFamily="49" charset="0"/>
                <a:cs typeface="Consolas" pitchFamily="49" charset="0"/>
              </a:rPr>
              <a:t>  SELECT </a:t>
            </a:r>
            <a:r>
              <a:rPr lang="en-US" sz="1400" b="0" dirty="0" err="1" smtClean="0">
                <a:latin typeface="Consolas" pitchFamily="49" charset="0"/>
                <a:cs typeface="Consolas" pitchFamily="49" charset="0"/>
              </a:rPr>
              <a:t>company_id</a:t>
            </a:r>
            <a:r>
              <a:rPr lang="en-US" sz="1400" b="0" dirty="0" smtClean="0">
                <a:latin typeface="Consolas" pitchFamily="49" charset="0"/>
                <a:cs typeface="Consolas" pitchFamily="49" charset="0"/>
              </a:rPr>
              <a:t> FROM company;</a:t>
            </a:r>
          </a:p>
          <a:p>
            <a:pPr>
              <a:buNone/>
            </a:pPr>
            <a:endParaRPr lang="en-US" sz="1400" b="0" dirty="0" smtClean="0">
              <a:latin typeface="Consolas" pitchFamily="49" charset="0"/>
              <a:cs typeface="Consolas" pitchFamily="49" charset="0"/>
            </a:endParaRPr>
          </a:p>
          <a:p>
            <a:pPr>
              <a:buNone/>
            </a:pPr>
            <a:r>
              <a:rPr lang="en-US" sz="1800" dirty="0" smtClean="0"/>
              <a:t>A cursor that accepts arguments through a parameter list</a:t>
            </a:r>
          </a:p>
          <a:p>
            <a:pPr>
              <a:buNone/>
            </a:pPr>
            <a:r>
              <a:rPr lang="en-US" sz="1400" b="0" dirty="0" smtClean="0">
                <a:latin typeface="Consolas" pitchFamily="49" charset="0"/>
                <a:cs typeface="Consolas" pitchFamily="49" charset="0"/>
              </a:rPr>
              <a:t>CURSOR </a:t>
            </a:r>
            <a:r>
              <a:rPr lang="en-US" sz="1400" b="0" dirty="0" err="1" smtClean="0">
                <a:latin typeface="Consolas" pitchFamily="49" charset="0"/>
                <a:cs typeface="Consolas" pitchFamily="49" charset="0"/>
              </a:rPr>
              <a:t>company_cur</a:t>
            </a:r>
            <a:r>
              <a:rPr lang="en-US" sz="1400" b="0" dirty="0" smtClean="0">
                <a:latin typeface="Consolas" pitchFamily="49" charset="0"/>
                <a:cs typeface="Consolas" pitchFamily="49" charset="0"/>
              </a:rPr>
              <a:t> (</a:t>
            </a:r>
            <a:r>
              <a:rPr lang="en-US" sz="1400" b="0" dirty="0" err="1" smtClean="0">
                <a:latin typeface="Consolas" pitchFamily="49" charset="0"/>
                <a:cs typeface="Consolas" pitchFamily="49" charset="0"/>
              </a:rPr>
              <a:t>id_in</a:t>
            </a:r>
            <a:r>
              <a:rPr lang="en-US" sz="1400" b="0" dirty="0" smtClean="0">
                <a:latin typeface="Consolas" pitchFamily="49" charset="0"/>
                <a:cs typeface="Consolas" pitchFamily="49" charset="0"/>
              </a:rPr>
              <a:t> IN NUMBER)</a:t>
            </a:r>
          </a:p>
          <a:p>
            <a:pPr>
              <a:buNone/>
            </a:pPr>
            <a:r>
              <a:rPr lang="en-US" sz="1400" b="0" dirty="0" smtClean="0">
                <a:latin typeface="Consolas" pitchFamily="49" charset="0"/>
                <a:cs typeface="Consolas" pitchFamily="49" charset="0"/>
              </a:rPr>
              <a:t>IS</a:t>
            </a:r>
          </a:p>
          <a:p>
            <a:pPr>
              <a:buNone/>
            </a:pPr>
            <a:r>
              <a:rPr lang="en-US" sz="1400" b="0" dirty="0" smtClean="0">
                <a:latin typeface="Consolas" pitchFamily="49" charset="0"/>
                <a:cs typeface="Consolas" pitchFamily="49" charset="0"/>
              </a:rPr>
              <a:t>  SELECT name FROM company</a:t>
            </a:r>
          </a:p>
          <a:p>
            <a:pPr>
              <a:buNone/>
            </a:pPr>
            <a:r>
              <a:rPr lang="en-US" sz="1400" b="0" dirty="0" smtClean="0">
                <a:latin typeface="Consolas" pitchFamily="49" charset="0"/>
                <a:cs typeface="Consolas" pitchFamily="49" charset="0"/>
              </a:rPr>
              <a:t>  WHERE </a:t>
            </a:r>
            <a:r>
              <a:rPr lang="en-US" sz="1400" b="0" dirty="0" err="1" smtClean="0">
                <a:latin typeface="Consolas" pitchFamily="49" charset="0"/>
                <a:cs typeface="Consolas" pitchFamily="49" charset="0"/>
              </a:rPr>
              <a:t>company_id</a:t>
            </a:r>
            <a:r>
              <a:rPr lang="en-US" sz="1400" b="0" dirty="0" smtClean="0">
                <a:latin typeface="Consolas" pitchFamily="49" charset="0"/>
                <a:cs typeface="Consolas" pitchFamily="49" charset="0"/>
              </a:rPr>
              <a:t> = </a:t>
            </a:r>
            <a:r>
              <a:rPr lang="en-US" sz="1400" b="0" dirty="0" err="1" smtClean="0">
                <a:latin typeface="Consolas" pitchFamily="49" charset="0"/>
                <a:cs typeface="Consolas" pitchFamily="49" charset="0"/>
              </a:rPr>
              <a:t>id_in</a:t>
            </a:r>
            <a:r>
              <a:rPr lang="en-US" sz="1400" b="0" dirty="0" smtClean="0">
                <a:latin typeface="Consolas" pitchFamily="49" charset="0"/>
                <a:cs typeface="Consolas" pitchFamily="49"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27</a:t>
            </a:fld>
            <a:endParaRPr lang="en-US"/>
          </a:p>
        </p:txBody>
      </p:sp>
      <p:sp>
        <p:nvSpPr>
          <p:cNvPr id="4" name="Заголовок 3"/>
          <p:cNvSpPr>
            <a:spLocks noGrp="1"/>
          </p:cNvSpPr>
          <p:nvPr>
            <p:ph type="title"/>
          </p:nvPr>
        </p:nvSpPr>
        <p:spPr/>
        <p:txBody>
          <a:bodyPr/>
          <a:lstStyle/>
          <a:p>
            <a:r>
              <a:rPr smtClean="0"/>
              <a:t>Explicit Cursors</a:t>
            </a:r>
            <a:endParaRPr lang="en-US" dirty="0"/>
          </a:p>
        </p:txBody>
      </p:sp>
      <p:sp>
        <p:nvSpPr>
          <p:cNvPr id="5" name="Содержимое 4"/>
          <p:cNvSpPr>
            <a:spLocks noGrp="1"/>
          </p:cNvSpPr>
          <p:nvPr>
            <p:ph idx="1"/>
          </p:nvPr>
        </p:nvSpPr>
        <p:spPr/>
        <p:txBody>
          <a:bodyPr/>
          <a:lstStyle/>
          <a:p>
            <a:pPr>
              <a:buNone/>
            </a:pPr>
            <a:r>
              <a:rPr lang="en-US" sz="1800" dirty="0" smtClean="0"/>
              <a:t>To open a cursor:</a:t>
            </a:r>
          </a:p>
          <a:p>
            <a:pPr>
              <a:buNone/>
            </a:pPr>
            <a:r>
              <a:rPr lang="en-US" sz="1400" b="0" dirty="0" smtClean="0">
                <a:latin typeface="Consolas" pitchFamily="49" charset="0"/>
                <a:cs typeface="Consolas" pitchFamily="49" charset="0"/>
              </a:rPr>
              <a:t>  OPEN </a:t>
            </a:r>
            <a:r>
              <a:rPr lang="en-US" sz="1400" b="0" dirty="0" err="1" smtClean="0">
                <a:latin typeface="Consolas" pitchFamily="49" charset="0"/>
                <a:cs typeface="Consolas" pitchFamily="49" charset="0"/>
              </a:rPr>
              <a:t>cursor_name</a:t>
            </a:r>
            <a:r>
              <a:rPr lang="en-US" sz="1400" b="0" dirty="0" smtClean="0">
                <a:latin typeface="Consolas" pitchFamily="49" charset="0"/>
                <a:cs typeface="Consolas" pitchFamily="49" charset="0"/>
              </a:rPr>
              <a:t> [(argument [,argument ...])];</a:t>
            </a:r>
          </a:p>
          <a:p>
            <a:pPr>
              <a:buNone/>
            </a:pPr>
            <a:endParaRPr lang="en-US" sz="1400" b="0" dirty="0" smtClean="0">
              <a:latin typeface="Consolas" pitchFamily="49" charset="0"/>
              <a:cs typeface="Consolas" pitchFamily="49" charset="0"/>
            </a:endParaRPr>
          </a:p>
          <a:p>
            <a:pPr marL="0" indent="0">
              <a:buNone/>
            </a:pPr>
            <a:r>
              <a:rPr lang="en-US" sz="1800" dirty="0" smtClean="0"/>
              <a:t>The FETCH statement places the contents of the current row into local variables.</a:t>
            </a:r>
          </a:p>
          <a:p>
            <a:pPr>
              <a:buNone/>
            </a:pPr>
            <a:r>
              <a:rPr lang="en-US" sz="1400" b="0" dirty="0" smtClean="0">
                <a:latin typeface="Consolas" pitchFamily="49" charset="0"/>
                <a:cs typeface="Consolas" pitchFamily="49" charset="0"/>
              </a:rPr>
              <a:t>  FETCH </a:t>
            </a:r>
            <a:r>
              <a:rPr lang="en-US" sz="1400" b="0" dirty="0" err="1" smtClean="0">
                <a:latin typeface="Consolas" pitchFamily="49" charset="0"/>
                <a:cs typeface="Consolas" pitchFamily="49" charset="0"/>
              </a:rPr>
              <a:t>cursor_name</a:t>
            </a:r>
            <a:r>
              <a:rPr lang="en-US" sz="1400" b="0" dirty="0" smtClean="0">
                <a:latin typeface="Consolas" pitchFamily="49" charset="0"/>
                <a:cs typeface="Consolas" pitchFamily="49" charset="0"/>
              </a:rPr>
              <a:t> INTO </a:t>
            </a:r>
            <a:r>
              <a:rPr lang="en-US" sz="1400" b="0" dirty="0" err="1" smtClean="0">
                <a:latin typeface="Consolas" pitchFamily="49" charset="0"/>
                <a:cs typeface="Consolas" pitchFamily="49" charset="0"/>
              </a:rPr>
              <a:t>record_or_variable_list</a:t>
            </a:r>
            <a:r>
              <a:rPr lang="en-US" sz="1400" b="0" dirty="0" smtClean="0">
                <a:latin typeface="Consolas" pitchFamily="49" charset="0"/>
                <a:cs typeface="Consolas" pitchFamily="49" charset="0"/>
              </a:rPr>
              <a:t>;</a:t>
            </a:r>
          </a:p>
          <a:p>
            <a:pPr>
              <a:buNone/>
            </a:pPr>
            <a:endParaRPr lang="en-US" sz="1400" b="0" dirty="0" smtClean="0">
              <a:latin typeface="Consolas" pitchFamily="49" charset="0"/>
              <a:cs typeface="Consolas" pitchFamily="49" charset="0"/>
            </a:endParaRPr>
          </a:p>
          <a:p>
            <a:pPr marL="0" indent="0">
              <a:buNone/>
            </a:pPr>
            <a:r>
              <a:rPr lang="en-US" sz="1800" dirty="0" smtClean="0"/>
              <a:t>Closing a cursor enables the PL/SQL memory optimization algorithm to release the associated memory at an appropriate time.</a:t>
            </a:r>
          </a:p>
          <a:p>
            <a:pPr>
              <a:buNone/>
            </a:pPr>
            <a:r>
              <a:rPr lang="en-US" sz="1400" b="0" dirty="0" smtClean="0">
                <a:latin typeface="Consolas" pitchFamily="49" charset="0"/>
                <a:cs typeface="Consolas" pitchFamily="49" charset="0"/>
              </a:rPr>
              <a:t>  CLOSE </a:t>
            </a:r>
            <a:r>
              <a:rPr lang="en-US" sz="1400" b="0" dirty="0" err="1" smtClean="0">
                <a:latin typeface="Consolas" pitchFamily="49" charset="0"/>
                <a:cs typeface="Consolas" pitchFamily="49" charset="0"/>
              </a:rPr>
              <a:t>cursor_name</a:t>
            </a:r>
            <a:r>
              <a:rPr lang="en-US" sz="1400" b="0" dirty="0" smtClean="0">
                <a:latin typeface="Consolas" pitchFamily="49" charset="0"/>
                <a:cs typeface="Consolas" pitchFamily="49"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28</a:t>
            </a:fld>
            <a:endParaRPr lang="en-US"/>
          </a:p>
        </p:txBody>
      </p:sp>
      <p:sp>
        <p:nvSpPr>
          <p:cNvPr id="4" name="Заголовок 3"/>
          <p:cNvSpPr>
            <a:spLocks noGrp="1"/>
          </p:cNvSpPr>
          <p:nvPr>
            <p:ph type="title"/>
          </p:nvPr>
        </p:nvSpPr>
        <p:spPr/>
        <p:txBody>
          <a:bodyPr/>
          <a:lstStyle/>
          <a:p>
            <a:r>
              <a:rPr smtClean="0"/>
              <a:t>Explicit Cursor Attributes</a:t>
            </a:r>
            <a:endParaRPr lang="en-US" dirty="0"/>
          </a:p>
        </p:txBody>
      </p:sp>
      <p:graphicFrame>
        <p:nvGraphicFramePr>
          <p:cNvPr id="6" name="Содержимое 5"/>
          <p:cNvGraphicFramePr>
            <a:graphicFrameLocks noGrp="1"/>
          </p:cNvGraphicFramePr>
          <p:nvPr>
            <p:ph idx="1"/>
          </p:nvPr>
        </p:nvGraphicFramePr>
        <p:xfrm>
          <a:off x="914400" y="1219200"/>
          <a:ext cx="7315200" cy="348996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r>
                        <a:rPr lang="en-US" dirty="0" smtClean="0">
                          <a:latin typeface="Tahoma" pitchFamily="34" charset="0"/>
                          <a:ea typeface="Tahoma" pitchFamily="34" charset="0"/>
                          <a:cs typeface="Tahoma" pitchFamily="34" charset="0"/>
                        </a:rPr>
                        <a:t>Attribute </a:t>
                      </a:r>
                      <a:endParaRPr lang="en-US" dirty="0">
                        <a:latin typeface="Tahoma" pitchFamily="34" charset="0"/>
                        <a:ea typeface="Tahoma" pitchFamily="34" charset="0"/>
                        <a:cs typeface="Tahoma" pitchFamily="34" charset="0"/>
                      </a:endParaRPr>
                    </a:p>
                  </a:txBody>
                  <a:tcPr/>
                </a:tc>
                <a:tc>
                  <a:txBody>
                    <a:bodyPr/>
                    <a:lstStyle/>
                    <a:p>
                      <a:r>
                        <a:rPr lang="en-US" dirty="0" smtClean="0">
                          <a:latin typeface="Tahoma" pitchFamily="34" charset="0"/>
                          <a:ea typeface="Tahoma" pitchFamily="34" charset="0"/>
                          <a:cs typeface="Tahoma" pitchFamily="34" charset="0"/>
                        </a:rPr>
                        <a:t>Description</a:t>
                      </a:r>
                      <a:endParaRPr lang="en-US"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370840">
                <a:tc>
                  <a:txBody>
                    <a:bodyPr/>
                    <a:lstStyle/>
                    <a:p>
                      <a:r>
                        <a:rPr lang="en-US" sz="1600" dirty="0" smtClean="0">
                          <a:latin typeface="Arial" pitchFamily="34" charset="0"/>
                          <a:cs typeface="Arial" pitchFamily="34" charset="0"/>
                        </a:rPr>
                        <a:t>%ISOPEN</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TRUE/FLASE cursor is opened or not.</a:t>
                      </a:r>
                    </a:p>
                  </a:txBody>
                  <a:tcPr/>
                </a:tc>
                <a:extLst>
                  <a:ext uri="{0D108BD9-81ED-4DB2-BD59-A6C34878D82A}">
                    <a16:rowId xmlns:a16="http://schemas.microsoft.com/office/drawing/2014/main" val="10001"/>
                  </a:ext>
                </a:extLst>
              </a:tr>
              <a:tr h="370840">
                <a:tc>
                  <a:txBody>
                    <a:bodyPr/>
                    <a:lstStyle/>
                    <a:p>
                      <a:r>
                        <a:rPr lang="en-US" sz="1600" dirty="0" smtClean="0">
                          <a:latin typeface="Arial" pitchFamily="34" charset="0"/>
                          <a:cs typeface="Arial" pitchFamily="34" charset="0"/>
                        </a:rPr>
                        <a:t>%FOUND</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INVALID_CURSOR is raised if cursor has not been opened</a:t>
                      </a:r>
                      <a:r>
                        <a:rPr lang="en-US" sz="1600" baseline="0" dirty="0" smtClean="0">
                          <a:latin typeface="Arial" pitchFamily="34" charset="0"/>
                          <a:cs typeface="Arial" pitchFamily="34" charset="0"/>
                        </a:rPr>
                        <a:t> or was closed</a:t>
                      </a:r>
                      <a:r>
                        <a:rPr lang="en-US" sz="1600" dirty="0" smtClean="0">
                          <a:latin typeface="Arial" pitchFamily="34" charset="0"/>
                          <a:cs typeface="Arial" pitchFamily="34" charset="0"/>
                        </a:rPr>
                        <a:t>.</a:t>
                      </a:r>
                    </a:p>
                    <a:p>
                      <a:r>
                        <a:rPr lang="en-US" sz="1600" dirty="0" smtClean="0">
                          <a:latin typeface="Arial" pitchFamily="34" charset="0"/>
                          <a:cs typeface="Arial" pitchFamily="34" charset="0"/>
                        </a:rPr>
                        <a:t>NULL before the first fetch.</a:t>
                      </a:r>
                    </a:p>
                    <a:p>
                      <a:r>
                        <a:rPr lang="en-US" sz="1600" dirty="0" smtClean="0">
                          <a:latin typeface="Arial" pitchFamily="34" charset="0"/>
                          <a:cs typeface="Arial" pitchFamily="34" charset="0"/>
                        </a:rPr>
                        <a:t>TRUE if record was fetched.</a:t>
                      </a:r>
                    </a:p>
                    <a:p>
                      <a:r>
                        <a:rPr lang="en-US" sz="1600" dirty="0" smtClean="0">
                          <a:latin typeface="Arial" pitchFamily="34" charset="0"/>
                          <a:cs typeface="Arial" pitchFamily="34" charset="0"/>
                        </a:rPr>
                        <a:t>FALSE if no row was returned.</a:t>
                      </a:r>
                      <a:endParaRPr lang="en-US" sz="1600"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r>
                        <a:rPr lang="en-US" sz="1600" dirty="0" smtClean="0">
                          <a:latin typeface="Arial" pitchFamily="34" charset="0"/>
                          <a:cs typeface="Arial" pitchFamily="34" charset="0"/>
                        </a:rPr>
                        <a:t>%NOTFOUND </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The upper cell,</a:t>
                      </a:r>
                      <a:r>
                        <a:rPr lang="en-US" sz="1600" baseline="0" dirty="0" smtClean="0">
                          <a:latin typeface="Arial" pitchFamily="34" charset="0"/>
                          <a:cs typeface="Arial" pitchFamily="34" charset="0"/>
                        </a:rPr>
                        <a:t> but </a:t>
                      </a:r>
                      <a:r>
                        <a:rPr lang="en-US" sz="1600" b="1" baseline="0" dirty="0" smtClean="0">
                          <a:latin typeface="Arial" pitchFamily="34" charset="0"/>
                          <a:cs typeface="Arial" pitchFamily="34" charset="0"/>
                        </a:rPr>
                        <a:t>reversed</a:t>
                      </a:r>
                      <a:endParaRPr lang="en-US" sz="1600" b="1" dirty="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r>
                        <a:rPr lang="en-US" sz="1600" dirty="0" smtClean="0">
                          <a:latin typeface="Arial" pitchFamily="34" charset="0"/>
                          <a:cs typeface="Arial" pitchFamily="34" charset="0"/>
                        </a:rPr>
                        <a:t>%ROWCOUNT</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INVALID_CURSOR is raised if cursor has not been opened</a:t>
                      </a:r>
                      <a:r>
                        <a:rPr lang="en-US" sz="1600" baseline="0" dirty="0" smtClean="0">
                          <a:latin typeface="Arial" pitchFamily="34" charset="0"/>
                          <a:cs typeface="Arial" pitchFamily="34" charset="0"/>
                        </a:rPr>
                        <a:t> or was closed</a:t>
                      </a:r>
                      <a:r>
                        <a:rPr lang="en-US" sz="1600" dirty="0" smtClean="0">
                          <a:latin typeface="Arial" pitchFamily="34" charset="0"/>
                          <a:cs typeface="Arial" pitchFamily="34" charset="0"/>
                        </a:rPr>
                        <a:t>.</a:t>
                      </a:r>
                    </a:p>
                    <a:p>
                      <a:r>
                        <a:rPr lang="en-US" sz="1600" dirty="0" smtClean="0">
                          <a:latin typeface="Arial" pitchFamily="34" charset="0"/>
                          <a:cs typeface="Arial" pitchFamily="34" charset="0"/>
                        </a:rPr>
                        <a:t>The number of rows fetched from the cursor.</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29</a:t>
            </a:fld>
            <a:endParaRPr lang="en-US"/>
          </a:p>
        </p:txBody>
      </p:sp>
      <p:sp>
        <p:nvSpPr>
          <p:cNvPr id="4" name="Заголовок 3"/>
          <p:cNvSpPr>
            <a:spLocks noGrp="1"/>
          </p:cNvSpPr>
          <p:nvPr>
            <p:ph type="title"/>
          </p:nvPr>
        </p:nvSpPr>
        <p:spPr/>
        <p:txBody>
          <a:bodyPr/>
          <a:lstStyle/>
          <a:p>
            <a:r>
              <a:rPr smtClean="0"/>
              <a:t>Implicit Cursors</a:t>
            </a:r>
            <a:endParaRPr lang="en-US" dirty="0"/>
          </a:p>
        </p:txBody>
      </p:sp>
      <p:sp>
        <p:nvSpPr>
          <p:cNvPr id="5" name="Содержимое 4"/>
          <p:cNvSpPr>
            <a:spLocks noGrp="1"/>
          </p:cNvSpPr>
          <p:nvPr>
            <p:ph idx="1"/>
          </p:nvPr>
        </p:nvSpPr>
        <p:spPr/>
        <p:txBody>
          <a:bodyPr/>
          <a:lstStyle/>
          <a:p>
            <a:pPr indent="0">
              <a:buNone/>
            </a:pPr>
            <a:r>
              <a:rPr lang="en-US" sz="2000" b="0" dirty="0" smtClean="0"/>
              <a:t>Whenever a SQL statement is directly in the execution or exception section of a PL/SQL block, you are </a:t>
            </a:r>
            <a:r>
              <a:rPr lang="en-US" sz="2000" dirty="0" smtClean="0"/>
              <a:t>working with implicit cursors</a:t>
            </a:r>
            <a:r>
              <a:rPr lang="en-US" sz="2000" b="0" dirty="0" smtClean="0"/>
              <a:t>. SQL statements handled this way include </a:t>
            </a:r>
            <a:r>
              <a:rPr lang="en-US" sz="2000" b="0" i="1" dirty="0" smtClean="0"/>
              <a:t>INSERT, UPDATE, DELETE, MERGE, and SELECT INTO.</a:t>
            </a:r>
            <a:r>
              <a:rPr lang="en-US" sz="2000" b="0" dirty="0" smtClean="0"/>
              <a:t> Unlike explicit cursors, implicit cursors do not need to be </a:t>
            </a:r>
            <a:r>
              <a:rPr lang="en-US" sz="2000" b="0" dirty="0" err="1" smtClean="0"/>
              <a:t>DECLAREd</a:t>
            </a:r>
            <a:r>
              <a:rPr lang="en-US" sz="2000" b="0" dirty="0" smtClean="0"/>
              <a:t>, </a:t>
            </a:r>
            <a:r>
              <a:rPr lang="en-US" sz="2000" b="0" dirty="0" err="1" smtClean="0"/>
              <a:t>OPENed</a:t>
            </a:r>
            <a:r>
              <a:rPr lang="en-US" sz="2000" b="0" dirty="0" smtClean="0"/>
              <a:t>, </a:t>
            </a:r>
            <a:r>
              <a:rPr lang="en-US" sz="2000" b="0" dirty="0" err="1" smtClean="0"/>
              <a:t>FETCHed</a:t>
            </a:r>
            <a:r>
              <a:rPr lang="en-US" sz="2000" b="0" dirty="0" smtClean="0"/>
              <a:t>, or </a:t>
            </a:r>
            <a:r>
              <a:rPr lang="en-US" sz="2000" b="0" dirty="0" err="1" smtClean="0"/>
              <a:t>CLOSEd</a:t>
            </a:r>
            <a:r>
              <a:rPr lang="en-US" sz="2000" b="0" dirty="0" smtClean="0"/>
              <a:t>.</a:t>
            </a:r>
          </a:p>
          <a:p>
            <a:pPr indent="0">
              <a:buNone/>
            </a:pPr>
            <a:endParaRPr lang="en-US" sz="2000" b="0" dirty="0" smtClean="0"/>
          </a:p>
          <a:p>
            <a:pPr indent="0">
              <a:buNone/>
            </a:pPr>
            <a:r>
              <a:rPr lang="en-US" sz="2000" b="0" dirty="0" smtClean="0"/>
              <a:t>Implicit cursor attributes are referenced via the </a:t>
            </a:r>
            <a:r>
              <a:rPr lang="en-US" sz="2000" dirty="0" smtClean="0"/>
              <a:t>SQL cursor</a:t>
            </a:r>
            <a:r>
              <a:rPr lang="en-US" sz="2000" b="0" dirty="0" smtClean="0"/>
              <a:t>.</a:t>
            </a:r>
            <a:endParaRPr lang="en-US" sz="2000"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smtClean="0"/>
              <a:t>history</a:t>
            </a:r>
            <a:endParaRPr lang="en-US" dirty="0"/>
          </a:p>
        </p:txBody>
      </p:sp>
      <p:sp>
        <p:nvSpPr>
          <p:cNvPr id="3" name="Нижний колонтитул 2"/>
          <p:cNvSpPr>
            <a:spLocks noGrp="1"/>
          </p:cNvSpPr>
          <p:nvPr>
            <p:ph type="ftr" sz="quarter" idx="10"/>
          </p:nvPr>
        </p:nvSpPr>
        <p:spPr/>
        <p:txBody>
          <a:bodyPr/>
          <a:lstStyle/>
          <a:p>
            <a:r>
              <a:rPr lang="en-US" smtClean="0"/>
              <a:t>2014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30</a:t>
            </a:fld>
            <a:endParaRPr lang="en-US"/>
          </a:p>
        </p:txBody>
      </p:sp>
      <p:sp>
        <p:nvSpPr>
          <p:cNvPr id="4" name="Заголовок 3"/>
          <p:cNvSpPr>
            <a:spLocks noGrp="1"/>
          </p:cNvSpPr>
          <p:nvPr>
            <p:ph type="title"/>
          </p:nvPr>
        </p:nvSpPr>
        <p:spPr/>
        <p:txBody>
          <a:bodyPr/>
          <a:lstStyle/>
          <a:p>
            <a:r>
              <a:rPr smtClean="0"/>
              <a:t>Implicit Cursor Attributes</a:t>
            </a:r>
            <a:endParaRPr lang="en-US" dirty="0"/>
          </a:p>
        </p:txBody>
      </p:sp>
      <p:graphicFrame>
        <p:nvGraphicFramePr>
          <p:cNvPr id="6" name="Содержимое 5"/>
          <p:cNvGraphicFramePr>
            <a:graphicFrameLocks noGrp="1"/>
          </p:cNvGraphicFramePr>
          <p:nvPr>
            <p:ph idx="1"/>
          </p:nvPr>
        </p:nvGraphicFramePr>
        <p:xfrm>
          <a:off x="914400" y="1219200"/>
          <a:ext cx="7315200" cy="406908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40">
                <a:tc>
                  <a:txBody>
                    <a:bodyPr/>
                    <a:lstStyle/>
                    <a:p>
                      <a:r>
                        <a:rPr lang="en-US" dirty="0" smtClean="0">
                          <a:latin typeface="Tahoma" pitchFamily="34" charset="0"/>
                          <a:ea typeface="Tahoma" pitchFamily="34" charset="0"/>
                          <a:cs typeface="Tahoma" pitchFamily="34" charset="0"/>
                        </a:rPr>
                        <a:t>Attribute </a:t>
                      </a:r>
                      <a:endParaRPr lang="en-US" dirty="0">
                        <a:latin typeface="Tahoma" pitchFamily="34" charset="0"/>
                        <a:ea typeface="Tahoma" pitchFamily="34" charset="0"/>
                        <a:cs typeface="Tahoma" pitchFamily="34" charset="0"/>
                      </a:endParaRPr>
                    </a:p>
                  </a:txBody>
                  <a:tcPr/>
                </a:tc>
                <a:tc>
                  <a:txBody>
                    <a:bodyPr/>
                    <a:lstStyle/>
                    <a:p>
                      <a:r>
                        <a:rPr lang="en-US" smtClean="0">
                          <a:latin typeface="Tahoma" pitchFamily="34" charset="0"/>
                          <a:ea typeface="Tahoma" pitchFamily="34" charset="0"/>
                          <a:cs typeface="Tahoma" pitchFamily="34" charset="0"/>
                        </a:rPr>
                        <a:t>Description</a:t>
                      </a:r>
                      <a:endParaRPr lang="en-US" dirty="0">
                        <a:latin typeface="Tahoma" pitchFamily="34" charset="0"/>
                        <a:ea typeface="Tahoma" pitchFamily="34" charset="0"/>
                        <a:cs typeface="Tahoma" pitchFamily="34" charset="0"/>
                      </a:endParaRPr>
                    </a:p>
                  </a:txBody>
                  <a:tcPr/>
                </a:tc>
                <a:extLst>
                  <a:ext uri="{0D108BD9-81ED-4DB2-BD59-A6C34878D82A}">
                    <a16:rowId xmlns:a16="http://schemas.microsoft.com/office/drawing/2014/main" val="10000"/>
                  </a:ext>
                </a:extLst>
              </a:tr>
              <a:tr h="370840">
                <a:tc>
                  <a:txBody>
                    <a:bodyPr/>
                    <a:lstStyle/>
                    <a:p>
                      <a:r>
                        <a:rPr lang="en-US" sz="1600" dirty="0" smtClean="0">
                          <a:latin typeface="Arial" pitchFamily="34" charset="0"/>
                          <a:cs typeface="Arial" pitchFamily="34" charset="0"/>
                        </a:rPr>
                        <a:t>SQL%ISOPEN</a:t>
                      </a:r>
                      <a:endParaRPr lang="en-US" sz="1600" dirty="0">
                        <a:latin typeface="Arial" pitchFamily="34" charset="0"/>
                        <a:cs typeface="Arial" pitchFamily="34" charset="0"/>
                      </a:endParaRPr>
                    </a:p>
                  </a:txBody>
                  <a:tcPr/>
                </a:tc>
                <a:tc>
                  <a:txBody>
                    <a:bodyPr/>
                    <a:lstStyle/>
                    <a:p>
                      <a:r>
                        <a:rPr lang="en-US" sz="1600" smtClean="0">
                          <a:latin typeface="Arial" pitchFamily="34" charset="0"/>
                          <a:cs typeface="Arial" pitchFamily="34" charset="0"/>
                        </a:rPr>
                        <a:t>Always FALSE</a:t>
                      </a:r>
                      <a:endParaRPr lang="en-US" sz="1600" dirty="0" smtClean="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r>
                        <a:rPr lang="en-US" sz="1600" dirty="0" smtClean="0">
                          <a:latin typeface="Arial" pitchFamily="34" charset="0"/>
                          <a:cs typeface="Arial" pitchFamily="34" charset="0"/>
                        </a:rPr>
                        <a:t>SQL%FOUND</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NULL before the statement.</a:t>
                      </a:r>
                    </a:p>
                    <a:p>
                      <a:r>
                        <a:rPr lang="en-US" sz="1600" dirty="0" smtClean="0">
                          <a:latin typeface="Arial" pitchFamily="34" charset="0"/>
                          <a:cs typeface="Arial" pitchFamily="34" charset="0"/>
                        </a:rPr>
                        <a:t>TRUE if one or more rows were inserted, merged, updated, or deleted, or if only one row was selected</a:t>
                      </a:r>
                      <a:r>
                        <a:rPr lang="en-US" sz="1600" baseline="0" dirty="0" smtClean="0">
                          <a:latin typeface="Arial" pitchFamily="34" charset="0"/>
                          <a:cs typeface="Arial" pitchFamily="34" charset="0"/>
                        </a:rPr>
                        <a:t> or </a:t>
                      </a:r>
                      <a:r>
                        <a:rPr lang="en-US" sz="1600" dirty="0" smtClean="0">
                          <a:latin typeface="Arial" pitchFamily="34" charset="0"/>
                          <a:cs typeface="Arial" pitchFamily="34" charset="0"/>
                        </a:rPr>
                        <a:t>FALSE if no rows.</a:t>
                      </a:r>
                      <a:endParaRPr lang="en-US" sz="1600"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r>
                        <a:rPr lang="en-US" sz="1600" dirty="0" smtClean="0">
                          <a:latin typeface="Arial" pitchFamily="34" charset="0"/>
                          <a:cs typeface="Arial" pitchFamily="34" charset="0"/>
                        </a:rPr>
                        <a:t>SQL%NOTFOUND </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The upper cell,</a:t>
                      </a:r>
                      <a:r>
                        <a:rPr lang="en-US" sz="1600" baseline="0" dirty="0" smtClean="0">
                          <a:latin typeface="Arial" pitchFamily="34" charset="0"/>
                          <a:cs typeface="Arial" pitchFamily="34" charset="0"/>
                        </a:rPr>
                        <a:t> but </a:t>
                      </a:r>
                      <a:r>
                        <a:rPr lang="en-US" sz="1600" b="1" baseline="0" dirty="0" smtClean="0">
                          <a:latin typeface="Arial" pitchFamily="34" charset="0"/>
                          <a:cs typeface="Arial" pitchFamily="34" charset="0"/>
                        </a:rPr>
                        <a:t>reversed</a:t>
                      </a:r>
                      <a:endParaRPr lang="en-US" sz="1600" b="1" dirty="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r>
                        <a:rPr lang="en-US" sz="1600" dirty="0" smtClean="0">
                          <a:latin typeface="Arial" pitchFamily="34" charset="0"/>
                          <a:cs typeface="Arial" pitchFamily="34" charset="0"/>
                        </a:rPr>
                        <a:t>SQL%ROWCOUNT</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The number of rows affected by the cursor.</a:t>
                      </a:r>
                    </a:p>
                  </a:txBody>
                  <a:tcPr/>
                </a:tc>
                <a:extLst>
                  <a:ext uri="{0D108BD9-81ED-4DB2-BD59-A6C34878D82A}">
                    <a16:rowId xmlns:a16="http://schemas.microsoft.com/office/drawing/2014/main" val="10004"/>
                  </a:ext>
                </a:extLst>
              </a:tr>
              <a:tr h="370840">
                <a:tc>
                  <a:txBody>
                    <a:bodyPr/>
                    <a:lstStyle/>
                    <a:p>
                      <a:r>
                        <a:rPr lang="en-US" sz="1600" dirty="0" smtClean="0">
                          <a:latin typeface="Arial" pitchFamily="34" charset="0"/>
                          <a:cs typeface="Arial" pitchFamily="34" charset="0"/>
                        </a:rPr>
                        <a:t>SQL%BULK_ ROWCOUNT </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Pseudo-associative array (index-by table) containing the number of rows affected by the statements executed in bulk bind operations.</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a:t>
            </a:r>
            <a:r>
              <a:rPr smtClean="0"/>
              <a:t>ow pl/sql runs</a:t>
            </a:r>
            <a:endParaRPr lang="en-US" dirty="0"/>
          </a:p>
        </p:txBody>
      </p:sp>
      <p:sp>
        <p:nvSpPr>
          <p:cNvPr id="3" name="Нижний колонтитул 2"/>
          <p:cNvSpPr>
            <a:spLocks noGrp="1"/>
          </p:cNvSpPr>
          <p:nvPr>
            <p:ph type="ftr" sz="quarter" idx="10"/>
          </p:nvPr>
        </p:nvSpPr>
        <p:spPr/>
        <p:txBody>
          <a:bodyPr/>
          <a:lstStyle/>
          <a:p>
            <a:r>
              <a:rPr lang="en-US" smtClean="0"/>
              <a:t>2014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32</a:t>
            </a:fld>
            <a:endParaRPr lang="en-US"/>
          </a:p>
        </p:txBody>
      </p:sp>
      <p:sp>
        <p:nvSpPr>
          <p:cNvPr id="4" name="Заголовок 3"/>
          <p:cNvSpPr>
            <a:spLocks noGrp="1"/>
          </p:cNvSpPr>
          <p:nvPr>
            <p:ph type="title"/>
          </p:nvPr>
        </p:nvSpPr>
        <p:spPr/>
        <p:txBody>
          <a:bodyPr/>
          <a:lstStyle/>
          <a:p>
            <a:r>
              <a:rPr smtClean="0"/>
              <a:t>How PL/SQL Runs</a:t>
            </a:r>
            <a:endParaRPr lang="en-US" dirty="0"/>
          </a:p>
        </p:txBody>
      </p:sp>
      <p:sp>
        <p:nvSpPr>
          <p:cNvPr id="5" name="Содержимое 4"/>
          <p:cNvSpPr>
            <a:spLocks noGrp="1"/>
          </p:cNvSpPr>
          <p:nvPr>
            <p:ph idx="1"/>
          </p:nvPr>
        </p:nvSpPr>
        <p:spPr/>
        <p:txBody>
          <a:bodyPr/>
          <a:lstStyle/>
          <a:p>
            <a:pPr>
              <a:buNone/>
            </a:pPr>
            <a:endParaRPr lang="en-US" dirty="0"/>
          </a:p>
        </p:txBody>
      </p:sp>
      <p:pic>
        <p:nvPicPr>
          <p:cNvPr id="1026" name="Picture 2" descr="Description of Figure 8-3 follows"/>
          <p:cNvPicPr>
            <a:picLocks noChangeAspect="1" noChangeArrowheads="1"/>
          </p:cNvPicPr>
          <p:nvPr/>
        </p:nvPicPr>
        <p:blipFill>
          <a:blip r:embed="rId2"/>
          <a:srcRect/>
          <a:stretch>
            <a:fillRect/>
          </a:stretch>
        </p:blipFill>
        <p:spPr bwMode="auto">
          <a:xfrm>
            <a:off x="1143000" y="1219199"/>
            <a:ext cx="6934200" cy="4815417"/>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33</a:t>
            </a:fld>
            <a:endParaRPr lang="en-US"/>
          </a:p>
        </p:txBody>
      </p:sp>
      <p:sp>
        <p:nvSpPr>
          <p:cNvPr id="4" name="Заголовок 3"/>
          <p:cNvSpPr>
            <a:spLocks noGrp="1"/>
          </p:cNvSpPr>
          <p:nvPr>
            <p:ph type="title"/>
          </p:nvPr>
        </p:nvSpPr>
        <p:spPr/>
        <p:txBody>
          <a:bodyPr/>
          <a:lstStyle/>
          <a:p>
            <a:r>
              <a:rPr smtClean="0"/>
              <a:t>Context Switch</a:t>
            </a:r>
            <a:endParaRPr lang="en-US" dirty="0"/>
          </a:p>
        </p:txBody>
      </p:sp>
      <p:pic>
        <p:nvPicPr>
          <p:cNvPr id="6" name="Content Placeholder 7"/>
          <p:cNvPicPr>
            <a:picLocks noGrp="1" noChangeAspect="1"/>
          </p:cNvPicPr>
          <p:nvPr>
            <p:ph idx="1"/>
          </p:nvPr>
        </p:nvPicPr>
        <p:blipFill>
          <a:blip r:embed="rId3"/>
          <a:stretch>
            <a:fillRect/>
          </a:stretch>
        </p:blipFill>
        <p:spPr>
          <a:xfrm>
            <a:off x="914400" y="1887410"/>
            <a:ext cx="7315200" cy="346417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p:txBody>
          <a:bodyPr/>
          <a:lstStyle/>
          <a:p>
            <a:r>
              <a:rPr/>
              <a:t>Core PL/SQL</a:t>
            </a:r>
          </a:p>
        </p:txBody>
      </p:sp>
      <p:sp>
        <p:nvSpPr>
          <p:cNvPr id="3" name="Нижний колонтитул 2"/>
          <p:cNvSpPr>
            <a:spLocks noGrp="1"/>
          </p:cNvSpPr>
          <p:nvPr>
            <p:ph type="ftr" sz="quarter" idx="12"/>
          </p:nvPr>
        </p:nvSpPr>
        <p:spPr/>
        <p:txBody>
          <a:bodyPr/>
          <a:lstStyle/>
          <a:p>
            <a:r>
              <a:rPr lang="en-US" smtClean="0"/>
              <a:t>2014 © EPAM Systems, RD Dep.</a:t>
            </a:r>
            <a:endParaRPr lang="en-US" dirty="0"/>
          </a:p>
        </p:txBody>
      </p:sp>
      <p:sp>
        <p:nvSpPr>
          <p:cNvPr id="4" name="Номер слайда 3"/>
          <p:cNvSpPr>
            <a:spLocks noGrp="1"/>
          </p:cNvSpPr>
          <p:nvPr>
            <p:ph type="sldNum" sz="quarter" idx="13"/>
          </p:nvPr>
        </p:nvSpPr>
        <p:spPr/>
        <p:txBody>
          <a:bodyPr/>
          <a:lstStyle/>
          <a:p>
            <a:fld id="{36013D82-3B92-4BC6-A819-A7803D760D40}" type="slidenum">
              <a:rPr lang="en-US" smtClean="0"/>
              <a:pPr/>
              <a:t>34</a:t>
            </a:fld>
            <a:endParaRPr lang="en-US"/>
          </a:p>
        </p:txBody>
      </p:sp>
      <p:sp>
        <p:nvSpPr>
          <p:cNvPr id="5" name="Текст 4"/>
          <p:cNvSpPr>
            <a:spLocks noGrp="1"/>
          </p:cNvSpPr>
          <p:nvPr>
            <p:ph type="body" sz="quarter" idx="14"/>
          </p:nvPr>
        </p:nvSpPr>
        <p:spPr/>
        <p:txBody>
          <a:bodyPr/>
          <a:lstStyle/>
          <a:p>
            <a:r>
              <a:rPr lang="pt-BR" dirty="0"/>
              <a:t>Elias Nema</a:t>
            </a:r>
          </a:p>
          <a:p>
            <a:r>
              <a:rPr/>
              <a:t>Senior </a:t>
            </a:r>
            <a:r>
              <a:rPr lang="pt-BR" dirty="0" smtClean="0"/>
              <a:t>Software </a:t>
            </a:r>
            <a:r>
              <a:rPr lang="pt-BR" dirty="0"/>
              <a:t>Engineer</a:t>
            </a:r>
          </a:p>
          <a:p>
            <a:r>
              <a:rPr lang="pt-BR" b="0" dirty="0" smtClean="0">
                <a:hlinkClick r:id="rId2"/>
              </a:rPr>
              <a:t>Elias_Nema@epam.com</a:t>
            </a:r>
            <a:endParaRPr lang="pt-BR" b="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4</a:t>
            </a:fld>
            <a:endParaRPr lang="en-US"/>
          </a:p>
        </p:txBody>
      </p:sp>
      <p:sp>
        <p:nvSpPr>
          <p:cNvPr id="4" name="Заголовок 3"/>
          <p:cNvSpPr>
            <a:spLocks noGrp="1"/>
          </p:cNvSpPr>
          <p:nvPr>
            <p:ph type="title"/>
          </p:nvPr>
        </p:nvSpPr>
        <p:spPr/>
        <p:txBody>
          <a:bodyPr/>
          <a:lstStyle/>
          <a:p>
            <a:r>
              <a:rPr smtClean="0"/>
              <a:t>It’s all started in 1988…</a:t>
            </a:r>
            <a:endParaRPr lang="en-US" dirty="0"/>
          </a:p>
        </p:txBody>
      </p:sp>
      <p:sp>
        <p:nvSpPr>
          <p:cNvPr id="5" name="Содержимое 4"/>
          <p:cNvSpPr>
            <a:spLocks noGrp="1"/>
          </p:cNvSpPr>
          <p:nvPr>
            <p:ph idx="1"/>
          </p:nvPr>
        </p:nvSpPr>
        <p:spPr/>
        <p:txBody>
          <a:bodyPr/>
          <a:lstStyle/>
          <a:p>
            <a:pPr indent="0">
              <a:buNone/>
            </a:pPr>
            <a:r>
              <a:rPr lang="en-US" sz="2200" b="0" dirty="0" smtClean="0"/>
              <a:t>In 1988, Oracle Corporation released Oracle version 6, a major advance in its relational database technology. A key component of that version was the so-called </a:t>
            </a:r>
            <a:r>
              <a:rPr lang="en-US" sz="2200" dirty="0" smtClean="0"/>
              <a:t>procedural option</a:t>
            </a:r>
            <a:r>
              <a:rPr lang="en-US" sz="2200" b="0" dirty="0" smtClean="0"/>
              <a:t>, or PL/SQL. </a:t>
            </a:r>
          </a:p>
          <a:p>
            <a:pPr indent="0">
              <a:buNone/>
            </a:pPr>
            <a:endParaRPr lang="en-US" sz="2200" b="0" dirty="0" smtClean="0"/>
          </a:p>
          <a:p>
            <a:pPr indent="0">
              <a:buNone/>
            </a:pPr>
            <a:r>
              <a:rPr lang="en-US" sz="2200" b="0" dirty="0" smtClean="0"/>
              <a:t>but …</a:t>
            </a:r>
          </a:p>
          <a:p>
            <a:pPr indent="0">
              <a:buNone/>
            </a:pPr>
            <a:endParaRPr lang="en-US" sz="2200" b="0" dirty="0" smtClean="0"/>
          </a:p>
          <a:p>
            <a:pPr indent="0">
              <a:buNone/>
            </a:pPr>
            <a:r>
              <a:rPr lang="en-US" sz="2200" b="0" dirty="0" smtClean="0"/>
              <a:t>(on the server side create </a:t>
            </a:r>
            <a:r>
              <a:rPr lang="en-US" sz="2200" b="0" i="1" dirty="0" smtClean="0"/>
              <a:t>“batch processing”</a:t>
            </a:r>
            <a:r>
              <a:rPr lang="en-US" sz="2200" b="0" dirty="0" smtClean="0"/>
              <a:t>, on a client side – </a:t>
            </a:r>
            <a:r>
              <a:rPr lang="en-US" sz="2200" b="0" i="1" dirty="0" smtClean="0"/>
              <a:t>procedures and functions</a:t>
            </a:r>
            <a:r>
              <a:rPr lang="en-US" sz="2200" b="0" dirty="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5</a:t>
            </a:fld>
            <a:endParaRPr lang="en-US"/>
          </a:p>
        </p:txBody>
      </p:sp>
      <p:sp>
        <p:nvSpPr>
          <p:cNvPr id="4" name="Заголовок 3"/>
          <p:cNvSpPr>
            <a:spLocks noGrp="1"/>
          </p:cNvSpPr>
          <p:nvPr>
            <p:ph type="title"/>
          </p:nvPr>
        </p:nvSpPr>
        <p:spPr/>
        <p:txBody>
          <a:bodyPr/>
          <a:lstStyle/>
          <a:p>
            <a:r>
              <a:rPr smtClean="0"/>
              <a:t>Some SQL problems</a:t>
            </a:r>
            <a:endParaRPr lang="en-US" dirty="0"/>
          </a:p>
        </p:txBody>
      </p:sp>
      <p:sp>
        <p:nvSpPr>
          <p:cNvPr id="5" name="Содержимое 4"/>
          <p:cNvSpPr>
            <a:spLocks noGrp="1"/>
          </p:cNvSpPr>
          <p:nvPr>
            <p:ph idx="1"/>
          </p:nvPr>
        </p:nvSpPr>
        <p:spPr/>
        <p:txBody>
          <a:bodyPr/>
          <a:lstStyle/>
          <a:p>
            <a:r>
              <a:rPr lang="en-US" sz="2000" b="0" dirty="0" smtClean="0"/>
              <a:t>You can GRANT a user to UPDATE some table, but you </a:t>
            </a:r>
            <a:r>
              <a:rPr lang="en-US" sz="2000" i="1" dirty="0" smtClean="0"/>
              <a:t>cannot ensure user will do correct</a:t>
            </a:r>
            <a:r>
              <a:rPr lang="en-US" sz="2000" b="0" dirty="0" smtClean="0"/>
              <a:t> sequence of changes to one or more tables.</a:t>
            </a:r>
          </a:p>
          <a:p>
            <a:r>
              <a:rPr lang="en-US" sz="2000" b="0" dirty="0" smtClean="0"/>
              <a:t>The PL/SQL language provides tight control and management over logical transactions. </a:t>
            </a:r>
            <a:r>
              <a:rPr lang="en-US" sz="2000" i="1" dirty="0" smtClean="0"/>
              <a:t>Instead of</a:t>
            </a:r>
            <a:r>
              <a:rPr lang="en-US" sz="2000" dirty="0" smtClean="0"/>
              <a:t> </a:t>
            </a:r>
            <a:r>
              <a:rPr lang="en-US" sz="2000" i="1" dirty="0" smtClean="0"/>
              <a:t>granting</a:t>
            </a:r>
            <a:r>
              <a:rPr lang="en-US" sz="2000" b="0" dirty="0" smtClean="0"/>
              <a:t> to a user the authority to update a table, you grant </a:t>
            </a:r>
            <a:r>
              <a:rPr lang="en-US" sz="2000" i="1" dirty="0" smtClean="0"/>
              <a:t>privileges only to execute a procedure</a:t>
            </a:r>
            <a:r>
              <a:rPr lang="en-US" sz="2000" b="0" dirty="0" smtClean="0"/>
              <a:t>, which controls and provides access to the underlying data structures. The procedure is owned by a different Oracle database schema, which, in turn, is granted the actual update privileges on those tables needed to perform the transaction.</a:t>
            </a:r>
          </a:p>
          <a:p>
            <a:endParaRPr lang="en-US" sz="20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a:t>
            </a:r>
            <a:r>
              <a:rPr smtClean="0"/>
              <a:t>l/sql main features</a:t>
            </a:r>
            <a:endParaRPr lang="en-US" dirty="0"/>
          </a:p>
        </p:txBody>
      </p:sp>
      <p:sp>
        <p:nvSpPr>
          <p:cNvPr id="3" name="Нижний колонтитул 2"/>
          <p:cNvSpPr>
            <a:spLocks noGrp="1"/>
          </p:cNvSpPr>
          <p:nvPr>
            <p:ph type="ftr" sz="quarter" idx="10"/>
          </p:nvPr>
        </p:nvSpPr>
        <p:spPr/>
        <p:txBody>
          <a:bodyPr/>
          <a:lstStyle/>
          <a:p>
            <a:r>
              <a:rPr lang="en-US" smtClean="0"/>
              <a:t>2014 © EPAM Systems, RD Dep.</a:t>
            </a:r>
            <a:endParaRPr lang="en-US" dirty="0"/>
          </a:p>
        </p:txBody>
      </p:sp>
      <p:sp>
        <p:nvSpPr>
          <p:cNvPr id="4" name="Номер слайда 3"/>
          <p:cNvSpPr>
            <a:spLocks noGrp="1"/>
          </p:cNvSpPr>
          <p:nvPr>
            <p:ph type="sldNum" sz="quarter" idx="11"/>
          </p:nvPr>
        </p:nvSpPr>
        <p:spPr/>
        <p:txBody>
          <a:bodyPr/>
          <a:lstStyle/>
          <a:p>
            <a:fld id="{36013D82-3B92-4BC6-A819-A7803D760D4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7</a:t>
            </a:fld>
            <a:endParaRPr lang="en-US"/>
          </a:p>
        </p:txBody>
      </p:sp>
      <p:sp>
        <p:nvSpPr>
          <p:cNvPr id="4" name="Заголовок 3"/>
          <p:cNvSpPr>
            <a:spLocks noGrp="1"/>
          </p:cNvSpPr>
          <p:nvPr>
            <p:ph type="title"/>
          </p:nvPr>
        </p:nvSpPr>
        <p:spPr/>
        <p:txBody>
          <a:bodyPr/>
          <a:lstStyle/>
          <a:p>
            <a:r>
              <a:rPr smtClean="0"/>
              <a:t>Tight Integration with SQL</a:t>
            </a:r>
            <a:endParaRPr lang="en-US" dirty="0"/>
          </a:p>
        </p:txBody>
      </p:sp>
      <p:sp>
        <p:nvSpPr>
          <p:cNvPr id="5" name="Содержимое 4"/>
          <p:cNvSpPr>
            <a:spLocks noGrp="1"/>
          </p:cNvSpPr>
          <p:nvPr>
            <p:ph idx="1"/>
          </p:nvPr>
        </p:nvSpPr>
        <p:spPr/>
        <p:txBody>
          <a:bodyPr/>
          <a:lstStyle/>
          <a:p>
            <a:pPr>
              <a:buSzPct val="140000"/>
              <a:buFont typeface="Arial" pitchFamily="34" charset="0"/>
              <a:buChar char="•"/>
            </a:pPr>
            <a:r>
              <a:rPr lang="en-US" sz="2200" b="0" dirty="0" smtClean="0"/>
              <a:t>PL/SQL lets you use all </a:t>
            </a:r>
            <a:r>
              <a:rPr lang="en-US" sz="2200" i="1" dirty="0" smtClean="0"/>
              <a:t>SQL data manipulation</a:t>
            </a:r>
            <a:r>
              <a:rPr lang="en-US" sz="2200" b="0" dirty="0" smtClean="0"/>
              <a:t>, cursor control, and transaction control statements, and all SQL functions, operators, and </a:t>
            </a:r>
            <a:r>
              <a:rPr lang="en-US" sz="2200" b="0" dirty="0" err="1" smtClean="0"/>
              <a:t>pseudocolumns</a:t>
            </a:r>
            <a:r>
              <a:rPr lang="en-US" sz="2200" b="0" dirty="0" smtClean="0"/>
              <a:t>.</a:t>
            </a:r>
          </a:p>
          <a:p>
            <a:pPr>
              <a:buSzPct val="140000"/>
              <a:buFont typeface="Arial" pitchFamily="34" charset="0"/>
              <a:buChar char="•"/>
            </a:pPr>
            <a:r>
              <a:rPr lang="en-US" sz="2200" b="0" dirty="0" smtClean="0"/>
              <a:t>PL/SQL fully supports </a:t>
            </a:r>
            <a:r>
              <a:rPr lang="en-US" sz="2200" i="1" dirty="0" smtClean="0"/>
              <a:t>SQL data types</a:t>
            </a:r>
            <a:r>
              <a:rPr lang="en-US" sz="2200" b="0" dirty="0" smtClean="0"/>
              <a:t>.</a:t>
            </a:r>
          </a:p>
          <a:p>
            <a:pPr>
              <a:buSzPct val="140000"/>
              <a:buFont typeface="Arial" pitchFamily="34" charset="0"/>
              <a:buChar char="•"/>
            </a:pPr>
            <a:r>
              <a:rPr lang="en-US" sz="2200" b="0" dirty="0" smtClean="0"/>
              <a:t>PL/SQL lets you run a SQL query and </a:t>
            </a:r>
            <a:r>
              <a:rPr lang="en-US" sz="2200" i="1" dirty="0" smtClean="0">
                <a:solidFill>
                  <a:schemeClr val="accent2"/>
                </a:solidFill>
              </a:rPr>
              <a:t>process the rows of the result set one at a time</a:t>
            </a:r>
            <a:r>
              <a:rPr lang="en-US" sz="2200" b="0" i="1"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8</a:t>
            </a:fld>
            <a:endParaRPr lang="en-US"/>
          </a:p>
        </p:txBody>
      </p:sp>
      <p:sp>
        <p:nvSpPr>
          <p:cNvPr id="4" name="Заголовок 3"/>
          <p:cNvSpPr>
            <a:spLocks noGrp="1"/>
          </p:cNvSpPr>
          <p:nvPr>
            <p:ph type="title"/>
          </p:nvPr>
        </p:nvSpPr>
        <p:spPr/>
        <p:txBody>
          <a:bodyPr/>
          <a:lstStyle/>
          <a:p>
            <a:r>
              <a:rPr smtClean="0"/>
              <a:t>PL/SQL Units</a:t>
            </a:r>
            <a:endParaRPr lang="en-US" dirty="0"/>
          </a:p>
        </p:txBody>
      </p:sp>
      <p:sp>
        <p:nvSpPr>
          <p:cNvPr id="5" name="Содержимое 4"/>
          <p:cNvSpPr>
            <a:spLocks noGrp="1"/>
          </p:cNvSpPr>
          <p:nvPr>
            <p:ph idx="1"/>
          </p:nvPr>
        </p:nvSpPr>
        <p:spPr/>
        <p:txBody>
          <a:bodyPr/>
          <a:lstStyle/>
          <a:p>
            <a:pPr>
              <a:buFont typeface="Arial" pitchFamily="34" charset="0"/>
              <a:buChar char="•"/>
            </a:pPr>
            <a:r>
              <a:rPr lang="en-US" sz="2000" b="0" dirty="0" smtClean="0"/>
              <a:t>A </a:t>
            </a:r>
            <a:r>
              <a:rPr lang="en-US" sz="2000" dirty="0" smtClean="0"/>
              <a:t>PL/SQL subprogram</a:t>
            </a:r>
            <a:r>
              <a:rPr lang="en-US" sz="2000" b="0" dirty="0" smtClean="0"/>
              <a:t> is a PL/SQL block that is stored in the database and can be called by name from an application. When you create a subprogram, the database parses the subprogram and stores its parsed representation in the database. You can declare a subprogram as a procedure or a function.</a:t>
            </a:r>
          </a:p>
          <a:p>
            <a:pPr>
              <a:buFont typeface="Arial" pitchFamily="34" charset="0"/>
              <a:buChar char="•"/>
            </a:pPr>
            <a:r>
              <a:rPr lang="en-US" sz="2000" b="0" dirty="0" smtClean="0"/>
              <a:t>A </a:t>
            </a:r>
            <a:r>
              <a:rPr lang="en-US" sz="2000" dirty="0" smtClean="0"/>
              <a:t>PL/SQL anonymous block</a:t>
            </a:r>
            <a:r>
              <a:rPr lang="en-US" sz="2000" b="0" dirty="0" smtClean="0"/>
              <a:t> is a PL/SQL block that appears in your application and is not named or stored in the database. In many applications, PL/SQL blocks can appear wherever SQL statements can appear.</a:t>
            </a:r>
          </a:p>
          <a:p>
            <a:pPr>
              <a:buFont typeface="Arial" pitchFamily="34" charset="0"/>
              <a:buChar char="•"/>
            </a:pPr>
            <a:endParaRPr lang="en-US" sz="2000"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23"/>
          </p:nvPr>
        </p:nvSpPr>
        <p:spPr/>
        <p:txBody>
          <a:bodyPr/>
          <a:lstStyle/>
          <a:p>
            <a:r>
              <a:rPr lang="en-US" smtClean="0"/>
              <a:t>2014 © EPAM Systems, RD Dep.</a:t>
            </a:r>
            <a:endParaRPr lang="en-US" dirty="0"/>
          </a:p>
        </p:txBody>
      </p:sp>
      <p:sp>
        <p:nvSpPr>
          <p:cNvPr id="3" name="Номер слайда 2"/>
          <p:cNvSpPr>
            <a:spLocks noGrp="1"/>
          </p:cNvSpPr>
          <p:nvPr>
            <p:ph type="sldNum" sz="quarter" idx="24"/>
          </p:nvPr>
        </p:nvSpPr>
        <p:spPr/>
        <p:txBody>
          <a:bodyPr/>
          <a:lstStyle/>
          <a:p>
            <a:fld id="{36013D82-3B92-4BC6-A819-A7803D760D40}" type="slidenum">
              <a:rPr lang="en-US" smtClean="0"/>
              <a:pPr/>
              <a:t>9</a:t>
            </a:fld>
            <a:endParaRPr lang="en-US"/>
          </a:p>
        </p:txBody>
      </p:sp>
      <p:sp>
        <p:nvSpPr>
          <p:cNvPr id="4" name="Заголовок 3"/>
          <p:cNvSpPr>
            <a:spLocks noGrp="1"/>
          </p:cNvSpPr>
          <p:nvPr>
            <p:ph type="title"/>
          </p:nvPr>
        </p:nvSpPr>
        <p:spPr/>
        <p:txBody>
          <a:bodyPr/>
          <a:lstStyle/>
          <a:p>
            <a:r>
              <a:rPr smtClean="0"/>
              <a:t>PL/SQL Blocks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657350" y="1604962"/>
            <a:ext cx="5829300" cy="40290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1384</TotalTime>
  <Words>1718</Words>
  <Application>Microsoft Office PowerPoint</Application>
  <PresentationFormat>On-screen Show (4:3)</PresentationFormat>
  <Paragraphs>261</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Consolas</vt:lpstr>
      <vt:lpstr>Tahoma</vt:lpstr>
      <vt:lpstr>Wingdings</vt:lpstr>
      <vt:lpstr>template</vt:lpstr>
      <vt:lpstr>Extract, transform, load</vt:lpstr>
      <vt:lpstr>Agenda</vt:lpstr>
      <vt:lpstr>history</vt:lpstr>
      <vt:lpstr>It’s all started in 1988…</vt:lpstr>
      <vt:lpstr>Some SQL problems</vt:lpstr>
      <vt:lpstr>Pl/sql main features</vt:lpstr>
      <vt:lpstr>Tight Integration with SQL</vt:lpstr>
      <vt:lpstr>PL/SQL Units</vt:lpstr>
      <vt:lpstr>PL/SQL Blocks</vt:lpstr>
      <vt:lpstr>PL/SQL Blocks</vt:lpstr>
      <vt:lpstr>Sample Blocks</vt:lpstr>
      <vt:lpstr>Subprograms and Packages</vt:lpstr>
      <vt:lpstr>Packages</vt:lpstr>
      <vt:lpstr>variables</vt:lpstr>
      <vt:lpstr>Variable Types</vt:lpstr>
      <vt:lpstr>Declaring Variables</vt:lpstr>
      <vt:lpstr>Anchored Declarations</vt:lpstr>
      <vt:lpstr>Control statements</vt:lpstr>
      <vt:lpstr>PL/SQL Control Statements: Conditional  </vt:lpstr>
      <vt:lpstr>IF reminders</vt:lpstr>
      <vt:lpstr>PL/SQL Control Statements: Conditional </vt:lpstr>
      <vt:lpstr>PL/SQL Control Statements: Sequential  </vt:lpstr>
      <vt:lpstr>PL/SQL Control Statements: Sequential </vt:lpstr>
      <vt:lpstr>cursors</vt:lpstr>
      <vt:lpstr>PL/SQL Cursors</vt:lpstr>
      <vt:lpstr>Explicit Cursors</vt:lpstr>
      <vt:lpstr>Explicit Cursors</vt:lpstr>
      <vt:lpstr>Explicit Cursor Attributes</vt:lpstr>
      <vt:lpstr>Implicit Cursors</vt:lpstr>
      <vt:lpstr>Implicit Cursor Attributes</vt:lpstr>
      <vt:lpstr>How pl/sql runs</vt:lpstr>
      <vt:lpstr>How PL/SQL Runs</vt:lpstr>
      <vt:lpstr>Context Switch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warehousing</dc:title>
  <dc:creator>Elias</dc:creator>
  <cp:lastModifiedBy>Ilya Norkin</cp:lastModifiedBy>
  <cp:revision>406</cp:revision>
  <dcterms:created xsi:type="dcterms:W3CDTF">2014-04-05T15:14:09Z</dcterms:created>
  <dcterms:modified xsi:type="dcterms:W3CDTF">2017-11-21T22:19:47Z</dcterms:modified>
</cp:coreProperties>
</file>