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5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720"/>
        <p:guide/>
      </p:guideLst>
    </p:cSldViewPr>
  </p:slideViewPr>
  <p:outlineViewPr>
    <p:cViewPr>
      <p:scale>
        <a:sx n="33" d="100"/>
        <a:sy n="33" d="100"/>
      </p:scale>
      <p:origin x="0" y="156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Partitioning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dirty="0" smtClean="0"/>
              <a:t>ntroduction to data warehousing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Elias Nema</a:t>
            </a:r>
          </a:p>
          <a:p>
            <a:r>
              <a:rPr dirty="0" smtClean="0"/>
              <a:t>Lead Software Engineer</a:t>
            </a:r>
          </a:p>
          <a:p>
            <a:r>
              <a:rPr b="0" dirty="0" smtClean="0">
                <a:hlinkClick r:id="rId2"/>
              </a:rPr>
              <a:t>Elias_Nema@epam.com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 dirty="0" smtClean="0"/>
              <a:t>MTN.BI.07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dirty="0" smtClean="0"/>
              <a:t>artitioning concept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Partitioning Concept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From the perspective of a </a:t>
            </a:r>
            <a:r>
              <a:rPr lang="en-US" dirty="0" smtClean="0"/>
              <a:t>database administrator</a:t>
            </a:r>
            <a:r>
              <a:rPr lang="en-US" b="0" dirty="0" smtClean="0"/>
              <a:t>, a partitioned object has </a:t>
            </a:r>
            <a:r>
              <a:rPr lang="en-US" b="0" i="1" dirty="0" smtClean="0"/>
              <a:t>multiple pieces</a:t>
            </a:r>
            <a:r>
              <a:rPr lang="en-US" b="0" dirty="0" smtClean="0"/>
              <a:t> that can be managed either collectively or individually. This gives an administrator considerable flexibility in managing partitioned objects. </a:t>
            </a:r>
          </a:p>
          <a:p>
            <a:r>
              <a:rPr lang="en-US" b="0" dirty="0" smtClean="0"/>
              <a:t>However, from the perspective of the </a:t>
            </a:r>
            <a:r>
              <a:rPr lang="en-US" dirty="0" smtClean="0"/>
              <a:t>application</a:t>
            </a:r>
            <a:r>
              <a:rPr lang="en-US" b="0" dirty="0" smtClean="0"/>
              <a:t>, a partitioned table is </a:t>
            </a:r>
            <a:r>
              <a:rPr lang="en-US" b="0" i="1" dirty="0" smtClean="0"/>
              <a:t>identical</a:t>
            </a:r>
            <a:r>
              <a:rPr lang="en-US" b="0" dirty="0" smtClean="0"/>
              <a:t> to a nonpartitioned table; no modifications are necessary when accessing a partitioned table using SQL queries and DML statements.</a:t>
            </a:r>
          </a:p>
          <a:p>
            <a:endParaRPr lang="en-US" b="0" dirty="0"/>
          </a:p>
        </p:txBody>
      </p:sp>
      <p:pic>
        <p:nvPicPr>
          <p:cNvPr id="6" name="Picture 2" descr="Description of Figure 2-1 follows"/>
          <p:cNvPicPr>
            <a:picLocks noChangeAspect="1" noChangeArrowheads="1"/>
          </p:cNvPicPr>
          <p:nvPr/>
        </p:nvPicPr>
        <p:blipFill>
          <a:blip r:embed="rId2"/>
          <a:srcRect t="22857"/>
          <a:stretch>
            <a:fillRect/>
          </a:stretch>
        </p:blipFill>
        <p:spPr bwMode="auto">
          <a:xfrm>
            <a:off x="2190750" y="3219450"/>
            <a:ext cx="451485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Partitioning Key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400" b="0" dirty="0" smtClean="0"/>
              <a:t>Each row in a partitioned table is unambiguously assigned to a </a:t>
            </a:r>
            <a:r>
              <a:rPr lang="en-US" sz="2400" b="0" i="1" dirty="0" smtClean="0"/>
              <a:t>single partition.</a:t>
            </a:r>
            <a:r>
              <a:rPr lang="en-US" sz="2400" b="0" dirty="0" smtClean="0"/>
              <a:t> </a:t>
            </a:r>
          </a:p>
          <a:p>
            <a:pPr indent="0">
              <a:buNone/>
            </a:pPr>
            <a:r>
              <a:rPr lang="en-US" sz="2400" b="0" dirty="0" smtClean="0"/>
              <a:t>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partitioning key</a:t>
            </a:r>
            <a:r>
              <a:rPr lang="en-US" sz="2400" b="0" dirty="0" smtClean="0"/>
              <a:t> consists of one or more columns that determine the partition where each row is stored. Oracle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automatically</a:t>
            </a:r>
            <a:r>
              <a:rPr lang="en-US" sz="2400" b="0" i="1" dirty="0" smtClean="0"/>
              <a:t> directs insert, update, and delete operations to the appropriate partition with the partitioning key.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Table Partitioning Schemes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When to Partition a Table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Tables that are greater than 2 GB.</a:t>
            </a:r>
          </a:p>
          <a:p>
            <a:pPr lvl="1">
              <a:buSzPct val="140000"/>
            </a:pPr>
            <a:r>
              <a:rPr lang="en-US" sz="1800" dirty="0" smtClean="0"/>
              <a:t>These tables should always be considered as candidates for partitioning.</a:t>
            </a:r>
          </a:p>
          <a:p>
            <a:r>
              <a:rPr lang="en-US" sz="2000" dirty="0" smtClean="0"/>
              <a:t>Tables that contain historical data, in which new data is added into the newest partition.</a:t>
            </a:r>
          </a:p>
          <a:p>
            <a:pPr lvl="1">
              <a:buSzPct val="140000"/>
            </a:pPr>
            <a:r>
              <a:rPr lang="en-US" sz="1800" dirty="0" smtClean="0"/>
              <a:t>A typical example is a historical table where only the current month's data is updatable and the other 11 months are read only.</a:t>
            </a:r>
          </a:p>
          <a:p>
            <a:r>
              <a:rPr lang="en-US" sz="2000" dirty="0" smtClean="0"/>
              <a:t>Tables whose contents must be distributed across different types of storage devices.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Strategies</a:t>
            </a:r>
            <a:endParaRPr lang="en-US" dirty="0"/>
          </a:p>
        </p:txBody>
      </p:sp>
      <p:pic>
        <p:nvPicPr>
          <p:cNvPr id="6" name="Picture 2" descr="Description of Figure 2-2 follow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9630" y="1676400"/>
            <a:ext cx="727617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Range Partitioning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2590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CREATE TABLE range_example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( range_key_column date NOT NULL,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             data varchar2(20))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PARTITION BY RANGE (range_key_column)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( 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 PARTITION part_1 VALUES LESS THAN (to_date('01/01/2010','dd/mm/yyyy')),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 PARTITION part_2 VALUES LESS THAN (to_date('01/01/2011','dd/mm/yyyy'))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partitions, except the first, have an implicit lower bound specified by the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VALUES LESS THAN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clause of the previous partition.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MAXVALUE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literal can be defined for the highest partition. MAXVALUE represents a virtual infinite value that sorts higher than any other possible value for the partitioning key, including the NULL value.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Hash Partitioning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CREATE TABLE hash_example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( hash_key_column   date,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            data   varchar2(20) )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PARTITION BY HASH (hash_key_column)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( 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partition part_1 tablespace p1,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partition part_2 tablespace p2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hashing algorithm evenly distributes rows among partitions, giving partitions approximately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same size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Hash partitioning is the ideal method for distributing 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evenly across devices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List Partitioning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CREATE TABLE list_example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( state_cd varchar2(2),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      data varchar2(20) )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PARTITION BY LIST(state_cd)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( </a:t>
            </a:r>
          </a:p>
          <a:p>
            <a:pPr indent="0">
              <a:buNone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PARTITION part_1 VALUES ( 'ME', 'NH', 'VT', 'MA' ),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  PARTITION part_2 VALUES ( 'CT', 'RI', 'NY' )</a:t>
            </a:r>
          </a:p>
          <a:p>
            <a:pPr indent="0">
              <a:buNone/>
            </a:pP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 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advantage of list partitioning is that you can group and organize unordered and unrelated sets of data in 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natural way.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DEFAULT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partition enables you to avoid specifying all possible values for a list-partitioned table by using a default partition, so that all rows that do not map to any other partition do not generate an error.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Composite Partitioning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CREATE TABLE composite_example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( range_key_column  date,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  hash_key_column   int,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  data              varchar2(20)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 )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PARTITION BY RANGE (range_key_column)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subpartition by hash(hash_key_column) subpartitions 2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(PARTITION part_1 VALUES LESS THAN(to_date('01/01/2008', 'dd/mm/yyyy'))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(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  subpartition part_1_sub_1,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  subpartition part_1_sub_2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),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PARTITION part_2 VALUES LESS THAN(to_date('01/01/2011', 'dd/mm/yyyy'))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(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 subpartition part_2_sub_1,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 subpartition part_2_sub_2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   )</a:t>
            </a:r>
          </a:p>
          <a:p>
            <a:pPr indent="0" algn="just">
              <a:buNone/>
            </a:pP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3000" dirty="0" smtClean="0"/>
              <a:t>Partitioning Overview</a:t>
            </a:r>
          </a:p>
          <a:p>
            <a:pPr marL="514350" indent="-514350"/>
            <a:r>
              <a:rPr lang="en-US" sz="3000" dirty="0" smtClean="0"/>
              <a:t>Partitioning Concept</a:t>
            </a:r>
          </a:p>
          <a:p>
            <a:pPr marL="514350" indent="-514350"/>
            <a:r>
              <a:rPr lang="en-US" sz="3000" dirty="0" smtClean="0"/>
              <a:t>Table Partitioning Schemes</a:t>
            </a:r>
          </a:p>
          <a:p>
            <a:pPr marL="514350" indent="-514350"/>
            <a:r>
              <a:rPr lang="en-US" sz="3000" dirty="0" smtClean="0"/>
              <a:t>Partitioning Indexes</a:t>
            </a:r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Partitioning Indexes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When to Partition an Index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Avoid</a:t>
            </a:r>
            <a:r>
              <a:rPr lang="en-US" sz="2200" b="0" dirty="0" smtClean="0"/>
              <a:t> index </a:t>
            </a:r>
            <a:r>
              <a:rPr lang="en-US" sz="2200" dirty="0" smtClean="0"/>
              <a:t>maintenance</a:t>
            </a:r>
            <a:r>
              <a:rPr lang="en-US" sz="2200" b="0" dirty="0" smtClean="0"/>
              <a:t> when data is removed.</a:t>
            </a:r>
          </a:p>
          <a:p>
            <a:r>
              <a:rPr lang="en-US" sz="2200" dirty="0" smtClean="0"/>
              <a:t>Perform maintenance on parts</a:t>
            </a:r>
            <a:r>
              <a:rPr lang="en-US" sz="2200" b="0" dirty="0" smtClean="0"/>
              <a:t> of the data without invalidating the entire index.</a:t>
            </a:r>
          </a:p>
          <a:p>
            <a:r>
              <a:rPr lang="en-US" sz="2200" dirty="0" smtClean="0"/>
              <a:t>Reduce</a:t>
            </a:r>
            <a:r>
              <a:rPr lang="en-US" sz="2200" b="0" dirty="0" smtClean="0"/>
              <a:t> the effect of </a:t>
            </a:r>
            <a:r>
              <a:rPr lang="en-US" sz="2200" dirty="0" smtClean="0"/>
              <a:t>index skew</a:t>
            </a:r>
            <a:r>
              <a:rPr lang="en-US" sz="2200" b="0" dirty="0" smtClean="0"/>
              <a:t> caused by an index on a column with a monotonically increasing value.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Indexes</a:t>
            </a:r>
            <a:endParaRPr lang="en-US" dirty="0"/>
          </a:p>
        </p:txBody>
      </p:sp>
      <p:pic>
        <p:nvPicPr>
          <p:cNvPr id="6" name="Content Placeholder 1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66800"/>
            <a:ext cx="3962400" cy="3657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5029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general, you should use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global indexes for OLTP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applications and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local indexes for data warehousing or decision support systems (DSS)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applications.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summary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Partitioning for Performance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Partition Pruning.</a:t>
            </a:r>
            <a:r>
              <a:rPr lang="en-US" sz="2200" b="0" dirty="0" smtClean="0"/>
              <a:t> Partition pruning is the simplest and also the most substantial means to improve performance using partitioning. </a:t>
            </a:r>
            <a:r>
              <a:rPr lang="en-US" sz="2200" b="0" i="1" dirty="0" smtClean="0"/>
              <a:t>Partition pruning can often improve query performance by several orders of magnitude.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Partition-Wise Joins.</a:t>
            </a:r>
            <a:r>
              <a:rPr lang="en-US" sz="2200" b="0" dirty="0" smtClean="0"/>
              <a:t> Partitioning can also improve the performance of multi-table joins by using a technique known as partition-wise joins. Partition-wise joins can be applied </a:t>
            </a:r>
            <a:r>
              <a:rPr lang="en-US" sz="2200" b="0" i="1" dirty="0" smtClean="0"/>
              <a:t>when two tables are being joined and both tables are partitioned on the join key.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Partitioning for Manageability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Partitioning</a:t>
            </a:r>
            <a:r>
              <a:rPr lang="en-US" sz="2200" b="0" dirty="0" smtClean="0"/>
              <a:t> enables you to partition tables and indexes into smaller, more manageable units, providing database administrators with the ability to pursue a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divide and conquer</a:t>
            </a:r>
            <a:r>
              <a:rPr lang="en-US" sz="2200" b="0" dirty="0" smtClean="0"/>
              <a:t> approach to data management.</a:t>
            </a:r>
          </a:p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Rolling window</a:t>
            </a:r>
            <a:r>
              <a:rPr lang="en-US" sz="2200" b="0" dirty="0" smtClean="0"/>
              <a:t> is a typical load process in DWH.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Partitioning for Availability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dirty="0" smtClean="0"/>
              <a:t>Partitioned database objects provide partition independence. This characteristic of partition independence can be an important part of a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high-availability strategy. </a:t>
            </a:r>
          </a:p>
          <a:p>
            <a:r>
              <a:rPr lang="en-US" sz="2200" b="0" dirty="0" smtClean="0"/>
              <a:t>For </a:t>
            </a:r>
            <a:r>
              <a:rPr lang="en-US" sz="2200" b="0" i="1" dirty="0" smtClean="0"/>
              <a:t>example</a:t>
            </a:r>
            <a:r>
              <a:rPr lang="en-US" sz="2200" b="0" dirty="0" smtClean="0"/>
              <a:t>, if one partition of a partitioned table is unavailable, then all of the other partitions of the table remain online and available.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Data Usage Over Time</a:t>
            </a:r>
            <a:endParaRPr lang="en-US" dirty="0"/>
          </a:p>
        </p:txBody>
      </p:sp>
      <p:pic>
        <p:nvPicPr>
          <p:cNvPr id="6" name="Picture 4" descr="Description of Figure 5-2 follow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902547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Money, that is it</a:t>
            </a:r>
            <a:endParaRPr lang="en-US" dirty="0"/>
          </a:p>
        </p:txBody>
      </p:sp>
      <p:pic>
        <p:nvPicPr>
          <p:cNvPr id="6" name="Picture 2" descr="Description of Figure 5-3 follow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371600"/>
            <a:ext cx="4600575" cy="2476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28800" y="4267200"/>
            <a:ext cx="56388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One benefit of implementing an ILM strategy is the cost savings that can result from using multiple tiered storage. Assume that there is 3 TB of data to store, comprising of 200 GB on High Performance, 800 GB on Low Cost, and 2 TB on Online Archive. Assume the cost per GB is $72 on the High Performance tier, $14 on the Low Cost tier, and $7 on the Online Archive tier.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Hunting for profit</a:t>
            </a:r>
            <a:endParaRPr lang="en-US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Storage Tier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Single Tier using High Performance Disks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Multiple Tiers with Database Compression</a:t>
                      </a:r>
                    </a:p>
                  </a:txBody>
                  <a:tcPr marL="28575" marR="28575" marT="28575" marB="28575" anchor="b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High Performance (200 GB)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$14,400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$14,400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Low Cost (800 GB)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$57,600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$11,200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Online Archive (2 TB)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$144,000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$5,600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$216,000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$31,200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Partitioning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000" b="0" dirty="0" smtClean="0"/>
              <a:t>Partitioning addresses key issues in supporting very large tables and indexes by </a:t>
            </a:r>
            <a:r>
              <a:rPr lang="en-US" sz="2000" i="1" dirty="0" smtClean="0"/>
              <a:t>decomposing them into smaller and more manageable pieces</a:t>
            </a:r>
            <a:r>
              <a:rPr lang="en-US" sz="2000" dirty="0" smtClean="0"/>
              <a:t> </a:t>
            </a:r>
            <a:r>
              <a:rPr lang="en-US" sz="2000" b="0" dirty="0" smtClean="0"/>
              <a:t>called partitions, which are entirely transparent to an application.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000" b="0" i="1" dirty="0" smtClean="0"/>
              <a:t>SQL queries</a:t>
            </a:r>
            <a:r>
              <a:rPr lang="en-US" sz="2000" b="0" dirty="0" smtClean="0"/>
              <a:t> and </a:t>
            </a:r>
            <a:r>
              <a:rPr lang="en-US" sz="2000" b="0" i="1" dirty="0" smtClean="0"/>
              <a:t>Data Manipulation Language (DML)</a:t>
            </a:r>
            <a:r>
              <a:rPr lang="en-US" sz="2000" b="0" dirty="0" smtClean="0"/>
              <a:t> statements </a:t>
            </a:r>
            <a:r>
              <a:rPr lang="en-US" sz="2000" i="1" dirty="0" smtClean="0"/>
              <a:t>do not need to be modified</a:t>
            </a:r>
            <a:r>
              <a:rPr lang="en-US" sz="2000" b="0" dirty="0" smtClean="0"/>
              <a:t> to access partitioned tables. However, after partitions are defined, </a:t>
            </a:r>
            <a:r>
              <a:rPr lang="en-US" sz="2000" b="0" i="1" dirty="0" smtClean="0"/>
              <a:t>Data Definition Language (DDL)</a:t>
            </a:r>
            <a:r>
              <a:rPr lang="en-US" sz="2000" b="0" dirty="0" smtClean="0"/>
              <a:t> statements can access and manipulate individual partitions rather than entire tables or indexes.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Partitioning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Elias Nema</a:t>
            </a:r>
          </a:p>
          <a:p>
            <a:r>
              <a:rPr lang="pt-BR" dirty="0" smtClean="0"/>
              <a:t>Lead Software </a:t>
            </a:r>
            <a:r>
              <a:rPr lang="pt-BR" dirty="0"/>
              <a:t>Engineer</a:t>
            </a:r>
          </a:p>
          <a:p>
            <a:r>
              <a:rPr lang="pt-BR" b="0" dirty="0" smtClean="0">
                <a:hlinkClick r:id="rId2"/>
              </a:rPr>
              <a:t>Elias_Nema@epam.com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Logical and Physical Partitioning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400" b="0" dirty="0" smtClean="0"/>
              <a:t>Each partition of a table or index must have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same logical attributes</a:t>
            </a:r>
            <a:r>
              <a:rPr lang="en-US" sz="2400" b="0" dirty="0" smtClean="0"/>
              <a:t>, such as </a:t>
            </a:r>
            <a:r>
              <a:rPr lang="en-US" sz="2400" b="0" i="1" dirty="0" smtClean="0"/>
              <a:t>column names, data types, and constraints</a:t>
            </a:r>
            <a:r>
              <a:rPr lang="en-US" sz="2400" b="0" dirty="0" smtClean="0"/>
              <a:t>, but each partition can have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separate physical attributes</a:t>
            </a:r>
            <a:r>
              <a:rPr lang="en-US" sz="2400" b="0" dirty="0" smtClean="0"/>
              <a:t>, such as </a:t>
            </a:r>
            <a:r>
              <a:rPr lang="en-US" sz="2400" b="0" i="1" dirty="0" smtClean="0"/>
              <a:t>compression enabled or disabled, physical storage settings, and tablespaces</a:t>
            </a:r>
            <a:r>
              <a:rPr lang="en-US" sz="2400" b="0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Is it useful?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OLTP</a:t>
            </a:r>
            <a:r>
              <a:rPr lang="en-US" sz="2800" b="0" dirty="0" smtClean="0"/>
              <a:t> systems often benefit from improvements in </a:t>
            </a:r>
            <a:r>
              <a:rPr lang="en-US" sz="2800" b="0" i="1" dirty="0" smtClean="0"/>
              <a:t>manageability and availability</a:t>
            </a:r>
            <a:r>
              <a:rPr lang="en-US" sz="2800" b="0" dirty="0" smtClean="0"/>
              <a:t>.</a:t>
            </a: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Data warehousing</a:t>
            </a:r>
            <a:r>
              <a:rPr lang="en-US" sz="2800" b="0" dirty="0" smtClean="0"/>
              <a:t> systems benefit from </a:t>
            </a:r>
            <a:r>
              <a:rPr lang="en-US" sz="2800" b="0" i="1" dirty="0" smtClean="0"/>
              <a:t>performance and manageability</a:t>
            </a:r>
            <a:r>
              <a:rPr lang="en-US" sz="2800" b="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Benefits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It enables data management operations such as </a:t>
            </a:r>
            <a:r>
              <a:rPr lang="en-US" b="0" i="1" dirty="0" smtClean="0"/>
              <a:t>data loads, index creation and rebuilding, and backup and recovery</a:t>
            </a:r>
            <a:r>
              <a:rPr lang="en-US" b="0" dirty="0" smtClean="0"/>
              <a:t> at the partition level. This results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significantly reduced times</a:t>
            </a:r>
            <a:r>
              <a:rPr lang="en-US" b="0" dirty="0" smtClean="0"/>
              <a:t> for these operations.</a:t>
            </a:r>
          </a:p>
          <a:p>
            <a:endParaRPr lang="en-US" b="0" dirty="0" smtClean="0"/>
          </a:p>
          <a:p>
            <a:r>
              <a:rPr lang="en-US" b="0" dirty="0" smtClean="0"/>
              <a:t>It improves </a:t>
            </a:r>
            <a:r>
              <a:rPr lang="en-US" b="0" i="1" dirty="0" smtClean="0"/>
              <a:t>query performance</a:t>
            </a:r>
            <a:r>
              <a:rPr lang="en-US" b="0" dirty="0" smtClean="0"/>
              <a:t>. The results of a query can be achieved by accessing a subset of partitions and this technique (called partition pruning) can provide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order-of-magnitude gains in performance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smtClean="0"/>
              <a:t>It significantly </a:t>
            </a:r>
            <a:r>
              <a:rPr lang="en-US" b="0" i="1" dirty="0" smtClean="0"/>
              <a:t>reduces the impact of scheduled downtime </a:t>
            </a:r>
            <a:r>
              <a:rPr lang="en-US" b="0" dirty="0" smtClean="0"/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maintenance operations</a:t>
            </a:r>
            <a:r>
              <a:rPr lang="en-US" b="0" dirty="0" smtClean="0"/>
              <a:t>. Also it lets perform </a:t>
            </a:r>
            <a:r>
              <a:rPr lang="en-US" b="0" i="1" dirty="0" smtClean="0"/>
              <a:t>concurrent maintenance operations</a:t>
            </a:r>
            <a:r>
              <a:rPr lang="en-US" b="0" dirty="0" smtClean="0"/>
              <a:t> on different partitions of the same table or index.</a:t>
            </a:r>
          </a:p>
          <a:p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increases the availability</a:t>
            </a:r>
            <a:r>
              <a:rPr lang="en-US" b="0" dirty="0" smtClean="0"/>
              <a:t> of mission-critical databases.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Hooray, staying the same!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4786" y="1143000"/>
            <a:ext cx="42870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09800" y="5029200"/>
            <a:ext cx="5181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Partitioning can be implemented without requiring any modifications to your applications.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Overview</a:t>
            </a:r>
            <a:endParaRPr lang="en-US" dirty="0"/>
          </a:p>
        </p:txBody>
      </p:sp>
      <p:pic>
        <p:nvPicPr>
          <p:cNvPr id="6" name="Content Placeholder 10" descr="C:\Users\Elias_Nema\Desktop\oracle_partitioning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2578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ILM and Partitioning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Information Lifecycle Management (ILM)</a:t>
            </a:r>
            <a:r>
              <a:rPr lang="en-US" sz="2000" b="0" dirty="0" smtClean="0"/>
              <a:t> is a set of processes and policies for managing data throughout its useful life. </a:t>
            </a:r>
          </a:p>
          <a:p>
            <a:pPr indent="0">
              <a:buNone/>
            </a:pPr>
            <a:r>
              <a:rPr lang="en-US" sz="2000" b="0" dirty="0" smtClean="0"/>
              <a:t>One important component of an ILM strategy is determining the </a:t>
            </a:r>
            <a:r>
              <a:rPr lang="en-US" sz="2000" b="0" i="1" dirty="0" smtClean="0"/>
              <a:t>most appropriate and cost-effective medium</a:t>
            </a:r>
            <a:r>
              <a:rPr lang="en-US" sz="2000" b="0" dirty="0" smtClean="0"/>
              <a:t> for storing data at any point during its lifetime: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newer data used in day-to-day operations is stored on the fastest</a:t>
            </a:r>
            <a:r>
              <a:rPr lang="en-US" sz="2000" b="0" dirty="0" smtClean="0"/>
              <a:t>, most highly-available storage tier, while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older data which is accessed infrequently may be stored on a less expensive</a:t>
            </a:r>
            <a:r>
              <a:rPr lang="en-US" sz="2000" b="0" dirty="0" smtClean="0"/>
              <a:t> and less efficient storage tier. Older data may also be updated less frequently so it makes sense to compress and store the data as read-only.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663</TotalTime>
  <Words>1435</Words>
  <Application>Microsoft Office PowerPoint</Application>
  <PresentationFormat>On-screen Show (4:3)</PresentationFormat>
  <Paragraphs>201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Tahoma</vt:lpstr>
      <vt:lpstr>Wingdings</vt:lpstr>
      <vt:lpstr>template</vt:lpstr>
      <vt:lpstr>Introduction to data warehousing</vt:lpstr>
      <vt:lpstr>Agenda</vt:lpstr>
      <vt:lpstr>Partitioning</vt:lpstr>
      <vt:lpstr>Logical and Physical Partitioning</vt:lpstr>
      <vt:lpstr>Is it useful?</vt:lpstr>
      <vt:lpstr>Benefits</vt:lpstr>
      <vt:lpstr>Hooray, staying the same!</vt:lpstr>
      <vt:lpstr>Overview</vt:lpstr>
      <vt:lpstr>ILM and Partitioning</vt:lpstr>
      <vt:lpstr>Partitioning concept</vt:lpstr>
      <vt:lpstr>Partitioning Concept</vt:lpstr>
      <vt:lpstr>Partitioning Key</vt:lpstr>
      <vt:lpstr>Table Partitioning Schemes</vt:lpstr>
      <vt:lpstr>When to Partition a Table</vt:lpstr>
      <vt:lpstr>Strategies</vt:lpstr>
      <vt:lpstr>Range Partitioning</vt:lpstr>
      <vt:lpstr>Hash Partitioning</vt:lpstr>
      <vt:lpstr>List Partitioning</vt:lpstr>
      <vt:lpstr>Composite Partitioning</vt:lpstr>
      <vt:lpstr>Partitioning Indexes</vt:lpstr>
      <vt:lpstr>When to Partition an Index</vt:lpstr>
      <vt:lpstr>Indexes</vt:lpstr>
      <vt:lpstr>summary</vt:lpstr>
      <vt:lpstr>Partitioning for Performance</vt:lpstr>
      <vt:lpstr>Partitioning for Manageability</vt:lpstr>
      <vt:lpstr>Partitioning for Availability</vt:lpstr>
      <vt:lpstr>Data Usage Over Time</vt:lpstr>
      <vt:lpstr>Money, that is it</vt:lpstr>
      <vt:lpstr>Hunting for profit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Elias</dc:creator>
  <cp:lastModifiedBy>Elias Nema</cp:lastModifiedBy>
  <cp:revision>256</cp:revision>
  <dcterms:created xsi:type="dcterms:W3CDTF">2014-04-05T15:14:09Z</dcterms:created>
  <dcterms:modified xsi:type="dcterms:W3CDTF">2016-02-25T06:31:32Z</dcterms:modified>
</cp:coreProperties>
</file>