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30"/>
  </p:notesMasterIdLst>
  <p:handoutMasterIdLst>
    <p:handoutMasterId r:id="rId31"/>
  </p:handoutMasterIdLst>
  <p:sldIdLst>
    <p:sldId id="377" r:id="rId2"/>
    <p:sldId id="354" r:id="rId3"/>
    <p:sldId id="379" r:id="rId4"/>
    <p:sldId id="378" r:id="rId5"/>
    <p:sldId id="383" r:id="rId6"/>
    <p:sldId id="384" r:id="rId7"/>
    <p:sldId id="362" r:id="rId8"/>
    <p:sldId id="380" r:id="rId9"/>
    <p:sldId id="381" r:id="rId10"/>
    <p:sldId id="382" r:id="rId11"/>
    <p:sldId id="368" r:id="rId12"/>
    <p:sldId id="385" r:id="rId13"/>
    <p:sldId id="386" r:id="rId14"/>
    <p:sldId id="398" r:id="rId15"/>
    <p:sldId id="399" r:id="rId16"/>
    <p:sldId id="387" r:id="rId17"/>
    <p:sldId id="388" r:id="rId18"/>
    <p:sldId id="389" r:id="rId19"/>
    <p:sldId id="391" r:id="rId20"/>
    <p:sldId id="392" r:id="rId21"/>
    <p:sldId id="393" r:id="rId22"/>
    <p:sldId id="400" r:id="rId23"/>
    <p:sldId id="390" r:id="rId24"/>
    <p:sldId id="394" r:id="rId25"/>
    <p:sldId id="396" r:id="rId26"/>
    <p:sldId id="397" r:id="rId27"/>
    <p:sldId id="401" r:id="rId28"/>
    <p:sldId id="376" r:id="rId29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 Options" id="{7B6B4EC7-FC6D-4749-B97F-A2DEF9F32144}">
          <p14:sldIdLst>
            <p14:sldId id="377"/>
          </p14:sldIdLst>
        </p14:section>
        <p14:section name="Content Pages" id="{3C68DE92-C1C6-714A-8AF4-15E21920A072}">
          <p14:sldIdLst>
            <p14:sldId id="354"/>
            <p14:sldId id="379"/>
            <p14:sldId id="378"/>
            <p14:sldId id="383"/>
            <p14:sldId id="384"/>
            <p14:sldId id="362"/>
            <p14:sldId id="380"/>
            <p14:sldId id="381"/>
            <p14:sldId id="382"/>
            <p14:sldId id="368"/>
            <p14:sldId id="385"/>
            <p14:sldId id="386"/>
            <p14:sldId id="398"/>
            <p14:sldId id="399"/>
            <p14:sldId id="387"/>
            <p14:sldId id="388"/>
            <p14:sldId id="389"/>
            <p14:sldId id="391"/>
            <p14:sldId id="392"/>
            <p14:sldId id="393"/>
            <p14:sldId id="400"/>
            <p14:sldId id="390"/>
            <p14:sldId id="394"/>
            <p14:sldId id="396"/>
            <p14:sldId id="397"/>
            <p14:sldId id="401"/>
          </p14:sldIdLst>
        </p14:section>
        <p14:section name="End Page" id="{2F30834D-CDFD-E940-8841-26779747EFEF}">
          <p14:sldIdLst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77" userDrawn="1">
          <p15:clr>
            <a:srgbClr val="A4A3A4"/>
          </p15:clr>
        </p15:guide>
        <p15:guide id="2" pos="5469" userDrawn="1">
          <p15:clr>
            <a:srgbClr val="A4A3A4"/>
          </p15:clr>
        </p15:guide>
        <p15:guide id="3" orient="horz" pos="903">
          <p15:clr>
            <a:srgbClr val="A4A3A4"/>
          </p15:clr>
        </p15:guide>
        <p15:guide id="4" pos="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1925"/>
    <a:srgbClr val="006699"/>
    <a:srgbClr val="123451"/>
    <a:srgbClr val="07131C"/>
    <a:srgbClr val="0D263A"/>
    <a:srgbClr val="336699"/>
    <a:srgbClr val="00FF80"/>
    <a:srgbClr val="FF8000"/>
    <a:srgbClr val="FFCC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0" autoAdjust="0"/>
    <p:restoredTop sz="96210" autoAdjust="0"/>
  </p:normalViewPr>
  <p:slideViewPr>
    <p:cSldViewPr>
      <p:cViewPr varScale="1">
        <p:scale>
          <a:sx n="111" d="100"/>
          <a:sy n="111" d="100"/>
        </p:scale>
        <p:origin x="1602" y="96"/>
      </p:cViewPr>
      <p:guideLst>
        <p:guide orient="horz" pos="677"/>
        <p:guide pos="5469"/>
        <p:guide orient="horz" pos="903"/>
        <p:guide pos="3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12/2/2017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12/2/2017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1" y="4453469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5459486"/>
            <a:ext cx="3649662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671513"/>
            <a:ext cx="1371600" cy="762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>
              <a:lnSpc>
                <a:spcPct val="85000"/>
              </a:lnSpc>
            </a:pP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3197413"/>
            <a:ext cx="7574494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8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3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9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223705"/>
            <a:ext cx="833750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1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332740" cy="422275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3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4"/>
            <a:ext cx="832961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 marL="557213" indent="-214313">
              <a:lnSpc>
                <a:spcPct val="120000"/>
              </a:lnSpc>
              <a:buSzPct val="100000"/>
              <a:buFont typeface="Arial"/>
              <a:buChar char="•"/>
              <a:defRPr sz="1200" baseline="0"/>
            </a:lvl2pPr>
            <a:lvl3pPr>
              <a:lnSpc>
                <a:spcPct val="120000"/>
              </a:lnSpc>
              <a:defRPr sz="1100" baseline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4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6" y="939030"/>
            <a:ext cx="4575735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439864"/>
            <a:ext cx="3810584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7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7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349741"/>
            <a:ext cx="9144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5263636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5" y="452582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3826604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5" y="3328611"/>
            <a:ext cx="6488113" cy="923331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5263636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5" y="452582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3826604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5" y="3328611"/>
            <a:ext cx="6488113" cy="923331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0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logo_footer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6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6" r:id="rId8"/>
    <p:sldLayoutId id="2147483777" r:id="rId9"/>
    <p:sldLayoutId id="2147483778" r:id="rId10"/>
    <p:sldLayoutId id="214748378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0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5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Placeholder 24" descr="giants_causeway.jpg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" r="5539"/>
          <a:stretch/>
        </p:blipFill>
        <p:spPr/>
      </p:pic>
      <p:sp>
        <p:nvSpPr>
          <p:cNvPr id="2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31825" y="2075578"/>
            <a:ext cx="6910388" cy="1091068"/>
          </a:xfrm>
        </p:spPr>
        <p:txBody>
          <a:bodyPr/>
          <a:lstStyle/>
          <a:p>
            <a:r>
              <a:rPr lang="en-US" dirty="0" smtClean="0"/>
              <a:t>Publishing house</a:t>
            </a:r>
          </a:p>
          <a:p>
            <a:r>
              <a:rPr lang="ru-RU" dirty="0" smtClean="0"/>
              <a:t>«</a:t>
            </a:r>
            <a:r>
              <a:rPr lang="en-US" dirty="0" smtClean="0"/>
              <a:t>MIF</a:t>
            </a:r>
            <a:r>
              <a:rPr lang="ru-RU" dirty="0" smtClean="0"/>
              <a:t>»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BI_LAB2017 DWH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December 2,2017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26" name="Picture Placeholder 25" descr="EPAM_LOGO_white_blue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038" b="-210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6984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EMPLOYEES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1143000"/>
            <a:ext cx="38385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7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pic>
        <p:nvPicPr>
          <p:cNvPr id="8" name="Picture 7" descr="C:\Users\Saida_Melikava\Desktop\download (3)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19" r="23051" b="41769"/>
          <a:stretch/>
        </p:blipFill>
        <p:spPr bwMode="auto">
          <a:xfrm>
            <a:off x="5430982" y="1151370"/>
            <a:ext cx="6096000" cy="50000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C:\Users\Saida_Melikava\Desktop\download (3)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51" b="72598"/>
          <a:stretch/>
        </p:blipFill>
        <p:spPr bwMode="auto">
          <a:xfrm>
            <a:off x="635" y="1144443"/>
            <a:ext cx="5409565" cy="39609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8544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pic>
        <p:nvPicPr>
          <p:cNvPr id="4" name="Picture 3" descr="C:\Users\Saida_Melikava\Desktop\download (3)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36" r="23051"/>
          <a:stretch/>
        </p:blipFill>
        <p:spPr bwMode="auto">
          <a:xfrm>
            <a:off x="609600" y="1295400"/>
            <a:ext cx="8406246" cy="5105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640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752600"/>
            <a:ext cx="8329612" cy="4525963"/>
          </a:xfrm>
        </p:spPr>
        <p:txBody>
          <a:bodyPr>
            <a:normAutofit/>
          </a:bodyPr>
          <a:lstStyle/>
          <a:p>
            <a:r>
              <a:rPr lang="ru-RU" sz="1600" b="1" dirty="0" smtClean="0"/>
              <a:t>Геоданные</a:t>
            </a:r>
            <a:r>
              <a:rPr lang="en-US" sz="1600" b="1" dirty="0" smtClean="0"/>
              <a:t> – Excel file</a:t>
            </a:r>
          </a:p>
          <a:p>
            <a:r>
              <a:rPr lang="ru-RU" sz="1600" b="1" dirty="0" smtClean="0"/>
              <a:t>Клиенты - </a:t>
            </a:r>
            <a:r>
              <a:rPr lang="en-US" sz="1600" b="1" dirty="0"/>
              <a:t>http://</a:t>
            </a:r>
            <a:r>
              <a:rPr lang="en-US" sz="1600" b="1" dirty="0" smtClean="0"/>
              <a:t>www.fakenamegenerator.com</a:t>
            </a:r>
            <a:endParaRPr lang="ru-RU" sz="1600" b="1" dirty="0" smtClean="0"/>
          </a:p>
          <a:p>
            <a:r>
              <a:rPr lang="ru-RU" sz="1600" b="1" dirty="0" smtClean="0"/>
              <a:t>Работники -</a:t>
            </a:r>
            <a:r>
              <a:rPr lang="en-US" sz="1600" b="1" dirty="0"/>
              <a:t>https://ebaza.pro/category/7</a:t>
            </a:r>
            <a:r>
              <a:rPr lang="en-US" sz="1600" b="1" dirty="0" smtClean="0"/>
              <a:t>.</a:t>
            </a:r>
            <a:endParaRPr lang="ru-RU" sz="1600" b="1" dirty="0" smtClean="0"/>
          </a:p>
          <a:p>
            <a:r>
              <a:rPr lang="ru-RU" sz="1600" b="1" dirty="0" smtClean="0"/>
              <a:t>Отделы – вручную</a:t>
            </a:r>
          </a:p>
          <a:p>
            <a:r>
              <a:rPr lang="ru-RU" sz="1600" b="1" dirty="0" smtClean="0"/>
              <a:t>Магазины – официальный сайт изд-ва «МИФ»</a:t>
            </a:r>
          </a:p>
          <a:p>
            <a:r>
              <a:rPr lang="ru-RU" sz="1600" b="1" dirty="0" smtClean="0"/>
              <a:t>Каталог </a:t>
            </a:r>
            <a:r>
              <a:rPr lang="ru-RU" sz="1600" b="1" dirty="0"/>
              <a:t>- выслал </a:t>
            </a:r>
            <a:r>
              <a:rPr lang="ru-RU" sz="1600" b="1" dirty="0" smtClean="0"/>
              <a:t>технический директор</a:t>
            </a:r>
          </a:p>
          <a:p>
            <a:pPr marL="0" indent="0">
              <a:buNone/>
            </a:pPr>
            <a:r>
              <a:rPr lang="ru-RU" sz="1600" b="1" dirty="0" smtClean="0"/>
              <a:t>издательского </a:t>
            </a:r>
            <a:r>
              <a:rPr lang="ru-RU" sz="1600" b="1" dirty="0"/>
              <a:t>дома «МИФ» </a:t>
            </a:r>
            <a:endParaRPr lang="en-US" sz="1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717964"/>
            <a:ext cx="307601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8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SRC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4478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CASE    </a:t>
            </a:r>
          </a:p>
          <a:p>
            <a:r>
              <a:rPr lang="en-US" dirty="0"/>
              <a:t>WHEN (INSTR(</a:t>
            </a:r>
            <a:r>
              <a:rPr lang="en-US" dirty="0" err="1"/>
              <a:t>district_name</a:t>
            </a:r>
            <a:r>
              <a:rPr lang="en-US" dirty="0"/>
              <a:t>,'-', 1, 1)&gt;0 )    </a:t>
            </a:r>
          </a:p>
          <a:p>
            <a:r>
              <a:rPr lang="en-US" dirty="0"/>
              <a:t>THEN SUBSTR(district_name,1,3)      </a:t>
            </a:r>
          </a:p>
          <a:p>
            <a:r>
              <a:rPr lang="en-US" dirty="0"/>
              <a:t>||SUBSTR(</a:t>
            </a:r>
            <a:r>
              <a:rPr lang="en-US" dirty="0" err="1"/>
              <a:t>district_name</a:t>
            </a:r>
            <a:r>
              <a:rPr lang="en-US" dirty="0"/>
              <a:t>,(INSTR(</a:t>
            </a:r>
            <a:r>
              <a:rPr lang="en-US" dirty="0" err="1"/>
              <a:t>district_name</a:t>
            </a:r>
            <a:r>
              <a:rPr lang="en-US" dirty="0"/>
              <a:t>,'-', 1, 1)+1),3)    </a:t>
            </a:r>
          </a:p>
          <a:p>
            <a:r>
              <a:rPr lang="en-US" dirty="0"/>
              <a:t>WHEN LENGTH(</a:t>
            </a:r>
            <a:r>
              <a:rPr lang="en-US" dirty="0" err="1"/>
              <a:t>district_name</a:t>
            </a:r>
            <a:r>
              <a:rPr lang="en-US" dirty="0"/>
              <a:t>)&gt;13    </a:t>
            </a:r>
          </a:p>
          <a:p>
            <a:r>
              <a:rPr lang="en-US" dirty="0"/>
              <a:t>THEN SUBSTR(district_name,1,3)      </a:t>
            </a:r>
          </a:p>
          <a:p>
            <a:r>
              <a:rPr lang="en-US" dirty="0"/>
              <a:t>||SUBSTR(district_name,7,3)    </a:t>
            </a:r>
          </a:p>
          <a:p>
            <a:r>
              <a:rPr lang="en-US" dirty="0"/>
              <a:t>WHEN </a:t>
            </a:r>
            <a:r>
              <a:rPr lang="en-US" dirty="0" err="1"/>
              <a:t>district_name</a:t>
            </a:r>
            <a:r>
              <a:rPr lang="en-US" dirty="0"/>
              <a:t>='</a:t>
            </a:r>
            <a:r>
              <a:rPr lang="en-US" dirty="0" err="1"/>
              <a:t>Сибирский</a:t>
            </a:r>
            <a:r>
              <a:rPr lang="en-US" dirty="0"/>
              <a:t>'    </a:t>
            </a:r>
          </a:p>
          <a:p>
            <a:r>
              <a:rPr lang="en-US" dirty="0"/>
              <a:t>THEN '</a:t>
            </a:r>
            <a:r>
              <a:rPr lang="en-US" dirty="0" err="1"/>
              <a:t>Сиб</a:t>
            </a:r>
            <a:r>
              <a:rPr lang="en-US" dirty="0"/>
              <a:t>'    </a:t>
            </a:r>
          </a:p>
          <a:p>
            <a:r>
              <a:rPr lang="en-US" dirty="0"/>
              <a:t>WHEN </a:t>
            </a:r>
            <a:r>
              <a:rPr lang="en-US" dirty="0" err="1"/>
              <a:t>district_name</a:t>
            </a:r>
            <a:r>
              <a:rPr lang="en-US" dirty="0"/>
              <a:t>='</a:t>
            </a:r>
            <a:r>
              <a:rPr lang="en-US" dirty="0" err="1"/>
              <a:t>Приволжский</a:t>
            </a:r>
            <a:r>
              <a:rPr lang="en-US" dirty="0"/>
              <a:t>'    </a:t>
            </a:r>
          </a:p>
          <a:p>
            <a:r>
              <a:rPr lang="en-US" dirty="0"/>
              <a:t>THEN '</a:t>
            </a:r>
            <a:r>
              <a:rPr lang="en-US" dirty="0" err="1"/>
              <a:t>Привлж</a:t>
            </a:r>
            <a:r>
              <a:rPr lang="en-US" dirty="0"/>
              <a:t>'    </a:t>
            </a:r>
          </a:p>
          <a:p>
            <a:r>
              <a:rPr lang="en-US" dirty="0"/>
              <a:t>WHEN </a:t>
            </a:r>
            <a:r>
              <a:rPr lang="en-US" dirty="0" err="1"/>
              <a:t>district_name</a:t>
            </a:r>
            <a:r>
              <a:rPr lang="en-US" dirty="0"/>
              <a:t>='</a:t>
            </a:r>
            <a:r>
              <a:rPr lang="en-US" dirty="0" err="1"/>
              <a:t>Уральский</a:t>
            </a:r>
            <a:r>
              <a:rPr lang="en-US" dirty="0"/>
              <a:t>'    </a:t>
            </a:r>
          </a:p>
          <a:p>
            <a:r>
              <a:rPr lang="en-US" dirty="0"/>
              <a:t>THEN '</a:t>
            </a:r>
            <a:r>
              <a:rPr lang="en-US" dirty="0" err="1"/>
              <a:t>Урал</a:t>
            </a:r>
            <a:r>
              <a:rPr lang="en-US" dirty="0"/>
              <a:t>'    </a:t>
            </a:r>
          </a:p>
          <a:p>
            <a:r>
              <a:rPr lang="en-US" dirty="0"/>
              <a:t>ELSE SUBSTR(district_name,1,3)  </a:t>
            </a:r>
          </a:p>
          <a:p>
            <a:r>
              <a:rPr lang="en-US" dirty="0"/>
              <a:t>END AS code,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752600"/>
            <a:ext cx="363041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50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SRC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371600"/>
            <a:ext cx="3314700" cy="36766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16002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CASE    </a:t>
            </a:r>
          </a:p>
          <a:p>
            <a:r>
              <a:rPr lang="en-US" dirty="0"/>
              <a:t>WHEN (INSTR(</a:t>
            </a:r>
            <a:r>
              <a:rPr lang="en-US" dirty="0" err="1"/>
              <a:t>region_name</a:t>
            </a:r>
            <a:r>
              <a:rPr lang="en-US" dirty="0"/>
              <a:t>,' ', 1, 1)&gt;0 )    </a:t>
            </a:r>
          </a:p>
          <a:p>
            <a:r>
              <a:rPr lang="en-US" dirty="0"/>
              <a:t>THEN SUBSTR(region_name,1,4)||SUBSTR(region_name,7,1)      </a:t>
            </a:r>
          </a:p>
          <a:p>
            <a:r>
              <a:rPr lang="en-US" dirty="0"/>
              <a:t>||SUBSTR(</a:t>
            </a:r>
            <a:r>
              <a:rPr lang="en-US" dirty="0" err="1"/>
              <a:t>region_name</a:t>
            </a:r>
            <a:r>
              <a:rPr lang="en-US" dirty="0"/>
              <a:t>,(INSTR(</a:t>
            </a:r>
            <a:r>
              <a:rPr lang="en-US" dirty="0" err="1"/>
              <a:t>region_name</a:t>
            </a:r>
            <a:r>
              <a:rPr lang="en-US" dirty="0"/>
              <a:t>,' ', 1, 1)+1),2)    </a:t>
            </a:r>
          </a:p>
          <a:p>
            <a:r>
              <a:rPr lang="en-US" dirty="0"/>
              <a:t>WHEN (INSTR(</a:t>
            </a:r>
            <a:r>
              <a:rPr lang="en-US" dirty="0" err="1"/>
              <a:t>region_name</a:t>
            </a:r>
            <a:r>
              <a:rPr lang="en-US" dirty="0"/>
              <a:t>,'-', 1, 1)&gt;0 )    </a:t>
            </a:r>
          </a:p>
          <a:p>
            <a:r>
              <a:rPr lang="en-US" dirty="0"/>
              <a:t>THEN SUBSTR(region_name,1,3)      </a:t>
            </a:r>
          </a:p>
          <a:p>
            <a:r>
              <a:rPr lang="en-US" dirty="0"/>
              <a:t>||SUBSTR(</a:t>
            </a:r>
            <a:r>
              <a:rPr lang="en-US" dirty="0" err="1"/>
              <a:t>region_name</a:t>
            </a:r>
            <a:r>
              <a:rPr lang="en-US" dirty="0"/>
              <a:t>,(INSTR(</a:t>
            </a:r>
            <a:r>
              <a:rPr lang="en-US" dirty="0" err="1"/>
              <a:t>region_name</a:t>
            </a:r>
            <a:r>
              <a:rPr lang="en-US" dirty="0"/>
              <a:t>,'-', 1, 1)+1),3)    </a:t>
            </a:r>
          </a:p>
          <a:p>
            <a:r>
              <a:rPr lang="en-US" dirty="0"/>
              <a:t>ELSE SUBSTR(region_name,1,3)  </a:t>
            </a:r>
          </a:p>
          <a:p>
            <a:r>
              <a:rPr lang="en-US" dirty="0"/>
              <a:t>END AS region, </a:t>
            </a:r>
          </a:p>
        </p:txBody>
      </p:sp>
    </p:spTree>
    <p:extLst>
      <p:ext uri="{BB962C8B-B14F-4D97-AF65-F5344CB8AC3E}">
        <p14:creationId xmlns:p14="http://schemas.microsoft.com/office/powerpoint/2010/main" val="1644280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FEATURES: ERROR TABLES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0" y="1447800"/>
            <a:ext cx="897798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2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FEATURES: BULK COLLECT/EXPLICIT CURSOR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66800" y="1371600"/>
            <a:ext cx="4572000" cy="44550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LOOP</a:t>
            </a:r>
          </a:p>
          <a:p>
            <a:r>
              <a:rPr lang="en-US" b="1" dirty="0"/>
              <a:t>    FETCH </a:t>
            </a:r>
            <a:r>
              <a:rPr lang="en-US" b="1" dirty="0" err="1"/>
              <a:t>c_data</a:t>
            </a:r>
            <a:r>
              <a:rPr lang="en-US" b="1" dirty="0"/>
              <a:t> bulk collect INTO </a:t>
            </a:r>
            <a:r>
              <a:rPr lang="en-US" b="1" dirty="0" err="1"/>
              <a:t>t_data</a:t>
            </a:r>
            <a:r>
              <a:rPr lang="en-US" b="1" dirty="0"/>
              <a:t> limit 10000;</a:t>
            </a:r>
          </a:p>
          <a:p>
            <a:r>
              <a:rPr lang="en-US" b="1" dirty="0"/>
              <a:t>    EXIT</a:t>
            </a:r>
          </a:p>
          <a:p>
            <a:r>
              <a:rPr lang="en-US" b="1" dirty="0"/>
              <a:t>  WHEN </a:t>
            </a:r>
            <a:r>
              <a:rPr lang="en-US" b="1" dirty="0" err="1"/>
              <a:t>t_data.count</a:t>
            </a:r>
            <a:r>
              <a:rPr lang="en-US" b="1" dirty="0"/>
              <a:t> = 0;</a:t>
            </a:r>
          </a:p>
          <a:p>
            <a:r>
              <a:rPr lang="en-US" b="1" dirty="0"/>
              <a:t>    FOR </a:t>
            </a:r>
            <a:r>
              <a:rPr lang="en-US" b="1" dirty="0" err="1"/>
              <a:t>i</a:t>
            </a:r>
            <a:r>
              <a:rPr lang="en-US" b="1" dirty="0"/>
              <a:t> IN </a:t>
            </a:r>
            <a:r>
              <a:rPr lang="en-US" b="1" dirty="0" err="1"/>
              <a:t>t_data.first</a:t>
            </a:r>
            <a:r>
              <a:rPr lang="en-US" b="1" dirty="0"/>
              <a:t> .. </a:t>
            </a:r>
            <a:r>
              <a:rPr lang="en-US" b="1" dirty="0" err="1"/>
              <a:t>t_data.last</a:t>
            </a:r>
            <a:endParaRPr lang="en-US" b="1" dirty="0"/>
          </a:p>
          <a:p>
            <a:r>
              <a:rPr lang="en-US" b="1" dirty="0"/>
              <a:t>    LOOP</a:t>
            </a:r>
          </a:p>
          <a:p>
            <a:r>
              <a:rPr lang="en-US" b="1" dirty="0"/>
              <a:t>      IF </a:t>
            </a:r>
            <a:r>
              <a:rPr lang="en-US" b="1" dirty="0" err="1"/>
              <a:t>t_data</a:t>
            </a: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).</a:t>
            </a:r>
            <a:r>
              <a:rPr lang="en-US" b="1" dirty="0" err="1"/>
              <a:t>author_name</a:t>
            </a:r>
            <a:r>
              <a:rPr lang="en-US" b="1" dirty="0"/>
              <a:t> IS NULL OR </a:t>
            </a:r>
            <a:r>
              <a:rPr lang="en-US" b="1" dirty="0" err="1"/>
              <a:t>t_data</a:t>
            </a: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).</a:t>
            </a:r>
            <a:r>
              <a:rPr lang="en-US" b="1" dirty="0" err="1"/>
              <a:t>isbn</a:t>
            </a:r>
            <a:r>
              <a:rPr lang="en-US" b="1" dirty="0"/>
              <a:t> IS NULL OR </a:t>
            </a:r>
            <a:r>
              <a:rPr lang="en-US" b="1" dirty="0" err="1"/>
              <a:t>t_data</a:t>
            </a: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).genre IS NULL THEN</a:t>
            </a:r>
          </a:p>
          <a:p>
            <a:r>
              <a:rPr lang="en-US" b="1" dirty="0"/>
              <a:t>        INSERT</a:t>
            </a:r>
          </a:p>
          <a:p>
            <a:r>
              <a:rPr lang="en-US" b="1" dirty="0"/>
              <a:t>        INTO </a:t>
            </a:r>
            <a:r>
              <a:rPr lang="en-US" b="1" dirty="0" err="1"/>
              <a:t>cls_catalog_error</a:t>
            </a:r>
            <a:r>
              <a:rPr lang="en-US" b="1" dirty="0"/>
              <a:t> VALUES</a:t>
            </a:r>
          </a:p>
          <a:p>
            <a:r>
              <a:rPr lang="en-US" b="1" dirty="0"/>
              <a:t>          (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t_data</a:t>
            </a: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).</a:t>
            </a:r>
            <a:r>
              <a:rPr lang="en-US" b="1" dirty="0" err="1"/>
              <a:t>isbn</a:t>
            </a:r>
            <a:r>
              <a:rPr lang="en-US" b="1" dirty="0"/>
              <a:t>,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t_data</a:t>
            </a: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).</a:t>
            </a:r>
            <a:r>
              <a:rPr lang="en-US" b="1" dirty="0" err="1"/>
              <a:t>book_name</a:t>
            </a:r>
            <a:r>
              <a:rPr lang="en-US" b="1" dirty="0"/>
              <a:t>,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t_data</a:t>
            </a: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).</a:t>
            </a:r>
            <a:r>
              <a:rPr lang="en-US" b="1" dirty="0" err="1"/>
              <a:t>author_name</a:t>
            </a:r>
            <a:r>
              <a:rPr lang="en-US" b="1" dirty="0"/>
              <a:t>,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t_data</a:t>
            </a: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).description,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t_data</a:t>
            </a: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).genre,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t_data</a:t>
            </a: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).weight</a:t>
            </a:r>
          </a:p>
          <a:p>
            <a:r>
              <a:rPr lang="en-US" b="1" dirty="0"/>
              <a:t>          );</a:t>
            </a:r>
          </a:p>
          <a:p>
            <a:r>
              <a:rPr lang="en-US" b="1" dirty="0"/>
              <a:t>        </a:t>
            </a:r>
            <a:r>
              <a:rPr lang="en-US" b="1" dirty="0" err="1"/>
              <a:t>acc_err</a:t>
            </a:r>
            <a:r>
              <a:rPr lang="en-US" b="1" dirty="0"/>
              <a:t> := </a:t>
            </a:r>
            <a:r>
              <a:rPr lang="en-US" b="1" dirty="0" err="1"/>
              <a:t>acc_err</a:t>
            </a:r>
            <a:r>
              <a:rPr lang="en-US" b="1" dirty="0"/>
              <a:t>+ SQL%ROWCOUNT;</a:t>
            </a:r>
          </a:p>
          <a:p>
            <a:r>
              <a:rPr lang="en-US" b="1" dirty="0"/>
              <a:t>      ELSE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2327545"/>
            <a:ext cx="24098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2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709" y="0"/>
            <a:ext cx="9144000" cy="932688"/>
          </a:xfrm>
        </p:spPr>
        <p:txBody>
          <a:bodyPr/>
          <a:lstStyle/>
          <a:p>
            <a:r>
              <a:rPr lang="en-US" dirty="0" smtClean="0"/>
              <a:t>FEATURES: FACT GENERATING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4800" y="1219200"/>
            <a:ext cx="4572000" cy="44550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BEGIN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  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i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     :=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dbms_random.value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(1,20);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  result:=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  CASE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  WHEN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i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&lt;=10 THEN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    CEIL(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dbms_random.value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(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a,b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))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  WHEN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i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&gt;10 AND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i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&lt;=16 THEN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    CEIL(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dbms_random.value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(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b,c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))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  WHEN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i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&gt;16 AND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i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&lt;=19 THEN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    CEIL(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dbms_random.value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(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c,d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))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  WHEN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i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&lt;20 THEN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    CEIL(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dbms_random.value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(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d,e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))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  ELSE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    '1'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    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  END ;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  IF RESULT=0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  THEN RETURN(2);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  ELSE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  RETURN(result);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  END IF;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65073" y="1223960"/>
            <a:ext cx="4572000" cy="46628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BEGIN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  result:=0;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  EXECUTE IMMEDIATE 'SELECT MAX('||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col_name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||') FROM '||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table_name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 INTO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v_max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;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  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i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     :=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dbms_random.value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(1,10);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  result:=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  CASE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  WHEN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i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&lt;=7 THEN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    CEIL(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dbms_random.value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(1,(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v_max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*0.45))) 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  WHEN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i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&gt;7 AND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i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&lt;=9 THEN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    CEIL(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dbms_random.value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((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v_max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*0.45),(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v_max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*0.97))) </a:t>
            </a:r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  WHEN </a:t>
            </a:r>
            <a:r>
              <a:rPr lang="en-US" b="1" dirty="0" err="1" smtClean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i</a:t>
            </a:r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&lt;10 THEN</a:t>
            </a:r>
            <a:endParaRPr lang="en-US" b="1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    CEIL(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dbms_random.value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((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v_max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*0.97),(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v_max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*1)))   ELSE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    '1'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  END ;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  IF RESULT=0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  THEN RETURN(2);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  ELSE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  RETURN(result);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  END IF;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END;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82" y="980906"/>
            <a:ext cx="609600" cy="319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1.</a:t>
            </a:r>
            <a:endParaRPr lang="en-US" b="1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9600" y="980906"/>
            <a:ext cx="609600" cy="319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2</a:t>
            </a:r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lang="en-US" b="1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567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FEATURES: TABLE FUNCTION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4572000" cy="52860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tab_func</a:t>
            </a:r>
            <a:endParaRPr lang="en-US" dirty="0"/>
          </a:p>
          <a:p>
            <a:r>
              <a:rPr lang="en-US" dirty="0"/>
              <a:t>  RETURN </a:t>
            </a:r>
            <a:r>
              <a:rPr lang="en-US" dirty="0" err="1"/>
              <a:t>Paym_func</a:t>
            </a:r>
            <a:r>
              <a:rPr lang="en-US" dirty="0"/>
              <a:t> PIPELINED</a:t>
            </a:r>
          </a:p>
          <a:p>
            <a:r>
              <a:rPr lang="en-US" dirty="0"/>
              <a:t>IS</a:t>
            </a:r>
          </a:p>
          <a:p>
            <a:r>
              <a:rPr lang="en-US" dirty="0"/>
              <a:t>  CURSOR p</a:t>
            </a:r>
          </a:p>
          <a:p>
            <a:r>
              <a:rPr lang="en-US" dirty="0"/>
              <a:t>  IS</a:t>
            </a:r>
          </a:p>
          <a:p>
            <a:r>
              <a:rPr lang="en-US" dirty="0"/>
              <a:t>    SELECT * FROM </a:t>
            </a:r>
            <a:r>
              <a:rPr lang="en-US" dirty="0" err="1"/>
              <a:t>wrk_payment</a:t>
            </a:r>
            <a:r>
              <a:rPr lang="en-US" dirty="0"/>
              <a:t> ;</a:t>
            </a:r>
          </a:p>
          <a:p>
            <a:r>
              <a:rPr lang="en-US" dirty="0"/>
              <a:t>  </a:t>
            </a:r>
            <a:r>
              <a:rPr lang="en-US" dirty="0" err="1"/>
              <a:t>out_rec</a:t>
            </a:r>
            <a:r>
              <a:rPr lang="en-US" dirty="0"/>
              <a:t> </a:t>
            </a:r>
            <a:r>
              <a:rPr lang="en-US" dirty="0" err="1"/>
              <a:t>Paym_type</a:t>
            </a:r>
            <a:r>
              <a:rPr lang="en-US" dirty="0"/>
              <a:t> := </a:t>
            </a:r>
            <a:r>
              <a:rPr lang="en-US" dirty="0" err="1"/>
              <a:t>Paym_type</a:t>
            </a:r>
            <a:r>
              <a:rPr lang="en-US" dirty="0"/>
              <a:t>(NULL,NULL,NULL,NULL);</a:t>
            </a:r>
          </a:p>
          <a:p>
            <a:r>
              <a:rPr lang="en-US" dirty="0"/>
              <a:t>  </a:t>
            </a:r>
            <a:r>
              <a:rPr lang="en-US" dirty="0" err="1"/>
              <a:t>in_rec</a:t>
            </a:r>
            <a:r>
              <a:rPr lang="en-US" dirty="0"/>
              <a:t> </a:t>
            </a:r>
            <a:r>
              <a:rPr lang="en-US" dirty="0" err="1"/>
              <a:t>p%ROWTYPE</a:t>
            </a:r>
            <a:r>
              <a:rPr lang="en-US" dirty="0"/>
              <a:t>;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 OPEN p;</a:t>
            </a:r>
          </a:p>
          <a:p>
            <a:r>
              <a:rPr lang="en-US" dirty="0"/>
              <a:t>  LOOP</a:t>
            </a:r>
          </a:p>
          <a:p>
            <a:r>
              <a:rPr lang="en-US" dirty="0"/>
              <a:t>    FETCH p</a:t>
            </a:r>
          </a:p>
          <a:p>
            <a:r>
              <a:rPr lang="en-US" dirty="0"/>
              <a:t>    INTO </a:t>
            </a:r>
            <a:r>
              <a:rPr lang="en-US" dirty="0" err="1"/>
              <a:t>in_rec</a:t>
            </a:r>
            <a:r>
              <a:rPr lang="en-US" dirty="0"/>
              <a:t>;</a:t>
            </a:r>
          </a:p>
          <a:p>
            <a:r>
              <a:rPr lang="en-US" dirty="0"/>
              <a:t>    EXIT</a:t>
            </a:r>
          </a:p>
          <a:p>
            <a:r>
              <a:rPr lang="en-US" dirty="0"/>
              <a:t>  WHEN </a:t>
            </a:r>
            <a:r>
              <a:rPr lang="en-US" dirty="0" err="1"/>
              <a:t>p%NOTFOUND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out_rec.code</a:t>
            </a:r>
            <a:r>
              <a:rPr lang="en-US" dirty="0"/>
              <a:t>       := </a:t>
            </a:r>
            <a:r>
              <a:rPr lang="en-US" dirty="0" err="1"/>
              <a:t>in_rec.code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out_rec.type</a:t>
            </a:r>
            <a:r>
              <a:rPr lang="en-US" dirty="0"/>
              <a:t>       :=</a:t>
            </a:r>
            <a:r>
              <a:rPr lang="en-US" dirty="0" err="1"/>
              <a:t>in_rec.type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out_rec.descr</a:t>
            </a:r>
            <a:r>
              <a:rPr lang="en-US" dirty="0"/>
              <a:t>      := </a:t>
            </a:r>
            <a:r>
              <a:rPr lang="en-US" dirty="0" err="1"/>
              <a:t>in_rec.descr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out_rec.prepayment</a:t>
            </a:r>
            <a:r>
              <a:rPr lang="en-US" dirty="0"/>
              <a:t> := </a:t>
            </a:r>
            <a:r>
              <a:rPr lang="en-US" dirty="0" err="1"/>
              <a:t>in_rec.prepayment</a:t>
            </a:r>
            <a:r>
              <a:rPr lang="en-US" dirty="0"/>
              <a:t>;</a:t>
            </a:r>
          </a:p>
          <a:p>
            <a:r>
              <a:rPr lang="en-US" dirty="0"/>
              <a:t>    PIPE ROW(</a:t>
            </a:r>
            <a:r>
              <a:rPr lang="en-US" dirty="0" err="1"/>
              <a:t>out_rec</a:t>
            </a:r>
            <a:r>
              <a:rPr lang="en-US" dirty="0"/>
              <a:t>);</a:t>
            </a:r>
          </a:p>
          <a:p>
            <a:r>
              <a:rPr lang="en-US" dirty="0"/>
              <a:t>  END LOOP;</a:t>
            </a:r>
          </a:p>
          <a:p>
            <a:r>
              <a:rPr lang="en-US" dirty="0"/>
              <a:t>  CLOSE p;</a:t>
            </a:r>
          </a:p>
          <a:p>
            <a:r>
              <a:rPr lang="en-US" dirty="0"/>
              <a:t>  RETURN;</a:t>
            </a:r>
          </a:p>
          <a:p>
            <a:r>
              <a:rPr lang="en-US" dirty="0"/>
              <a:t>END;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520"/>
          <a:stretch/>
        </p:blipFill>
        <p:spPr>
          <a:xfrm>
            <a:off x="4648200" y="1274446"/>
            <a:ext cx="4038599" cy="428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400" b="1" dirty="0" smtClean="0">
                <a:solidFill>
                  <a:schemeClr val="tx2"/>
                </a:solidFill>
                <a:cs typeface="SimSun"/>
              </a:rPr>
              <a:t>Издательский дом «МИФ»</a:t>
            </a:r>
            <a:endParaRPr lang="en-US" sz="2400" b="1" dirty="0">
              <a:solidFill>
                <a:schemeClr val="tx2"/>
              </a:solidFill>
              <a:cs typeface="SimSun"/>
            </a:endParaRPr>
          </a:p>
          <a:p>
            <a:pPr marL="214313" lvl="1" fontAlgn="base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ru-RU" sz="1800" b="1" dirty="0" smtClean="0"/>
              <a:t>Город: </a:t>
            </a:r>
            <a:r>
              <a:rPr lang="ru-RU" sz="1800" dirty="0" smtClean="0"/>
              <a:t>Москва</a:t>
            </a:r>
            <a:endParaRPr lang="en-US" sz="1800" dirty="0"/>
          </a:p>
          <a:p>
            <a:pPr marL="214313" lvl="1" fontAlgn="base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ru-RU" sz="1800" b="1" dirty="0" smtClean="0"/>
              <a:t>Дата основания: </a:t>
            </a:r>
            <a:r>
              <a:rPr lang="ru-RU" sz="1800" dirty="0" smtClean="0"/>
              <a:t>2005 год.</a:t>
            </a:r>
            <a:endParaRPr lang="en-US" sz="1800" dirty="0"/>
          </a:p>
          <a:p>
            <a:pPr marL="214313" lvl="1" fontAlgn="base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ru-RU" sz="1800" b="1" dirty="0" smtClean="0"/>
              <a:t>Основатели</a:t>
            </a:r>
            <a:r>
              <a:rPr lang="ru-RU" sz="1800" b="1" dirty="0"/>
              <a:t>: </a:t>
            </a:r>
            <a:r>
              <a:rPr lang="ru-RU" sz="1800" dirty="0" smtClean="0"/>
              <a:t>Игорь </a:t>
            </a:r>
            <a:r>
              <a:rPr lang="ru-RU" sz="1800" b="1" dirty="0" smtClean="0">
                <a:solidFill>
                  <a:srgbClr val="FF0000"/>
                </a:solidFill>
              </a:rPr>
              <a:t>М</a:t>
            </a:r>
            <a:r>
              <a:rPr lang="ru-RU" sz="1800" dirty="0" smtClean="0"/>
              <a:t>анн, </a:t>
            </a:r>
            <a:r>
              <a:rPr lang="ru-RU" sz="1800" dirty="0"/>
              <a:t>Михаил </a:t>
            </a:r>
            <a:r>
              <a:rPr lang="ru-RU" sz="1800" b="1" dirty="0">
                <a:solidFill>
                  <a:srgbClr val="FF0000"/>
                </a:solidFill>
              </a:rPr>
              <a:t>И</a:t>
            </a:r>
            <a:r>
              <a:rPr lang="ru-RU" sz="1800" dirty="0"/>
              <a:t>ванов и Михаил </a:t>
            </a:r>
            <a:r>
              <a:rPr lang="ru-RU" sz="1800" b="1" dirty="0">
                <a:solidFill>
                  <a:srgbClr val="FF0000"/>
                </a:solidFill>
              </a:rPr>
              <a:t>Ф</a:t>
            </a:r>
            <a:r>
              <a:rPr lang="ru-RU" sz="1800" dirty="0"/>
              <a:t>ербер </a:t>
            </a:r>
            <a:endParaRPr lang="en-US" sz="1800" dirty="0"/>
          </a:p>
          <a:p>
            <a:pPr marL="214313" lvl="1" fontAlgn="base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ru-RU" sz="1800" b="1" dirty="0" smtClean="0"/>
              <a:t>Специализация: </a:t>
            </a:r>
            <a:r>
              <a:rPr lang="ru-RU" sz="1800" dirty="0" smtClean="0"/>
              <a:t>издание </a:t>
            </a:r>
            <a:r>
              <a:rPr lang="ru-RU" sz="1800" dirty="0"/>
              <a:t>книг по маркетингу и менеджменту, </a:t>
            </a:r>
            <a:r>
              <a:rPr lang="ru-RU" sz="1800" dirty="0" smtClean="0"/>
              <a:t>управлению временем</a:t>
            </a:r>
            <a:endParaRPr lang="en-US" sz="2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BUSINESS BACKGROUND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810000"/>
            <a:ext cx="7086599" cy="25928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0600" y="5979682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>
                <a:solidFill>
                  <a:srgbClr val="333333"/>
                </a:solidFill>
                <a:latin typeface="Arial" panose="020B0604020202020204" pitchFamily="34" charset="0"/>
              </a:rPr>
              <a:t>Если самую умную мысль уныло завернуть и никому не показывать, она ничего не изменит.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13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FEATURES: VIRTUAL COLUMNS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143000"/>
            <a:ext cx="7467600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Fct_unit_price_disc_BYN</a:t>
            </a:r>
            <a:r>
              <a:rPr lang="en-US" dirty="0"/>
              <a:t> generated always</a:t>
            </a:r>
          </a:p>
          <a:p>
            <a:r>
              <a:rPr lang="en-US" dirty="0"/>
              <a:t>AS</a:t>
            </a:r>
          </a:p>
          <a:p>
            <a:r>
              <a:rPr lang="en-US" dirty="0"/>
              <a:t>  (</a:t>
            </a:r>
            <a:r>
              <a:rPr lang="en-US" dirty="0" err="1"/>
              <a:t>Fct_unit_price_BYN</a:t>
            </a:r>
            <a:r>
              <a:rPr lang="en-US" dirty="0"/>
              <a:t>*</a:t>
            </a:r>
            <a:r>
              <a:rPr lang="en-US" dirty="0" err="1"/>
              <a:t>Fct_discount</a:t>
            </a:r>
            <a:r>
              <a:rPr lang="en-US" dirty="0"/>
              <a:t>), </a:t>
            </a:r>
            <a:r>
              <a:rPr lang="en-US" dirty="0" err="1"/>
              <a:t>Fct_sales_Amount_BYN</a:t>
            </a:r>
            <a:r>
              <a:rPr lang="en-US" dirty="0"/>
              <a:t> generated always</a:t>
            </a:r>
          </a:p>
          <a:p>
            <a:r>
              <a:rPr lang="en-US" dirty="0"/>
              <a:t>AS</a:t>
            </a:r>
          </a:p>
          <a:p>
            <a:r>
              <a:rPr lang="en-US" dirty="0"/>
              <a:t>  (</a:t>
            </a:r>
            <a:r>
              <a:rPr lang="en-US" dirty="0" err="1"/>
              <a:t>Fct_unit_price_BYN</a:t>
            </a:r>
            <a:r>
              <a:rPr lang="en-US" dirty="0"/>
              <a:t>*</a:t>
            </a:r>
            <a:r>
              <a:rPr lang="en-US" dirty="0" err="1"/>
              <a:t>Fct_discount</a:t>
            </a:r>
            <a:r>
              <a:rPr lang="en-US" dirty="0"/>
              <a:t> *</a:t>
            </a:r>
            <a:r>
              <a:rPr lang="en-US" dirty="0" err="1"/>
              <a:t>Fct_quantity</a:t>
            </a:r>
            <a:r>
              <a:rPr lang="en-US" dirty="0"/>
              <a:t> ) , </a:t>
            </a:r>
            <a:r>
              <a:rPr lang="en-US" dirty="0" err="1"/>
              <a:t>Fct_BYN_USD</a:t>
            </a:r>
            <a:r>
              <a:rPr lang="en-US" dirty="0"/>
              <a:t> NUMBER(8,3) , </a:t>
            </a:r>
            <a:r>
              <a:rPr lang="en-US" dirty="0" err="1"/>
              <a:t>Fct_unit_price_USD</a:t>
            </a:r>
            <a:r>
              <a:rPr lang="en-US" dirty="0"/>
              <a:t> generated always</a:t>
            </a:r>
          </a:p>
          <a:p>
            <a:r>
              <a:rPr lang="en-US" dirty="0"/>
              <a:t>AS</a:t>
            </a:r>
          </a:p>
          <a:p>
            <a:r>
              <a:rPr lang="en-US" dirty="0"/>
              <a:t>  (</a:t>
            </a:r>
            <a:r>
              <a:rPr lang="en-US" dirty="0" err="1"/>
              <a:t>Fct_BYN_USD</a:t>
            </a:r>
            <a:r>
              <a:rPr lang="en-US" dirty="0"/>
              <a:t> * </a:t>
            </a:r>
            <a:r>
              <a:rPr lang="en-US" dirty="0" err="1"/>
              <a:t>Fct_unit_price_BYN</a:t>
            </a:r>
            <a:r>
              <a:rPr lang="en-US" dirty="0"/>
              <a:t>), </a:t>
            </a:r>
            <a:r>
              <a:rPr lang="en-US" dirty="0" err="1"/>
              <a:t>Fct_unit_price_disc_USD</a:t>
            </a:r>
            <a:r>
              <a:rPr lang="en-US" dirty="0"/>
              <a:t> generated always</a:t>
            </a:r>
          </a:p>
          <a:p>
            <a:r>
              <a:rPr lang="en-US" dirty="0"/>
              <a:t>AS</a:t>
            </a:r>
          </a:p>
          <a:p>
            <a:r>
              <a:rPr lang="en-US" dirty="0"/>
              <a:t>  (CEIL(</a:t>
            </a:r>
            <a:r>
              <a:rPr lang="en-US" dirty="0" err="1"/>
              <a:t>Fct_BYN_USD</a:t>
            </a:r>
            <a:r>
              <a:rPr lang="en-US" dirty="0"/>
              <a:t> * </a:t>
            </a:r>
            <a:r>
              <a:rPr lang="en-US" dirty="0" err="1"/>
              <a:t>Fct_unit_price_BYN</a:t>
            </a:r>
            <a:r>
              <a:rPr lang="en-US" dirty="0"/>
              <a:t>*</a:t>
            </a:r>
            <a:r>
              <a:rPr lang="en-US" dirty="0" err="1"/>
              <a:t>Fct_discount</a:t>
            </a:r>
            <a:r>
              <a:rPr lang="en-US" dirty="0"/>
              <a:t>)) , </a:t>
            </a:r>
            <a:r>
              <a:rPr lang="en-US" dirty="0" err="1"/>
              <a:t>Fct_sales_Amount_USD</a:t>
            </a:r>
            <a:r>
              <a:rPr lang="en-US" dirty="0"/>
              <a:t> generated always</a:t>
            </a:r>
          </a:p>
          <a:p>
            <a:r>
              <a:rPr lang="en-US" dirty="0"/>
              <a:t>AS</a:t>
            </a:r>
          </a:p>
          <a:p>
            <a:r>
              <a:rPr lang="en-US" dirty="0"/>
              <a:t>  (CEIL(</a:t>
            </a:r>
            <a:r>
              <a:rPr lang="en-US" dirty="0" err="1"/>
              <a:t>Fct_BYN_USD</a:t>
            </a:r>
            <a:r>
              <a:rPr lang="en-US" dirty="0"/>
              <a:t> * </a:t>
            </a:r>
            <a:r>
              <a:rPr lang="en-US" dirty="0" err="1"/>
              <a:t>Fct_unit_price_BYN</a:t>
            </a:r>
            <a:r>
              <a:rPr lang="en-US" dirty="0"/>
              <a:t>*</a:t>
            </a:r>
            <a:r>
              <a:rPr lang="en-US" dirty="0" err="1"/>
              <a:t>Fct_discount</a:t>
            </a:r>
            <a:r>
              <a:rPr lang="en-US" dirty="0"/>
              <a:t> *</a:t>
            </a:r>
            <a:r>
              <a:rPr lang="en-US" dirty="0" err="1"/>
              <a:t>Fct_quantity</a:t>
            </a:r>
            <a:r>
              <a:rPr lang="en-US" dirty="0"/>
              <a:t> )),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146384"/>
            <a:ext cx="81438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FEATURES: VIRTUAL COLUMNS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143000"/>
            <a:ext cx="74676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is_active</a:t>
            </a:r>
            <a:r>
              <a:rPr lang="en-US" dirty="0"/>
              <a:t> AS (</a:t>
            </a:r>
          </a:p>
          <a:p>
            <a:r>
              <a:rPr lang="en-US" dirty="0"/>
              <a:t>    CASE</a:t>
            </a:r>
          </a:p>
          <a:p>
            <a:r>
              <a:rPr lang="en-US" dirty="0"/>
              <a:t>      WHEN </a:t>
            </a:r>
            <a:r>
              <a:rPr lang="en-US" dirty="0" err="1"/>
              <a:t>end_dt</a:t>
            </a:r>
            <a:r>
              <a:rPr lang="en-US" dirty="0"/>
              <a:t>=</a:t>
            </a:r>
            <a:r>
              <a:rPr lang="en-US" dirty="0" err="1"/>
              <a:t>to_date</a:t>
            </a:r>
            <a:r>
              <a:rPr lang="en-US" dirty="0"/>
              <a:t>('31-DEC-9999')</a:t>
            </a:r>
          </a:p>
          <a:p>
            <a:r>
              <a:rPr lang="en-US" dirty="0"/>
              <a:t>      THEN 'Y'</a:t>
            </a:r>
          </a:p>
          <a:p>
            <a:r>
              <a:rPr lang="en-US" dirty="0"/>
              <a:t>      ELSE 'N'</a:t>
            </a:r>
          </a:p>
          <a:p>
            <a:r>
              <a:rPr lang="en-US" dirty="0"/>
              <a:t>    END) ,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8000"/>
            <a:ext cx="8229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0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DIM_TIME_DAY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066800"/>
            <a:ext cx="3352800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BEGIN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dirty="0" err="1"/>
              <a:t>v_CURRENT_DATE</a:t>
            </a:r>
            <a:r>
              <a:rPr lang="en-US" dirty="0"/>
              <a:t> := TO_DATE('0101' || </a:t>
            </a:r>
            <a:r>
              <a:rPr lang="en-US" dirty="0" err="1"/>
              <a:t>v_START_YEAR</a:t>
            </a:r>
            <a:r>
              <a:rPr lang="en-US" dirty="0"/>
              <a:t>, 'MMDDYYYY');</a:t>
            </a:r>
          </a:p>
          <a:p>
            <a:r>
              <a:rPr lang="en-US" dirty="0"/>
              <a:t>  </a:t>
            </a:r>
            <a:r>
              <a:rPr lang="en-US" dirty="0" err="1"/>
              <a:t>v_END_DATE</a:t>
            </a:r>
            <a:r>
              <a:rPr lang="en-US" dirty="0"/>
              <a:t>     := TO_DATE('1231' || </a:t>
            </a:r>
            <a:r>
              <a:rPr lang="en-US" dirty="0" err="1"/>
              <a:t>v_END_YEAR</a:t>
            </a:r>
            <a:r>
              <a:rPr lang="en-US" dirty="0"/>
              <a:t>, 'MMDDYYYY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TO_CHAR(v_CURRENT_DATE</a:t>
            </a:r>
            <a:r>
              <a:rPr lang="en-US" dirty="0"/>
              <a:t>,'</a:t>
            </a:r>
            <a:r>
              <a:rPr lang="en-US" dirty="0" err="1"/>
              <a:t>FMDay</a:t>
            </a:r>
            <a:r>
              <a:rPr lang="en-US" dirty="0"/>
              <a:t>'),                                                          --DAY_NAME</a:t>
            </a:r>
          </a:p>
          <a:p>
            <a:r>
              <a:rPr lang="en-US" dirty="0"/>
              <a:t>        CASE                                                                                      --</a:t>
            </a:r>
            <a:r>
              <a:rPr lang="en-US" dirty="0" err="1"/>
              <a:t>LWEEKend_INDICATOR</a:t>
            </a:r>
            <a:endParaRPr lang="en-US" dirty="0"/>
          </a:p>
          <a:p>
            <a:r>
              <a:rPr lang="en-US" dirty="0"/>
              <a:t>          WHEN TO_CHAR(v_CURRENT_DATE,'</a:t>
            </a:r>
            <a:r>
              <a:rPr lang="en-US" dirty="0" err="1"/>
              <a:t>FMDay</a:t>
            </a:r>
            <a:r>
              <a:rPr lang="en-US" dirty="0"/>
              <a:t>') = 'Saturday'</a:t>
            </a:r>
          </a:p>
          <a:p>
            <a:r>
              <a:rPr lang="en-US" dirty="0"/>
              <a:t>          OR TO_CHAR(v_CURRENT_DATE,'</a:t>
            </a:r>
            <a:r>
              <a:rPr lang="en-US" dirty="0" err="1"/>
              <a:t>FMDay</a:t>
            </a:r>
            <a:r>
              <a:rPr lang="en-US" dirty="0"/>
              <a:t>')   = 'Sunday'</a:t>
            </a:r>
          </a:p>
          <a:p>
            <a:r>
              <a:rPr lang="en-US" dirty="0"/>
              <a:t>          THEN 'Weekend'</a:t>
            </a:r>
          </a:p>
          <a:p>
            <a:r>
              <a:rPr lang="en-US" dirty="0"/>
              <a:t>          ELSE 'Weekday'</a:t>
            </a:r>
          </a:p>
          <a:p>
            <a:r>
              <a:rPr lang="en-US" dirty="0"/>
              <a:t>        END,</a:t>
            </a:r>
          </a:p>
          <a:p>
            <a:r>
              <a:rPr lang="en-US" dirty="0" err="1" smtClean="0"/>
              <a:t>v_CURRENT_DATE</a:t>
            </a:r>
            <a:r>
              <a:rPr lang="en-US" dirty="0" smtClean="0"/>
              <a:t> </a:t>
            </a:r>
            <a:r>
              <a:rPr lang="en-US" dirty="0"/>
              <a:t>:= </a:t>
            </a:r>
            <a:r>
              <a:rPr lang="en-US" dirty="0" err="1"/>
              <a:t>v_CURRENT_DATE</a:t>
            </a:r>
            <a:r>
              <a:rPr lang="en-US" dirty="0"/>
              <a:t> + 1;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370" y="2209800"/>
            <a:ext cx="5334000" cy="24115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2400" y="6096000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EXECUTE </a:t>
            </a:r>
            <a:r>
              <a:rPr lang="en-US" dirty="0" err="1"/>
              <a:t>sp_DATE_DIMENSION</a:t>
            </a:r>
            <a:r>
              <a:rPr lang="en-US" dirty="0"/>
              <a:t>(2005,2045);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9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DIM_TIME_DAY: FLAGS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066800"/>
            <a:ext cx="4762500" cy="38766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1000" y="5257800"/>
            <a:ext cx="8534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91925"/>
                </a:solidFill>
                <a:latin typeface="BerkeleyStd-Medium"/>
              </a:rPr>
              <a:t>Cryptic abbreviations, true/false </a:t>
            </a:r>
            <a:r>
              <a:rPr lang="en-US" sz="1600" dirty="0" smtClean="0">
                <a:solidFill>
                  <a:srgbClr val="091925"/>
                </a:solidFill>
                <a:latin typeface="BerkeleyStd-Medium"/>
              </a:rPr>
              <a:t>flags</a:t>
            </a:r>
            <a:r>
              <a:rPr lang="en-US" sz="1600" dirty="0">
                <a:solidFill>
                  <a:srgbClr val="091925"/>
                </a:solidFill>
                <a:latin typeface="BerkeleyStd-Medium"/>
              </a:rPr>
              <a:t>, and operational indicators should be supplemented</a:t>
            </a:r>
          </a:p>
          <a:p>
            <a:r>
              <a:rPr lang="en-US" sz="1600" dirty="0">
                <a:solidFill>
                  <a:srgbClr val="091925"/>
                </a:solidFill>
                <a:latin typeface="BerkeleyStd-Medium"/>
              </a:rPr>
              <a:t>in dimension tables with full text words that have meaning when</a:t>
            </a:r>
          </a:p>
          <a:p>
            <a:r>
              <a:rPr lang="en-US" sz="1600" dirty="0">
                <a:solidFill>
                  <a:srgbClr val="091925"/>
                </a:solidFill>
                <a:latin typeface="BerkeleyStd-Medium"/>
              </a:rPr>
              <a:t>independently viewed</a:t>
            </a:r>
            <a:r>
              <a:rPr lang="en-US" sz="1600" dirty="0" smtClean="0">
                <a:solidFill>
                  <a:srgbClr val="091925"/>
                </a:solidFill>
                <a:latin typeface="BerkeleyStd-Medium"/>
              </a:rPr>
              <a:t>.</a:t>
            </a:r>
          </a:p>
          <a:p>
            <a:pPr algn="r"/>
            <a:r>
              <a:rPr lang="en-US" sz="1600" b="1" dirty="0" err="1" smtClean="0">
                <a:solidFill>
                  <a:srgbClr val="091925"/>
                </a:solidFill>
                <a:latin typeface="BerkeleyStd-Medium"/>
              </a:rPr>
              <a:t>R.Kimball</a:t>
            </a:r>
            <a:endParaRPr lang="en-US" sz="1400" b="1" dirty="0">
              <a:solidFill>
                <a:srgbClr val="0919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43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PARTITION BY RANGE</a:t>
            </a:r>
          </a:p>
          <a:p>
            <a:pPr marL="0" indent="0">
              <a:buNone/>
            </a:pPr>
            <a:r>
              <a:rPr lang="en-US" dirty="0"/>
              <a:t>  (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event_dt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)</a:t>
            </a:r>
          </a:p>
          <a:p>
            <a:pPr marL="0" indent="0">
              <a:buNone/>
            </a:pPr>
            <a:r>
              <a:rPr lang="en-US" dirty="0"/>
              <a:t> SUBPARTITION BY LIST (</a:t>
            </a:r>
            <a:r>
              <a:rPr lang="en-US" dirty="0" err="1"/>
              <a:t>Fct_store_dist_id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SUBPARTITION TEMPLATE </a:t>
            </a:r>
          </a:p>
          <a:p>
            <a:pPr marL="0" indent="0">
              <a:buNone/>
            </a:pPr>
            <a:r>
              <a:rPr lang="en-US" dirty="0"/>
              <a:t>      (SUBPARTITION south VALUES ('1') TABLESPACE tbs1,</a:t>
            </a:r>
          </a:p>
          <a:p>
            <a:pPr marL="0" indent="0">
              <a:buNone/>
            </a:pPr>
            <a:r>
              <a:rPr lang="en-US" dirty="0"/>
              <a:t>       SUBPARTITION </a:t>
            </a:r>
            <a:r>
              <a:rPr lang="en-US" dirty="0" err="1"/>
              <a:t>fareast</a:t>
            </a:r>
            <a:r>
              <a:rPr lang="en-US" dirty="0"/>
              <a:t> VALUES ('2') TABLESPACE tbs2,</a:t>
            </a:r>
          </a:p>
          <a:p>
            <a:pPr marL="0" indent="0">
              <a:buNone/>
            </a:pPr>
            <a:r>
              <a:rPr lang="en-US" dirty="0"/>
              <a:t>       SUBPARTITION </a:t>
            </a:r>
            <a:r>
              <a:rPr lang="en-US" dirty="0" err="1"/>
              <a:t>volga</a:t>
            </a:r>
            <a:r>
              <a:rPr lang="en-US" dirty="0"/>
              <a:t> VALUES ('3') TABLESPACE tbs3,</a:t>
            </a:r>
          </a:p>
          <a:p>
            <a:pPr marL="0" indent="0">
              <a:buNone/>
            </a:pPr>
            <a:r>
              <a:rPr lang="en-US" dirty="0"/>
              <a:t>       SUBPARTITION </a:t>
            </a:r>
            <a:r>
              <a:rPr lang="en-US" dirty="0" err="1"/>
              <a:t>siberia</a:t>
            </a:r>
            <a:r>
              <a:rPr lang="en-US" dirty="0"/>
              <a:t> VALUES ('4') TABLESPACE tbs4,</a:t>
            </a:r>
          </a:p>
          <a:p>
            <a:pPr marL="0" indent="0">
              <a:buNone/>
            </a:pPr>
            <a:r>
              <a:rPr lang="en-US" dirty="0"/>
              <a:t>       SUBPARTITION </a:t>
            </a:r>
            <a:r>
              <a:rPr lang="en-US" dirty="0" err="1"/>
              <a:t>centr</a:t>
            </a:r>
            <a:r>
              <a:rPr lang="en-US" dirty="0"/>
              <a:t> VALUES ('5') TABLESPACE tbs5,</a:t>
            </a:r>
          </a:p>
          <a:p>
            <a:pPr marL="0" indent="0">
              <a:buNone/>
            </a:pPr>
            <a:r>
              <a:rPr lang="en-US" dirty="0"/>
              <a:t>       SUBPARTITION </a:t>
            </a:r>
            <a:r>
              <a:rPr lang="en-US" dirty="0" err="1"/>
              <a:t>northcauc</a:t>
            </a:r>
            <a:r>
              <a:rPr lang="en-US" dirty="0"/>
              <a:t> VALUES ('6') TABLESPACE tbs6,</a:t>
            </a:r>
          </a:p>
          <a:p>
            <a:pPr marL="0" indent="0">
              <a:buNone/>
            </a:pPr>
            <a:r>
              <a:rPr lang="en-US" dirty="0"/>
              <a:t>       SUBPARTITION northwest VALUES ('7') TABLESPACE tbs7,</a:t>
            </a:r>
          </a:p>
          <a:p>
            <a:pPr marL="0" indent="0">
              <a:buNone/>
            </a:pPr>
            <a:r>
              <a:rPr lang="en-US" dirty="0"/>
              <a:t>       SUBPARTITION </a:t>
            </a:r>
            <a:r>
              <a:rPr lang="en-US" dirty="0" err="1"/>
              <a:t>ural</a:t>
            </a:r>
            <a:r>
              <a:rPr lang="en-US" dirty="0"/>
              <a:t> VALUES ('8') TABLESPACE tbs8</a:t>
            </a:r>
          </a:p>
          <a:p>
            <a:pPr marL="0" indent="0">
              <a:buNone/>
            </a:pPr>
            <a:r>
              <a:rPr lang="en-US" dirty="0"/>
              <a:t>      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PARTITIONING: PARTITION TEMPLATE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125" y="1981200"/>
            <a:ext cx="29908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 PARTITION </a:t>
            </a:r>
            <a:r>
              <a:rPr lang="en-US" dirty="0"/>
              <a:t>sales_2005_2010 VALUES LESS THAN (TO_DATE('01-JAN-2010','dd-Mon-yyyy')),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PARTITION </a:t>
            </a:r>
            <a:r>
              <a:rPr lang="en-US" dirty="0"/>
              <a:t>sales_2010_2011 VALUES LESS THAN (TO_DATE('01-JAN-2011','dd-Mon-yyyy')),</a:t>
            </a:r>
          </a:p>
          <a:p>
            <a:pPr marL="0" indent="0">
              <a:buNone/>
            </a:pPr>
            <a:r>
              <a:rPr lang="en-US" dirty="0"/>
              <a:t>    PARTITION sales_2011_2012 VALUES LESS THAN (TO_DATE('01-JAN-2012','dd-Mon-yyyy')),</a:t>
            </a:r>
          </a:p>
          <a:p>
            <a:pPr marL="0" indent="0">
              <a:buNone/>
            </a:pPr>
            <a:r>
              <a:rPr lang="en-US" dirty="0"/>
              <a:t>    PARTITION sales_2012_2013 VALUES LESS THAN (TO_DATE('01-JAN-2013','dd-Mon-yyyy')),</a:t>
            </a:r>
          </a:p>
          <a:p>
            <a:pPr marL="0" indent="0">
              <a:buNone/>
            </a:pPr>
            <a:r>
              <a:rPr lang="en-US" dirty="0"/>
              <a:t>    PARTITION sales_2013_2014 VALUES LESS THAN (TO_DATE('01-JAN-2014','dd-Mon-yyyy')),</a:t>
            </a:r>
          </a:p>
          <a:p>
            <a:pPr marL="0" indent="0">
              <a:buNone/>
            </a:pPr>
            <a:r>
              <a:rPr lang="en-US" dirty="0"/>
              <a:t>    PARTITION sales_2014_2015 VALUES LESS THAN (TO_DATE('01-JAN-2015','dd-Mon-yyyy')),</a:t>
            </a:r>
          </a:p>
          <a:p>
            <a:pPr marL="0" indent="0">
              <a:buNone/>
            </a:pPr>
            <a:r>
              <a:rPr lang="en-US" dirty="0"/>
              <a:t>    PARTITION sales_2015_2016 VALUES LESS THAN (TO_DATE('01-JAN-2016','dd-Mon-yyyy')),</a:t>
            </a:r>
          </a:p>
          <a:p>
            <a:pPr marL="0" indent="0">
              <a:buNone/>
            </a:pPr>
            <a:r>
              <a:rPr lang="en-US" dirty="0"/>
              <a:t>    PARTITION sales_2016_2017 VALUES LESS THAN (TO_DATE('01-JAN-2017','dd-Mon-yyyy')),</a:t>
            </a:r>
          </a:p>
          <a:p>
            <a:pPr marL="0" indent="0">
              <a:buNone/>
            </a:pPr>
            <a:r>
              <a:rPr lang="en-US" dirty="0"/>
              <a:t>    PARTITION sales_2017_2018 VALUES LESS THAN (TO_DATE('01-JAN-2018','dd-Mon-yyyy')),</a:t>
            </a:r>
          </a:p>
          <a:p>
            <a:pPr marL="0" indent="0">
              <a:buNone/>
            </a:pPr>
            <a:r>
              <a:rPr lang="en-US" dirty="0"/>
              <a:t>    PARTITION sales_2018_2019 VALUES LESS THAN (TO_DATE('01-JAN-2019','dd-Mon-yyyy')),</a:t>
            </a:r>
          </a:p>
          <a:p>
            <a:pPr marL="0" indent="0">
              <a:buNone/>
            </a:pPr>
            <a:r>
              <a:rPr lang="en-US" dirty="0"/>
              <a:t>    PARTITION sales_2019_2020 VALUES LESS THAN (TO_DATE('01-JAN-2020','dd-Mon-yyyy')),</a:t>
            </a:r>
          </a:p>
          <a:p>
            <a:pPr marL="0" indent="0">
              <a:buNone/>
            </a:pPr>
            <a:r>
              <a:rPr lang="en-US" dirty="0"/>
              <a:t>    PARTITION sales_2020_2021 VALUES LESS THAN (TO_DATE('01-JAN-2021','dd-Mon-yyyy')),</a:t>
            </a:r>
          </a:p>
          <a:p>
            <a:pPr marL="0" indent="0">
              <a:buNone/>
            </a:pPr>
            <a:r>
              <a:rPr lang="en-US" dirty="0"/>
              <a:t>    PARTITION sales_2021_more VALUES LESS THAN (</a:t>
            </a:r>
            <a:r>
              <a:rPr lang="en-US" dirty="0" err="1"/>
              <a:t>maxvalue</a:t>
            </a:r>
            <a:r>
              <a:rPr lang="en-US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PARTITIONING: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5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PARALLEL INSERT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1547812"/>
            <a:ext cx="85629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56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BATCH FILE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143000"/>
            <a:ext cx="4572000" cy="52860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CONNECT BL_CL/123456;</a:t>
            </a:r>
          </a:p>
          <a:p>
            <a:r>
              <a:rPr lang="en-US" dirty="0"/>
              <a:t>show user;</a:t>
            </a:r>
          </a:p>
          <a:p>
            <a:r>
              <a:rPr lang="en-US" dirty="0"/>
              <a:t>@D:\MIF\</a:t>
            </a:r>
            <a:r>
              <a:rPr lang="en-US" dirty="0" err="1"/>
              <a:t>bl_cl</a:t>
            </a:r>
            <a:r>
              <a:rPr lang="en-US" dirty="0"/>
              <a:t>\tables\</a:t>
            </a:r>
            <a:r>
              <a:rPr lang="en-US" dirty="0" err="1"/>
              <a:t>wrk_addresses</a:t>
            </a:r>
            <a:r>
              <a:rPr lang="en-US" dirty="0"/>
              <a:t>;</a:t>
            </a:r>
          </a:p>
          <a:p>
            <a:r>
              <a:rPr lang="en-US" dirty="0"/>
              <a:t>@D:\MIF\</a:t>
            </a:r>
            <a:r>
              <a:rPr lang="en-US" dirty="0" err="1"/>
              <a:t>bl_cl</a:t>
            </a:r>
            <a:r>
              <a:rPr lang="en-US" dirty="0"/>
              <a:t>\tables\</a:t>
            </a:r>
            <a:r>
              <a:rPr lang="en-US" dirty="0" err="1"/>
              <a:t>wrk_catalog_print</a:t>
            </a:r>
            <a:r>
              <a:rPr lang="en-US" dirty="0"/>
              <a:t>;</a:t>
            </a:r>
          </a:p>
          <a:p>
            <a:r>
              <a:rPr lang="en-US" dirty="0"/>
              <a:t>@D:\MIF\</a:t>
            </a:r>
            <a:r>
              <a:rPr lang="en-US" dirty="0" err="1"/>
              <a:t>bl_cl</a:t>
            </a:r>
            <a:r>
              <a:rPr lang="en-US" dirty="0"/>
              <a:t>\tables\</a:t>
            </a:r>
            <a:r>
              <a:rPr lang="en-US" dirty="0" err="1"/>
              <a:t>wrk_customers</a:t>
            </a:r>
            <a:r>
              <a:rPr lang="en-US" dirty="0"/>
              <a:t>;</a:t>
            </a:r>
          </a:p>
          <a:p>
            <a:r>
              <a:rPr lang="en-US" dirty="0"/>
              <a:t>@D:\MIF\</a:t>
            </a:r>
            <a:r>
              <a:rPr lang="en-US" dirty="0" err="1"/>
              <a:t>bl_cl</a:t>
            </a:r>
            <a:r>
              <a:rPr lang="en-US" dirty="0"/>
              <a:t>\tables\</a:t>
            </a:r>
            <a:r>
              <a:rPr lang="en-US" dirty="0" err="1"/>
              <a:t>wrk_departments</a:t>
            </a:r>
            <a:r>
              <a:rPr lang="en-US" dirty="0"/>
              <a:t>;</a:t>
            </a:r>
          </a:p>
          <a:p>
            <a:r>
              <a:rPr lang="en-US" dirty="0"/>
              <a:t>@D:\MIF\</a:t>
            </a:r>
            <a:r>
              <a:rPr lang="en-US" dirty="0" err="1"/>
              <a:t>bl_cl</a:t>
            </a:r>
            <a:r>
              <a:rPr lang="en-US" dirty="0"/>
              <a:t>\tables\</a:t>
            </a:r>
            <a:r>
              <a:rPr lang="en-US" dirty="0" err="1"/>
              <a:t>wrk_employees</a:t>
            </a:r>
            <a:r>
              <a:rPr lang="en-US" dirty="0"/>
              <a:t>;</a:t>
            </a:r>
          </a:p>
          <a:p>
            <a:r>
              <a:rPr lang="en-US" dirty="0"/>
              <a:t>@D:\MIF\</a:t>
            </a:r>
            <a:r>
              <a:rPr lang="en-US" dirty="0" err="1"/>
              <a:t>bl_cl</a:t>
            </a:r>
            <a:r>
              <a:rPr lang="en-US" dirty="0"/>
              <a:t>\tables\</a:t>
            </a:r>
            <a:r>
              <a:rPr lang="en-US" dirty="0" err="1"/>
              <a:t>wrk_geodata</a:t>
            </a:r>
            <a:r>
              <a:rPr lang="en-US" dirty="0"/>
              <a:t>;</a:t>
            </a:r>
          </a:p>
          <a:p>
            <a:r>
              <a:rPr lang="en-US" dirty="0"/>
              <a:t>@D:\MIF\</a:t>
            </a:r>
            <a:r>
              <a:rPr lang="en-US" dirty="0" err="1"/>
              <a:t>bl_cl</a:t>
            </a:r>
            <a:r>
              <a:rPr lang="en-US" dirty="0"/>
              <a:t>\tables\</a:t>
            </a:r>
            <a:r>
              <a:rPr lang="en-US" dirty="0" err="1"/>
              <a:t>wrk_payment</a:t>
            </a:r>
            <a:r>
              <a:rPr lang="en-US" dirty="0"/>
              <a:t>;</a:t>
            </a:r>
          </a:p>
          <a:p>
            <a:r>
              <a:rPr lang="en-US" dirty="0"/>
              <a:t>@D:\MIF\</a:t>
            </a:r>
            <a:r>
              <a:rPr lang="en-US" dirty="0" err="1"/>
              <a:t>bl_cl</a:t>
            </a:r>
            <a:r>
              <a:rPr lang="en-US" dirty="0"/>
              <a:t>\tables\</a:t>
            </a:r>
            <a:r>
              <a:rPr lang="en-US" dirty="0" err="1"/>
              <a:t>wrk_stores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@D:\MIF\</a:t>
            </a:r>
            <a:r>
              <a:rPr lang="en-US" dirty="0" err="1"/>
              <a:t>bl_cl</a:t>
            </a:r>
            <a:r>
              <a:rPr lang="en-US" dirty="0"/>
              <a:t>\tables\</a:t>
            </a:r>
            <a:r>
              <a:rPr lang="en-US" dirty="0" err="1"/>
              <a:t>cls_addr</a:t>
            </a:r>
            <a:r>
              <a:rPr lang="en-US" dirty="0"/>
              <a:t>;</a:t>
            </a:r>
          </a:p>
          <a:p>
            <a:r>
              <a:rPr lang="en-US" dirty="0"/>
              <a:t>@D:\MIF\</a:t>
            </a:r>
            <a:r>
              <a:rPr lang="en-US" dirty="0" err="1"/>
              <a:t>bl_cl</a:t>
            </a:r>
            <a:r>
              <a:rPr lang="en-US" dirty="0"/>
              <a:t>\tables\</a:t>
            </a:r>
            <a:r>
              <a:rPr lang="en-US" dirty="0" err="1"/>
              <a:t>cls_authors</a:t>
            </a:r>
            <a:r>
              <a:rPr lang="en-US" dirty="0"/>
              <a:t>;</a:t>
            </a:r>
          </a:p>
          <a:p>
            <a:r>
              <a:rPr lang="en-US" dirty="0"/>
              <a:t>@D:\MIF\</a:t>
            </a:r>
            <a:r>
              <a:rPr lang="en-US" dirty="0" err="1"/>
              <a:t>bl_cl</a:t>
            </a:r>
            <a:r>
              <a:rPr lang="en-US" dirty="0"/>
              <a:t>\tables\</a:t>
            </a:r>
            <a:r>
              <a:rPr lang="en-US" dirty="0" err="1"/>
              <a:t>cls_catalog</a:t>
            </a:r>
            <a:r>
              <a:rPr lang="en-US" dirty="0"/>
              <a:t>;</a:t>
            </a:r>
          </a:p>
          <a:p>
            <a:r>
              <a:rPr lang="en-US" dirty="0"/>
              <a:t>@D:\MIF\</a:t>
            </a:r>
            <a:r>
              <a:rPr lang="en-US" dirty="0" err="1"/>
              <a:t>bl_cl</a:t>
            </a:r>
            <a:r>
              <a:rPr lang="en-US" dirty="0"/>
              <a:t>\tables\</a:t>
            </a:r>
            <a:r>
              <a:rPr lang="en-US" dirty="0" err="1"/>
              <a:t>cls_category</a:t>
            </a:r>
            <a:r>
              <a:rPr lang="en-US" dirty="0"/>
              <a:t>;</a:t>
            </a:r>
          </a:p>
          <a:p>
            <a:r>
              <a:rPr lang="en-US" dirty="0"/>
              <a:t>@D:\MIF\</a:t>
            </a:r>
            <a:r>
              <a:rPr lang="en-US" dirty="0" err="1"/>
              <a:t>bl_cl</a:t>
            </a:r>
            <a:r>
              <a:rPr lang="en-US" dirty="0"/>
              <a:t>\tables\</a:t>
            </a:r>
            <a:r>
              <a:rPr lang="en-US" dirty="0" err="1"/>
              <a:t>cls_cities</a:t>
            </a:r>
            <a:r>
              <a:rPr lang="en-US" dirty="0"/>
              <a:t>;</a:t>
            </a:r>
          </a:p>
          <a:p>
            <a:r>
              <a:rPr lang="en-US" dirty="0"/>
              <a:t>@D:\MIF\</a:t>
            </a:r>
            <a:r>
              <a:rPr lang="en-US" dirty="0" err="1"/>
              <a:t>bl_cl</a:t>
            </a:r>
            <a:r>
              <a:rPr lang="en-US" dirty="0"/>
              <a:t>\tables\</a:t>
            </a:r>
            <a:r>
              <a:rPr lang="en-US" dirty="0" err="1"/>
              <a:t>cls_customers</a:t>
            </a:r>
            <a:r>
              <a:rPr lang="en-US" dirty="0"/>
              <a:t>;</a:t>
            </a:r>
          </a:p>
          <a:p>
            <a:r>
              <a:rPr lang="en-US" dirty="0"/>
              <a:t>@D:\MIF\</a:t>
            </a:r>
            <a:r>
              <a:rPr lang="en-US" dirty="0" err="1"/>
              <a:t>bl_cl</a:t>
            </a:r>
            <a:r>
              <a:rPr lang="en-US" dirty="0"/>
              <a:t>\tables\</a:t>
            </a:r>
            <a:r>
              <a:rPr lang="en-US" dirty="0" err="1"/>
              <a:t>cls_departments</a:t>
            </a:r>
            <a:r>
              <a:rPr lang="en-US" dirty="0"/>
              <a:t>;</a:t>
            </a:r>
          </a:p>
          <a:p>
            <a:r>
              <a:rPr lang="en-US" dirty="0"/>
              <a:t>@D:\MIF\</a:t>
            </a:r>
            <a:r>
              <a:rPr lang="en-US" dirty="0" err="1"/>
              <a:t>bl_cl</a:t>
            </a:r>
            <a:r>
              <a:rPr lang="en-US" dirty="0"/>
              <a:t>\tables\</a:t>
            </a:r>
            <a:r>
              <a:rPr lang="en-US" dirty="0" err="1"/>
              <a:t>cls_districts</a:t>
            </a:r>
            <a:r>
              <a:rPr lang="en-US" dirty="0"/>
              <a:t>;</a:t>
            </a:r>
          </a:p>
          <a:p>
            <a:r>
              <a:rPr lang="en-US" dirty="0"/>
              <a:t>@D:\MIF\</a:t>
            </a:r>
            <a:r>
              <a:rPr lang="en-US" dirty="0" err="1"/>
              <a:t>bl_cl</a:t>
            </a:r>
            <a:r>
              <a:rPr lang="en-US" dirty="0"/>
              <a:t>\tables\</a:t>
            </a:r>
            <a:r>
              <a:rPr lang="en-US" dirty="0" err="1"/>
              <a:t>cls_employees</a:t>
            </a:r>
            <a:r>
              <a:rPr lang="en-US" dirty="0"/>
              <a:t>;</a:t>
            </a:r>
          </a:p>
          <a:p>
            <a:r>
              <a:rPr lang="en-US" dirty="0"/>
              <a:t>@D:\MIF\</a:t>
            </a:r>
            <a:r>
              <a:rPr lang="en-US" dirty="0" err="1"/>
              <a:t>bl_cl</a:t>
            </a:r>
            <a:r>
              <a:rPr lang="en-US" dirty="0"/>
              <a:t>\tables\</a:t>
            </a:r>
            <a:r>
              <a:rPr lang="en-US" dirty="0" err="1"/>
              <a:t>cls_fct_sales</a:t>
            </a:r>
            <a:r>
              <a:rPr lang="en-US" dirty="0"/>
              <a:t>;</a:t>
            </a:r>
          </a:p>
          <a:p>
            <a:r>
              <a:rPr lang="en-US" dirty="0"/>
              <a:t>@D:\MIF\</a:t>
            </a:r>
            <a:r>
              <a:rPr lang="en-US" dirty="0" err="1"/>
              <a:t>bl_cl</a:t>
            </a:r>
            <a:r>
              <a:rPr lang="en-US" dirty="0"/>
              <a:t>\tables\</a:t>
            </a:r>
            <a:r>
              <a:rPr lang="en-US" dirty="0" err="1"/>
              <a:t>cls_genre</a:t>
            </a:r>
            <a:r>
              <a:rPr lang="en-US" dirty="0"/>
              <a:t>;</a:t>
            </a:r>
          </a:p>
          <a:p>
            <a:r>
              <a:rPr lang="en-US" dirty="0"/>
              <a:t>@D:\MIF\</a:t>
            </a:r>
            <a:r>
              <a:rPr lang="en-US" dirty="0" err="1"/>
              <a:t>bl_cl</a:t>
            </a:r>
            <a:r>
              <a:rPr lang="en-US" dirty="0"/>
              <a:t>\tables\</a:t>
            </a:r>
            <a:r>
              <a:rPr lang="en-US" dirty="0" err="1"/>
              <a:t>cls_regions</a:t>
            </a:r>
            <a:r>
              <a:rPr lang="en-US" dirty="0"/>
              <a:t>;</a:t>
            </a:r>
          </a:p>
          <a:p>
            <a:r>
              <a:rPr lang="en-US" dirty="0"/>
              <a:t>@D:\MIF\</a:t>
            </a:r>
            <a:r>
              <a:rPr lang="en-US" dirty="0" err="1"/>
              <a:t>bl_cl</a:t>
            </a:r>
            <a:r>
              <a:rPr lang="en-US" dirty="0"/>
              <a:t>\tables\</a:t>
            </a:r>
            <a:r>
              <a:rPr lang="en-US" dirty="0" err="1"/>
              <a:t>cls_stores</a:t>
            </a:r>
            <a:r>
              <a:rPr lang="en-US" dirty="0"/>
              <a:t>;</a:t>
            </a:r>
          </a:p>
          <a:p>
            <a:r>
              <a:rPr lang="en-US" dirty="0"/>
              <a:t>@D:\MIF\</a:t>
            </a:r>
            <a:r>
              <a:rPr lang="en-US" dirty="0" err="1"/>
              <a:t>bl_cl</a:t>
            </a:r>
            <a:r>
              <a:rPr lang="en-US" dirty="0"/>
              <a:t>\</a:t>
            </a:r>
            <a:r>
              <a:rPr lang="en-US" dirty="0" err="1"/>
              <a:t>create_seq</a:t>
            </a:r>
            <a:r>
              <a:rPr lang="en-US" dirty="0"/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981200"/>
            <a:ext cx="2693982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11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6532" y="3197413"/>
            <a:ext cx="7574494" cy="702308"/>
          </a:xfrm>
        </p:spPr>
        <p:txBody>
          <a:bodyPr>
            <a:spAutoFit/>
          </a:bodyPr>
          <a:lstStyle/>
          <a:p>
            <a:r>
              <a:rPr lang="en-US" sz="4800" dirty="0" smtClean="0"/>
              <a:t>BI-LAB2017 DWH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665010" y="5651500"/>
            <a:ext cx="75328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cap="all" dirty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  <a:t>PROJECT OVERVIEW</a:t>
            </a:r>
            <a:br>
              <a:rPr lang="en-US" sz="1200" cap="all" dirty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</a:br>
            <a:r>
              <a:rPr lang="en-US" sz="1200" cap="all" dirty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  <a:t>BY</a:t>
            </a:r>
            <a:br>
              <a:rPr lang="en-US" sz="1200" cap="all" dirty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</a:br>
            <a:r>
              <a:rPr lang="en-US" sz="1200" cap="all" dirty="0" smtClean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  <a:t>Saida Melikava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Arial Black"/>
                <a:cs typeface="Arial Black"/>
              </a:rPr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21542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439865"/>
            <a:ext cx="8329612" cy="191293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b="1" dirty="0" smtClean="0"/>
              <a:t>Бизнес-процес: </a:t>
            </a:r>
            <a:r>
              <a:rPr lang="ru-RU" sz="2000" dirty="0" smtClean="0"/>
              <a:t>учет </a:t>
            </a:r>
            <a:r>
              <a:rPr lang="ru-RU" sz="2000" dirty="0"/>
              <a:t>продаж изданных книг.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b="1" dirty="0" smtClean="0"/>
              <a:t>Зерно: </a:t>
            </a:r>
            <a:r>
              <a:rPr lang="ru-RU" sz="2000" dirty="0" smtClean="0"/>
              <a:t>Одна строка из таблицы фактов представляет собой одну транзакцию в чеке: определенную книгу, которую работник продал потребителю в конкретном магазине в какой-либо день со скидкой (или без), а также каким способом осуществлялась оплата.</a:t>
            </a: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cap="all" dirty="0"/>
              <a:t>Dimensions of a Business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429000"/>
            <a:ext cx="26098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1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38200"/>
            <a:ext cx="9144000" cy="5736916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STAR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22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 SCHEMA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066800"/>
            <a:ext cx="7429500" cy="527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9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 SCHEMA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53719"/>
            <a:ext cx="7143750" cy="489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8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3NF SCHEMA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927" y="1066800"/>
            <a:ext cx="9150927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GEODATA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886200"/>
            <a:ext cx="6305550" cy="198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66800"/>
            <a:ext cx="72771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6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CATALOG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67324"/>
            <a:ext cx="78009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9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ntent Slides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21310</TotalTime>
  <Words>1085</Words>
  <Application>Microsoft Office PowerPoint</Application>
  <PresentationFormat>On-screen Show (4:3)</PresentationFormat>
  <Paragraphs>244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SimSun</vt:lpstr>
      <vt:lpstr>Arial</vt:lpstr>
      <vt:lpstr>Arial Black</vt:lpstr>
      <vt:lpstr>BerkeleyStd-Medium</vt:lpstr>
      <vt:lpstr>Calibri</vt:lpstr>
      <vt:lpstr>Segoe UI</vt:lpstr>
      <vt:lpstr>Trebuchet MS</vt:lpstr>
      <vt:lpstr>1_Content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subject>&lt;Project Name&gt;</dc:subject>
  <dc:creator>orgmarketingbrandbaselineteam@epam.com</dc:creator>
  <cp:lastModifiedBy>Saida Melikava</cp:lastModifiedBy>
  <cp:revision>624</cp:revision>
  <cp:lastPrinted>2011-12-05T22:59:34Z</cp:lastPrinted>
  <dcterms:created xsi:type="dcterms:W3CDTF">2011-09-13T23:33:50Z</dcterms:created>
  <dcterms:modified xsi:type="dcterms:W3CDTF">2017-12-02T07:13:48Z</dcterms:modified>
  <cp:category>Project-related Documents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ID">
    <vt:lpwstr>Project ID</vt:lpwstr>
  </property>
</Properties>
</file>