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6"/>
  </p:notesMasterIdLst>
  <p:handoutMasterIdLst>
    <p:handoutMasterId r:id="rId17"/>
  </p:handoutMasterIdLst>
  <p:sldIdLst>
    <p:sldId id="377" r:id="rId2"/>
    <p:sldId id="354" r:id="rId3"/>
    <p:sldId id="359" r:id="rId4"/>
    <p:sldId id="361" r:id="rId5"/>
    <p:sldId id="378" r:id="rId6"/>
    <p:sldId id="379" r:id="rId7"/>
    <p:sldId id="382" r:id="rId8"/>
    <p:sldId id="362" r:id="rId9"/>
    <p:sldId id="383" r:id="rId10"/>
    <p:sldId id="384" r:id="rId11"/>
    <p:sldId id="385" r:id="rId12"/>
    <p:sldId id="368" r:id="rId13"/>
    <p:sldId id="367" r:id="rId14"/>
    <p:sldId id="376" r:id="rId1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7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78"/>
            <p14:sldId id="379"/>
            <p14:sldId id="382"/>
            <p14:sldId id="362"/>
            <p14:sldId id="383"/>
            <p14:sldId id="384"/>
            <p14:sldId id="385"/>
            <p14:sldId id="368"/>
            <p14:sldId id="367"/>
          </p14:sldIdLst>
        </p14:section>
        <p14:section name="End Page" id="{2F30834D-CDFD-E940-8841-26779747EFEF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6263" autoAdjust="0"/>
  </p:normalViewPr>
  <p:slideViewPr>
    <p:cSldViewPr>
      <p:cViewPr varScale="1">
        <p:scale>
          <a:sx n="111" d="100"/>
          <a:sy n="111" d="100"/>
        </p:scale>
        <p:origin x="1602" y="114"/>
      </p:cViewPr>
      <p:guideLst>
        <p:guide orient="horz" pos="677"/>
        <p:guide pos="5469"/>
        <p:guide orient="horz" pos="903"/>
        <p:guide pos="381"/>
      </p:guideLst>
    </p:cSldViewPr>
  </p:slideViewPr>
  <p:outlineViewPr>
    <p:cViewPr>
      <p:scale>
        <a:sx n="33" d="100"/>
        <a:sy n="33" d="100"/>
      </p:scale>
      <p:origin x="0" y="12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giants_causeway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r="5539"/>
          <a:stretch/>
        </p:blipFill>
        <p:spPr>
          <a:xfrm>
            <a:off x="-35626" y="0"/>
            <a:ext cx="9144000" cy="68580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3097771"/>
          </a:xfrm>
        </p:spPr>
        <p:txBody>
          <a:bodyPr/>
          <a:lstStyle/>
          <a:p>
            <a:r>
              <a:rPr lang="ru-RU" dirty="0" smtClean="0"/>
              <a:t>Хранилище данных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RELOUIS COMPANY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Декабрь 2</a:t>
            </a:r>
            <a:r>
              <a:rPr lang="en-US" dirty="0" smtClean="0">
                <a:solidFill>
                  <a:schemeClr val="bg1"/>
                </a:solidFill>
              </a:rPr>
              <a:t>, 201</a:t>
            </a: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/>
      </p:pic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Схема хранилища на уровне </a:t>
            </a:r>
            <a:r>
              <a:rPr lang="en-US" dirty="0" smtClean="0"/>
              <a:t>BL_DM</a:t>
            </a:r>
            <a:endParaRPr lang="en-US" dirty="0"/>
          </a:p>
        </p:txBody>
      </p:sp>
      <p:pic>
        <p:nvPicPr>
          <p:cNvPr id="4" name="Picture 11" descr="D:\Alina_Makarets\DWH\di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381999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1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2473" y="1066801"/>
            <a:ext cx="8334327" cy="4682868"/>
          </a:xfrm>
        </p:spPr>
        <p:txBody>
          <a:bodyPr/>
          <a:lstStyle/>
          <a:p>
            <a:r>
              <a:rPr lang="ru-RU" dirty="0" smtClean="0"/>
              <a:t>Конечная таблица фактов была разбита на следующие </a:t>
            </a:r>
            <a:r>
              <a:rPr lang="ru-RU" dirty="0" err="1" smtClean="0"/>
              <a:t>партиции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2010-2013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ru-RU" dirty="0"/>
              <a:t>Тип оплаты ( Наличные деньги / Кредитная карта </a:t>
            </a:r>
            <a:r>
              <a:rPr lang="ru-RU" dirty="0" smtClean="0"/>
              <a:t>)</a:t>
            </a:r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2014-2016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ru-RU" dirty="0"/>
              <a:t>Тип оплаты ( Наличные деньги / Кредитная карта )</a:t>
            </a:r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1-й квартал 2017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ru-RU" dirty="0"/>
              <a:t>Тип оплаты ( Наличные деньги / Кредитная карта </a:t>
            </a:r>
            <a:r>
              <a:rPr lang="ru-RU" dirty="0" smtClean="0"/>
              <a:t>)</a:t>
            </a:r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2-й квартал 2017</a:t>
            </a:r>
          </a:p>
          <a:p>
            <a:pPr marL="1028700" lvl="2"/>
            <a:r>
              <a:rPr lang="ru-RU" dirty="0" smtClean="0"/>
              <a:t>Тип </a:t>
            </a:r>
            <a:r>
              <a:rPr lang="ru-RU" dirty="0"/>
              <a:t>оплаты ( Наличные деньги / Кредитная карта )</a:t>
            </a:r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3-й квартал 2017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ru-RU" dirty="0"/>
              <a:t>Тип оплаты ( Наличные деньги / Кредитная карта </a:t>
            </a:r>
            <a:r>
              <a:rPr lang="ru-RU" dirty="0" smtClean="0"/>
              <a:t>)</a:t>
            </a:r>
          </a:p>
          <a:p>
            <a:pPr marL="842963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4-й квартал 2017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ru-RU" dirty="0" smtClean="0"/>
              <a:t>Тип оплаты ( Наличные деньги </a:t>
            </a:r>
            <a:r>
              <a:rPr lang="ru-RU" dirty="0"/>
              <a:t>/ Кредитная </a:t>
            </a:r>
            <a:r>
              <a:rPr lang="ru-RU" dirty="0" smtClean="0"/>
              <a:t>карта )</a:t>
            </a:r>
            <a:endParaRPr lang="ru-RU" dirty="0"/>
          </a:p>
          <a:p>
            <a:pPr marL="1143000" lvl="2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Партиционирование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81474"/>
            <a:ext cx="5705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400" dirty="0"/>
          </a:p>
          <a:p>
            <a:pPr lvl="1" eaLnBrk="0" fontAlgn="base" hangingPunct="0">
              <a:spcBef>
                <a:spcPts val="0"/>
              </a:spcBef>
            </a:pPr>
            <a:endParaRPr lang="fr-FR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7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Проверка работоспособности хранилища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2" b="21511"/>
          <a:stretch/>
        </p:blipFill>
        <p:spPr>
          <a:xfrm>
            <a:off x="240237" y="1371600"/>
            <a:ext cx="5802384" cy="15386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3" y="3429000"/>
            <a:ext cx="5733895" cy="314358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6" y="4191000"/>
            <a:ext cx="622478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mtClean="0"/>
              <a:t>Эффективно ли хранилище?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72" y="1691615"/>
            <a:ext cx="4619128" cy="326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6" y="1676400"/>
            <a:ext cx="4100334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2585901"/>
          </a:xfrm>
        </p:spPr>
        <p:txBody>
          <a:bodyPr>
            <a:spAutoFit/>
          </a:bodyPr>
          <a:lstStyle/>
          <a:p>
            <a:r>
              <a:rPr lang="ru-RU" sz="4800" dirty="0"/>
              <a:t>Хранилище данных</a:t>
            </a:r>
            <a:r>
              <a:rPr lang="en-US" sz="4800" dirty="0"/>
              <a:t> </a:t>
            </a:r>
            <a:r>
              <a:rPr lang="ru-RU" sz="4800" dirty="0" smtClean="0"/>
              <a:t>для</a:t>
            </a:r>
            <a:endParaRPr lang="ru-RU" sz="4800" dirty="0"/>
          </a:p>
          <a:p>
            <a:r>
              <a:rPr lang="en-US" sz="4800" dirty="0" smtClean="0"/>
              <a:t>RELOUIS </a:t>
            </a:r>
            <a:r>
              <a:rPr lang="en-US" sz="4800" dirty="0"/>
              <a:t>COMPANY</a:t>
            </a:r>
          </a:p>
          <a:p>
            <a:endParaRPr lang="ru-RU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PROJECT OVERVIEW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Alina </a:t>
            </a:r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Makarets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/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RD </a:t>
            </a:r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DevOps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 &amp; BI Lab Student</a:t>
            </a:r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 smtClean="0"/>
              <a:t>C</a:t>
            </a:r>
            <a:r>
              <a:rPr lang="ru-RU" sz="1400" dirty="0" err="1" smtClean="0"/>
              <a:t>овместное</a:t>
            </a:r>
            <a:r>
              <a:rPr lang="ru-RU" sz="1400" dirty="0" smtClean="0"/>
              <a:t> </a:t>
            </a:r>
            <a:r>
              <a:rPr lang="ru-RU" sz="1400" dirty="0"/>
              <a:t>белорусско-итальянское </a:t>
            </a:r>
            <a:r>
              <a:rPr lang="ru-RU" sz="1400" dirty="0" smtClean="0"/>
              <a:t>предприятие</a:t>
            </a:r>
            <a:endParaRPr lang="en-US" sz="1400" dirty="0" smtClean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/>
              <a:t>Дата основания - </a:t>
            </a:r>
            <a:r>
              <a:rPr lang="ru-RU" sz="1400" dirty="0" smtClean="0"/>
              <a:t>1993</a:t>
            </a:r>
            <a:endParaRPr lang="en-US" sz="1400" dirty="0" smtClean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Крупнейший </a:t>
            </a:r>
            <a:r>
              <a:rPr lang="ru-RU" sz="1400" dirty="0"/>
              <a:t>производитель декоративной косметики </a:t>
            </a:r>
            <a:endParaRPr lang="en-US" sz="14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http://relouis.by</a:t>
            </a:r>
            <a:r>
              <a:rPr lang="en-US" sz="1400" dirty="0" smtClean="0"/>
              <a:t>/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2"/>
            <a:ext cx="13252321" cy="93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000"/>
            <a:ext cx="205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439864"/>
            <a:ext cx="8329612" cy="17605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ru-RU" sz="1400" u="sng" dirty="0" smtClean="0"/>
              <a:t>Трудности</a:t>
            </a:r>
            <a:r>
              <a:rPr lang="ru-RU" sz="1400" dirty="0" smtClean="0"/>
              <a:t>, которые возникли в связи с использованием старого хранилища данных: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Различные источники данных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Данные содержать в </a:t>
            </a:r>
            <a:r>
              <a:rPr lang="en-US" sz="1400" dirty="0" smtClean="0"/>
              <a:t>“</a:t>
            </a:r>
            <a:r>
              <a:rPr lang="ru-RU" sz="1400" dirty="0" smtClean="0"/>
              <a:t>грядном</a:t>
            </a:r>
            <a:r>
              <a:rPr lang="en-US" sz="1400" dirty="0" smtClean="0"/>
              <a:t>”</a:t>
            </a:r>
            <a:r>
              <a:rPr lang="ru-RU" sz="1400" dirty="0" smtClean="0"/>
              <a:t> виде, включаю отсутствие описания ключевых полей и </a:t>
            </a:r>
            <a:r>
              <a:rPr lang="ru-RU" sz="1400" dirty="0" err="1" smtClean="0"/>
              <a:t>т.п</a:t>
            </a:r>
            <a:endParaRPr lang="en-US" sz="1400" dirty="0" smtClean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Отсутствие истории продаж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Заказчик понес значительные убытки, т.к. некоторые из его решений были приняты на основе использования не консистентных данных в предыдущем хранилище</a:t>
            </a:r>
            <a:r>
              <a:rPr lang="en-US" sz="1400" dirty="0" smtClean="0"/>
              <a:t>?</a:t>
            </a:r>
            <a:endParaRPr lang="en-US" sz="14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ru-RU" sz="1400" dirty="0" smtClean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400" dirty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Трудности и Преимущества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800600"/>
            <a:ext cx="8329612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ru-RU" sz="1400" u="sng" dirty="0"/>
              <a:t>Преимущества</a:t>
            </a:r>
            <a:r>
              <a:rPr lang="ru-RU" sz="1400" dirty="0"/>
              <a:t>, которые получит заказчик, используя новое хранилище данных: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Ускорится процесс обработки данных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Улучшиться доступ к данным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400" dirty="0" smtClean="0"/>
              <a:t>Наличие историчности данных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ru-RU" sz="1400" dirty="0" smtClean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400" dirty="0" smtClean="0"/>
          </a:p>
          <a:p>
            <a:pPr marL="342900" lvl="1" indent="0" eaLnBrk="0" fontAlgn="base" hangingPunct="0">
              <a:spcBef>
                <a:spcPts val="0"/>
              </a:spcBef>
              <a:buFont typeface="Arial"/>
              <a:buNone/>
            </a:pPr>
            <a:endParaRPr lang="en-US" sz="135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04" y="3263196"/>
            <a:ext cx="5111496" cy="14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4"/>
            <a:ext cx="8478837" cy="47323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Этапы функционирования хранилища</a:t>
            </a: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05000" y="1447800"/>
            <a:ext cx="0" cy="472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733800" y="1447800"/>
            <a:ext cx="0" cy="472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410200" y="1447800"/>
            <a:ext cx="0" cy="472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239000" y="1447800"/>
            <a:ext cx="0" cy="472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Группа 165"/>
          <p:cNvGrpSpPr/>
          <p:nvPr/>
        </p:nvGrpSpPr>
        <p:grpSpPr>
          <a:xfrm>
            <a:off x="457200" y="1047801"/>
            <a:ext cx="8229600" cy="323799"/>
            <a:chOff x="457200" y="1047801"/>
            <a:chExt cx="8229600" cy="323799"/>
          </a:xfrm>
        </p:grpSpPr>
        <p:sp>
          <p:nvSpPr>
            <p:cNvPr id="19" name="TextBox 18"/>
            <p:cNvSpPr txBox="1"/>
            <p:nvPr/>
          </p:nvSpPr>
          <p:spPr>
            <a:xfrm>
              <a:off x="3886200" y="1052538"/>
              <a:ext cx="1295400" cy="3190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BL_3NF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1047801"/>
              <a:ext cx="1295400" cy="3190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SA_SRC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800" y="1052538"/>
              <a:ext cx="1295400" cy="3190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BL_CL_DM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1052538"/>
              <a:ext cx="1295400" cy="3190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BL_DM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1047801"/>
              <a:ext cx="1295400" cy="3190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BL_CL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457200" y="1533334"/>
            <a:ext cx="1752600" cy="1057466"/>
            <a:chOff x="457200" y="1533334"/>
            <a:chExt cx="1752600" cy="105746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457200" y="1676400"/>
              <a:ext cx="685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09600" y="1828800"/>
              <a:ext cx="685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762000" y="1981200"/>
              <a:ext cx="685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914400" y="2133600"/>
              <a:ext cx="685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6724" y="1533334"/>
              <a:ext cx="1083076" cy="55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Flat files</a:t>
              </a:r>
            </a:p>
            <a:p>
              <a:pPr>
                <a:lnSpc>
                  <a:spcPct val="120000"/>
                </a:lnSpc>
              </a:pP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8" name="Стрелка вниз 37"/>
          <p:cNvSpPr/>
          <p:nvPr/>
        </p:nvSpPr>
        <p:spPr>
          <a:xfrm>
            <a:off x="952500" y="2819400"/>
            <a:ext cx="152400" cy="13716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517799" y="4241473"/>
            <a:ext cx="1479677" cy="1495752"/>
            <a:chOff x="517799" y="4241473"/>
            <a:chExt cx="1479677" cy="1495752"/>
          </a:xfrm>
        </p:grpSpPr>
        <p:pic>
          <p:nvPicPr>
            <p:cNvPr id="49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99" y="4495800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50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99" y="4648200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51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99" y="4800600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52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99" y="4953000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54" name="TextBox 53"/>
            <p:cNvSpPr txBox="1"/>
            <p:nvPr/>
          </p:nvSpPr>
          <p:spPr>
            <a:xfrm>
              <a:off x="914400" y="4241473"/>
              <a:ext cx="1083076" cy="82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External</a:t>
              </a:r>
            </a:p>
            <a:p>
              <a:pPr>
                <a:lnSpc>
                  <a:spcPct val="120000"/>
                </a:lnSpc>
              </a:pPr>
              <a:r>
                <a:rPr lang="en-US" sz="13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  tables</a:t>
              </a:r>
            </a:p>
            <a:p>
              <a:pPr>
                <a:lnSpc>
                  <a:spcPct val="120000"/>
                </a:lnSpc>
              </a:pP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5" name="Стрелка вправо 54"/>
          <p:cNvSpPr/>
          <p:nvPr/>
        </p:nvSpPr>
        <p:spPr>
          <a:xfrm>
            <a:off x="1654576" y="5280025"/>
            <a:ext cx="555224" cy="14128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0" name="Группа 159"/>
          <p:cNvGrpSpPr/>
          <p:nvPr/>
        </p:nvGrpSpPr>
        <p:grpSpPr>
          <a:xfrm>
            <a:off x="2316829" y="4175124"/>
            <a:ext cx="1717273" cy="1576689"/>
            <a:chOff x="2316829" y="4175124"/>
            <a:chExt cx="1717273" cy="1576689"/>
          </a:xfrm>
        </p:grpSpPr>
        <p:pic>
          <p:nvPicPr>
            <p:cNvPr id="57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29" y="4510388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58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229" y="4662788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59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629" y="4815188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60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029" y="4967588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70" name="TextBox 69"/>
            <p:cNvSpPr txBox="1"/>
            <p:nvPr/>
          </p:nvSpPr>
          <p:spPr>
            <a:xfrm>
              <a:off x="2507329" y="4175124"/>
              <a:ext cx="1526773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Work 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    tables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72" name="Стрелка вверх 71"/>
          <p:cNvSpPr/>
          <p:nvPr/>
        </p:nvSpPr>
        <p:spPr>
          <a:xfrm>
            <a:off x="2774029" y="3276600"/>
            <a:ext cx="152400" cy="91440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1" name="Группа 160"/>
          <p:cNvGrpSpPr/>
          <p:nvPr/>
        </p:nvGrpSpPr>
        <p:grpSpPr>
          <a:xfrm>
            <a:off x="2168927" y="1380934"/>
            <a:ext cx="1679173" cy="1814624"/>
            <a:chOff x="2168927" y="1380934"/>
            <a:chExt cx="1679173" cy="1814624"/>
          </a:xfrm>
        </p:grpSpPr>
        <p:pic>
          <p:nvPicPr>
            <p:cNvPr id="73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927" y="16493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74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327" y="18017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75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727" y="19541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76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127" y="21065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77" name="TextBox 76"/>
            <p:cNvSpPr txBox="1"/>
            <p:nvPr/>
          </p:nvSpPr>
          <p:spPr>
            <a:xfrm>
              <a:off x="2321327" y="1380934"/>
              <a:ext cx="1526773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Cleansing  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         tables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78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527" y="22589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79" name="Объект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927" y="2411333"/>
              <a:ext cx="625201" cy="7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67" name="Группа 166"/>
          <p:cNvGrpSpPr/>
          <p:nvPr/>
        </p:nvGrpSpPr>
        <p:grpSpPr>
          <a:xfrm>
            <a:off x="3733800" y="1552193"/>
            <a:ext cx="1602827" cy="4047220"/>
            <a:chOff x="3733800" y="1552193"/>
            <a:chExt cx="1602827" cy="4047220"/>
          </a:xfrm>
        </p:grpSpPr>
        <p:cxnSp>
          <p:nvCxnSpPr>
            <p:cNvPr id="97" name="Прямая со стрелкой 96"/>
            <p:cNvCxnSpPr>
              <a:stCxn id="86" idx="2"/>
              <a:endCxn id="87" idx="0"/>
            </p:cNvCxnSpPr>
            <p:nvPr/>
          </p:nvCxnSpPr>
          <p:spPr>
            <a:xfrm>
              <a:off x="4985138" y="2803445"/>
              <a:ext cx="12944" cy="309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Группа 161"/>
            <p:cNvGrpSpPr/>
            <p:nvPr/>
          </p:nvGrpSpPr>
          <p:grpSpPr>
            <a:xfrm>
              <a:off x="3733800" y="1552193"/>
              <a:ext cx="1602827" cy="4047220"/>
              <a:chOff x="3733800" y="1552193"/>
              <a:chExt cx="1602827" cy="404722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733800" y="1552193"/>
                <a:ext cx="1526773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    Core Entity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       tables</a:t>
                </a:r>
                <a:endParaRPr lang="ru-RU" dirty="0" err="1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122" name="Группа 121"/>
              <p:cNvGrpSpPr/>
              <p:nvPr/>
            </p:nvGrpSpPr>
            <p:grpSpPr>
              <a:xfrm>
                <a:off x="3848101" y="2112455"/>
                <a:ext cx="1488526" cy="3486958"/>
                <a:chOff x="3848101" y="2112455"/>
                <a:chExt cx="1488526" cy="3486958"/>
              </a:xfrm>
            </p:grpSpPr>
            <p:pic>
              <p:nvPicPr>
                <p:cNvPr id="85" name="Объект 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6674" y="2711450"/>
                  <a:ext cx="466727" cy="58544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pic>
              <p:nvPicPr>
                <p:cNvPr id="86" name="Объект 4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9702" y="2112455"/>
                  <a:ext cx="550872" cy="6909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pic>
              <p:nvPicPr>
                <p:cNvPr id="87" name="Объект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9536" y="3113087"/>
                  <a:ext cx="677091" cy="84931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pic>
              <p:nvPicPr>
                <p:cNvPr id="88" name="Объект 4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8101" y="4069779"/>
                  <a:ext cx="495300" cy="6212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pic>
              <p:nvPicPr>
                <p:cNvPr id="90" name="Объект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9701" y="4815188"/>
                  <a:ext cx="625201" cy="78422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pic>
              <p:nvPicPr>
                <p:cNvPr id="91" name="Объект 4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1625" y="4967588"/>
                  <a:ext cx="491049" cy="615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pic>
            <p:cxnSp>
              <p:nvCxnSpPr>
                <p:cNvPr id="95" name="Соединительная линия уступом 94"/>
                <p:cNvCxnSpPr>
                  <a:stCxn id="86" idx="1"/>
                  <a:endCxn id="85" idx="0"/>
                </p:cNvCxnSpPr>
                <p:nvPr/>
              </p:nvCxnSpPr>
              <p:spPr>
                <a:xfrm rot="10800000" flipV="1">
                  <a:off x="4110038" y="2457950"/>
                  <a:ext cx="599664" cy="25350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Соединительная линия уступом 98"/>
                <p:cNvCxnSpPr>
                  <a:stCxn id="90" idx="0"/>
                  <a:endCxn id="87" idx="1"/>
                </p:cNvCxnSpPr>
                <p:nvPr/>
              </p:nvCxnSpPr>
              <p:spPr>
                <a:xfrm rot="16200000" flipV="1">
                  <a:off x="4202197" y="3995083"/>
                  <a:ext cx="1277444" cy="362766"/>
                </a:xfrm>
                <a:prstGeom prst="bentConnector4">
                  <a:avLst>
                    <a:gd name="adj1" fmla="val 33379"/>
                    <a:gd name="adj2" fmla="val 163016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Соединительная линия уступом 109"/>
                <p:cNvCxnSpPr>
                  <a:stCxn id="88" idx="2"/>
                  <a:endCxn id="91" idx="0"/>
                </p:cNvCxnSpPr>
                <p:nvPr/>
              </p:nvCxnSpPr>
              <p:spPr>
                <a:xfrm rot="16200000" flipH="1">
                  <a:off x="4003187" y="4783625"/>
                  <a:ext cx="276526" cy="91399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Соединительная линия уступом 111"/>
                <p:cNvCxnSpPr>
                  <a:stCxn id="91" idx="3"/>
                  <a:endCxn id="90" idx="1"/>
                </p:cNvCxnSpPr>
                <p:nvPr/>
              </p:nvCxnSpPr>
              <p:spPr>
                <a:xfrm flipV="1">
                  <a:off x="4432674" y="5207301"/>
                  <a:ext cx="277027" cy="68262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Стрелка вправо 112"/>
          <p:cNvSpPr/>
          <p:nvPr/>
        </p:nvSpPr>
        <p:spPr>
          <a:xfrm>
            <a:off x="3403728" y="2112455"/>
            <a:ext cx="863472" cy="14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трелка вправо 115"/>
          <p:cNvSpPr/>
          <p:nvPr/>
        </p:nvSpPr>
        <p:spPr>
          <a:xfrm>
            <a:off x="4860524" y="5737225"/>
            <a:ext cx="930676" cy="15636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3" name="Группа 162"/>
          <p:cNvGrpSpPr/>
          <p:nvPr/>
        </p:nvGrpSpPr>
        <p:grpSpPr>
          <a:xfrm>
            <a:off x="5562600" y="1666875"/>
            <a:ext cx="1517102" cy="3965242"/>
            <a:chOff x="5562600" y="1666875"/>
            <a:chExt cx="1517102" cy="3965242"/>
          </a:xfrm>
        </p:grpSpPr>
        <p:grpSp>
          <p:nvGrpSpPr>
            <p:cNvPr id="121" name="Группа 120"/>
            <p:cNvGrpSpPr/>
            <p:nvPr/>
          </p:nvGrpSpPr>
          <p:grpSpPr>
            <a:xfrm>
              <a:off x="5562600" y="2307859"/>
              <a:ext cx="1517102" cy="3324258"/>
              <a:chOff x="5562600" y="2307859"/>
              <a:chExt cx="1517102" cy="3324258"/>
            </a:xfrm>
          </p:grpSpPr>
          <p:pic>
            <p:nvPicPr>
              <p:cNvPr id="117" name="Объект 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2600" y="3479886"/>
                <a:ext cx="525736" cy="6594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  <p:pic>
            <p:nvPicPr>
              <p:cNvPr id="118" name="Объект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0406" y="2307859"/>
                <a:ext cx="620519" cy="7783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  <p:pic>
            <p:nvPicPr>
              <p:cNvPr id="119" name="Объект 4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7006" y="3177138"/>
                <a:ext cx="762696" cy="9566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  <p:pic>
            <p:nvPicPr>
              <p:cNvPr id="120" name="Объект 4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523" y="4303058"/>
                <a:ext cx="1059554" cy="13290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</p:grpSp>
        <p:sp>
          <p:nvSpPr>
            <p:cNvPr id="126" name="TextBox 125"/>
            <p:cNvSpPr txBox="1"/>
            <p:nvPr/>
          </p:nvSpPr>
          <p:spPr>
            <a:xfrm>
              <a:off x="5764486" y="1666875"/>
              <a:ext cx="125423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Cleansing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    tables</a:t>
              </a:r>
            </a:p>
          </p:txBody>
        </p:sp>
      </p:grpSp>
      <p:sp>
        <p:nvSpPr>
          <p:cNvPr id="127" name="Стрелка вправо 126"/>
          <p:cNvSpPr/>
          <p:nvPr/>
        </p:nvSpPr>
        <p:spPr>
          <a:xfrm>
            <a:off x="6740077" y="2196940"/>
            <a:ext cx="879923" cy="13285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5" name="Группа 164"/>
          <p:cNvGrpSpPr/>
          <p:nvPr/>
        </p:nvGrpSpPr>
        <p:grpSpPr>
          <a:xfrm>
            <a:off x="7315200" y="1447800"/>
            <a:ext cx="1524000" cy="4622596"/>
            <a:chOff x="7315200" y="1447800"/>
            <a:chExt cx="1524000" cy="4622596"/>
          </a:xfrm>
        </p:grpSpPr>
        <p:pic>
          <p:nvPicPr>
            <p:cNvPr id="129" name="Объект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132" y="5385026"/>
              <a:ext cx="525736" cy="6594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130" name="Объект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331" y="5359116"/>
              <a:ext cx="567048" cy="711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131" name="Объект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2421532"/>
              <a:ext cx="762696" cy="956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132" name="Объект 4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332" y="3646380"/>
              <a:ext cx="1170384" cy="1468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cxnSp>
          <p:nvCxnSpPr>
            <p:cNvPr id="134" name="Прямая со стрелкой 133"/>
            <p:cNvCxnSpPr>
              <a:stCxn id="132" idx="2"/>
              <a:endCxn id="129" idx="0"/>
            </p:cNvCxnSpPr>
            <p:nvPr/>
          </p:nvCxnSpPr>
          <p:spPr>
            <a:xfrm flipH="1">
              <a:off x="7620000" y="5114460"/>
              <a:ext cx="398524" cy="270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/>
            <p:cNvCxnSpPr>
              <a:stCxn id="132" idx="2"/>
              <a:endCxn id="130" idx="0"/>
            </p:cNvCxnSpPr>
            <p:nvPr/>
          </p:nvCxnSpPr>
          <p:spPr>
            <a:xfrm>
              <a:off x="8018524" y="5114460"/>
              <a:ext cx="451331" cy="244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>
              <a:stCxn id="132" idx="0"/>
              <a:endCxn id="131" idx="2"/>
            </p:cNvCxnSpPr>
            <p:nvPr/>
          </p:nvCxnSpPr>
          <p:spPr>
            <a:xfrm flipH="1" flipV="1">
              <a:off x="8001348" y="3378224"/>
              <a:ext cx="17176" cy="268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315200" y="1447800"/>
              <a:ext cx="1524000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Dimension tables</a:t>
              </a:r>
            </a:p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    and 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   Fact table</a:t>
              </a:r>
              <a:endParaRPr lang="ru-RU" dirty="0" err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5" grpId="0" animBg="1"/>
      <p:bldP spid="72" grpId="0" animBg="1"/>
      <p:bldP spid="113" grpId="0" animBg="1"/>
      <p:bldP spid="116" grpId="0" animBg="1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900" dirty="0" smtClean="0"/>
          </a:p>
          <a:p>
            <a:pPr marL="0" indent="0">
              <a:buNone/>
            </a:pPr>
            <a:endParaRPr lang="ru-RU" sz="900" dirty="0"/>
          </a:p>
          <a:p>
            <a:pPr marL="0" indent="0">
              <a:buNone/>
            </a:pPr>
            <a:endParaRPr lang="ru-RU" sz="900" dirty="0" smtClean="0"/>
          </a:p>
          <a:p>
            <a:pPr marL="0" indent="0">
              <a:buNone/>
            </a:pPr>
            <a:r>
              <a:rPr lang="ru-RU" sz="900" dirty="0" smtClean="0"/>
              <a:t>CREATE </a:t>
            </a:r>
            <a:r>
              <a:rPr lang="ru-RU" sz="900" dirty="0"/>
              <a:t>TABLE EXT_EMPLOYEES</a:t>
            </a:r>
          </a:p>
          <a:p>
            <a:pPr marL="0" indent="0">
              <a:buNone/>
            </a:pPr>
            <a:r>
              <a:rPr lang="ru-RU" sz="900" dirty="0"/>
              <a:t>        (</a:t>
            </a:r>
            <a:r>
              <a:rPr lang="ru-RU" sz="900" dirty="0" err="1"/>
              <a:t>employee_code</a:t>
            </a:r>
            <a:r>
              <a:rPr lang="ru-RU" sz="900" dirty="0"/>
              <a:t>        NUMBER   ( 30 </a:t>
            </a:r>
            <a:r>
              <a:rPr lang="ru-RU" sz="900" dirty="0" smtClean="0"/>
              <a:t>),</a:t>
            </a:r>
          </a:p>
          <a:p>
            <a:pPr marL="0" indent="0">
              <a:buNone/>
            </a:pPr>
            <a:r>
              <a:rPr lang="ru-RU" sz="900" dirty="0"/>
              <a:t>	</a:t>
            </a:r>
            <a:r>
              <a:rPr lang="ru-RU" sz="900" dirty="0" smtClean="0"/>
              <a:t>	………………………………..</a:t>
            </a:r>
            <a:endParaRPr lang="ru-RU" sz="900" dirty="0"/>
          </a:p>
          <a:p>
            <a:pPr marL="0" indent="0">
              <a:buNone/>
            </a:pPr>
            <a:r>
              <a:rPr lang="ru-RU" sz="900" dirty="0" smtClean="0"/>
              <a:t>	</a:t>
            </a:r>
            <a:r>
              <a:rPr lang="ru-RU" sz="900" dirty="0" err="1" smtClean="0"/>
              <a:t>passport_letter</a:t>
            </a:r>
            <a:r>
              <a:rPr lang="ru-RU" sz="900" dirty="0" smtClean="0"/>
              <a:t>      </a:t>
            </a:r>
            <a:r>
              <a:rPr lang="ru-RU" sz="900" dirty="0"/>
              <a:t>VARCHAR2 ( 100 CHAR )</a:t>
            </a:r>
          </a:p>
          <a:p>
            <a:pPr marL="0" indent="0">
              <a:buNone/>
            </a:pPr>
            <a:r>
              <a:rPr lang="ru-RU" sz="900" dirty="0"/>
              <a:t>         )</a:t>
            </a:r>
          </a:p>
          <a:p>
            <a:pPr marL="0" indent="0">
              <a:buNone/>
            </a:pPr>
            <a:r>
              <a:rPr lang="ru-RU" sz="900" dirty="0"/>
              <a:t>    ORGANIZATION EXTERNAL</a:t>
            </a:r>
          </a:p>
          <a:p>
            <a:pPr marL="0" indent="0">
              <a:buNone/>
            </a:pPr>
            <a:r>
              <a:rPr lang="en-US" sz="900" dirty="0"/>
              <a:t>        (TYPE </a:t>
            </a:r>
            <a:r>
              <a:rPr lang="en-US" sz="900" dirty="0" err="1"/>
              <a:t>oracle_loader</a:t>
            </a:r>
            <a:r>
              <a:rPr lang="en-US" sz="900" dirty="0"/>
              <a:t> DEFAULT DIRECTORY </a:t>
            </a:r>
            <a:r>
              <a:rPr lang="en-US" sz="900" dirty="0" err="1"/>
              <a:t>external_employees_tables</a:t>
            </a:r>
            <a:endParaRPr lang="ru-RU" sz="900" dirty="0"/>
          </a:p>
          <a:p>
            <a:pPr marL="0" indent="0">
              <a:buNone/>
            </a:pPr>
            <a:r>
              <a:rPr lang="en-US" sz="900" dirty="0"/>
              <a:t>                            ACCESS PARAMETERS (fields terminated BY ';')</a:t>
            </a:r>
            <a:endParaRPr lang="ru-RU" sz="900" dirty="0"/>
          </a:p>
          <a:p>
            <a:pPr marL="0" indent="0">
              <a:buNone/>
            </a:pPr>
            <a:r>
              <a:rPr lang="en-US" sz="900" dirty="0"/>
              <a:t>                            </a:t>
            </a:r>
            <a:r>
              <a:rPr lang="ru-RU" sz="900" dirty="0"/>
              <a:t>LOCATION </a:t>
            </a:r>
          </a:p>
          <a:p>
            <a:pPr marL="0" indent="0">
              <a:buNone/>
            </a:pPr>
            <a:r>
              <a:rPr lang="ru-RU" sz="900" dirty="0"/>
              <a:t>                                  ('employees.csv</a:t>
            </a:r>
            <a:r>
              <a:rPr lang="ru-RU" sz="900" dirty="0" smtClean="0"/>
              <a:t>'   </a:t>
            </a:r>
            <a:r>
              <a:rPr lang="ru-RU" sz="900" dirty="0"/>
              <a:t>)</a:t>
            </a:r>
          </a:p>
          <a:p>
            <a:pPr marL="0" indent="0">
              <a:buNone/>
            </a:pPr>
            <a:r>
              <a:rPr lang="ru-RU" sz="900" dirty="0"/>
              <a:t>    )</a:t>
            </a:r>
          </a:p>
          <a:p>
            <a:pPr marL="0" indent="0">
              <a:buNone/>
            </a:pPr>
            <a:r>
              <a:rPr lang="ru-RU" sz="900" dirty="0"/>
              <a:t>    REJECT LIMIT UNLIMITED;</a:t>
            </a:r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7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Уровень </a:t>
            </a:r>
            <a:r>
              <a:rPr lang="en-US" dirty="0" smtClean="0"/>
              <a:t>SA_SRC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95375"/>
            <a:ext cx="5226716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2590800"/>
            <a:ext cx="832961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Сопоставления региона и его названию : 7 – город Минск</a:t>
            </a:r>
          </a:p>
          <a:p>
            <a:r>
              <a:rPr lang="ru-RU" dirty="0" smtClean="0"/>
              <a:t>Сопоставлению города и региона : Минск – 7</a:t>
            </a:r>
          </a:p>
          <a:p>
            <a:r>
              <a:rPr lang="ru-RU" dirty="0" smtClean="0"/>
              <a:t>Определения пола покупателей и работников 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explicit </a:t>
            </a:r>
            <a:r>
              <a:rPr lang="ru-RU" dirty="0" smtClean="0"/>
              <a:t>и </a:t>
            </a:r>
            <a:r>
              <a:rPr lang="en-US" dirty="0" smtClean="0"/>
              <a:t>implicit </a:t>
            </a:r>
            <a:r>
              <a:rPr lang="ru-RU" dirty="0" smtClean="0"/>
              <a:t>курсоров</a:t>
            </a:r>
          </a:p>
          <a:p>
            <a:r>
              <a:rPr lang="ru-RU" dirty="0" smtClean="0"/>
              <a:t>Генерация временных данных</a:t>
            </a:r>
          </a:p>
          <a:p>
            <a:r>
              <a:rPr lang="ru-RU" dirty="0" smtClean="0"/>
              <a:t>Генерация данных для </a:t>
            </a:r>
            <a:r>
              <a:rPr lang="ru-RU" dirty="0" err="1" smtClean="0"/>
              <a:t>фактовой</a:t>
            </a:r>
            <a:r>
              <a:rPr lang="ru-RU" dirty="0" smtClean="0"/>
              <a:t> таблицы, с использованием данных, находящихся на уровне </a:t>
            </a:r>
            <a:r>
              <a:rPr lang="en-US" dirty="0" smtClean="0"/>
              <a:t>BL_3NF: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Уровень </a:t>
            </a:r>
            <a:r>
              <a:rPr lang="en-US" dirty="0" err="1" smtClean="0"/>
              <a:t>BL_Cl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2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 err="1"/>
              <a:t>BL_Cl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936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4733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7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Схема хранилища на уровне </a:t>
            </a:r>
            <a:r>
              <a:rPr lang="en-US" dirty="0" smtClean="0"/>
              <a:t>BL_3NF</a:t>
            </a:r>
            <a:endParaRPr lang="en-US" dirty="0"/>
          </a:p>
        </p:txBody>
      </p:sp>
      <p:pic>
        <p:nvPicPr>
          <p:cNvPr id="5" name="Picture 6" descr="D:\Alina_Makarets\DWH\3nf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990600"/>
            <a:ext cx="9448799" cy="541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2472" y="2667000"/>
            <a:ext cx="8410527" cy="30826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Генерация новых последовательностей, для использования в таблице фактов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Использования </a:t>
            </a:r>
            <a:r>
              <a:rPr lang="en-US" dirty="0" smtClean="0"/>
              <a:t>BULK COLLECT </a:t>
            </a:r>
            <a:r>
              <a:rPr lang="ru-RU" dirty="0" smtClean="0"/>
              <a:t>и </a:t>
            </a:r>
            <a:r>
              <a:rPr lang="en-US" dirty="0" smtClean="0"/>
              <a:t>FORALL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Уровень </a:t>
            </a:r>
            <a:r>
              <a:rPr lang="en-US" dirty="0" smtClean="0"/>
              <a:t>BL_CL_DM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1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21261</TotalTime>
  <Words>324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Arial Black</vt:lpstr>
      <vt:lpstr>Calibri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Alina Makarets</cp:lastModifiedBy>
  <cp:revision>620</cp:revision>
  <cp:lastPrinted>2011-12-05T22:59:34Z</cp:lastPrinted>
  <dcterms:created xsi:type="dcterms:W3CDTF">2011-09-13T23:33:50Z</dcterms:created>
  <dcterms:modified xsi:type="dcterms:W3CDTF">2017-12-02T06:47:27Z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