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61" r:id="rId9"/>
    <p:sldId id="262" r:id="rId10"/>
    <p:sldId id="263" r:id="rId11"/>
    <p:sldId id="25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5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1164" y="108"/>
      </p:cViewPr>
      <p:guideLst>
        <p:guide orient="horz" pos="720"/>
        <p:guide/>
      </p:guideLst>
    </p:cSldViewPr>
  </p:slideViewPr>
  <p:outlineViewPr>
    <p:cViewPr>
      <p:scale>
        <a:sx n="33" d="100"/>
        <a:sy n="33" d="100"/>
      </p:scale>
      <p:origin x="0" y="156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cluster includes a cluster index, which stores all the values for the corresponding cluster key. Each value in the cluster index points to a data block that contains only rows with the same value for the cluster key.</a:t>
            </a:r>
          </a:p>
          <a:p>
            <a:r>
              <a:rPr lang="en-US" dirty="0" smtClean="0"/>
              <a:t>Full table scans on clustered tables can actually require more I/O operations, lowering overall performance.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7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THANKS</a:t>
            </a:r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YOUR ATTENTION!</a:t>
            </a: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Oracle Relational Structures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dirty="0" smtClean="0"/>
              <a:t>ntroduction to data warehousing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Elias Nema</a:t>
            </a:r>
          </a:p>
          <a:p>
            <a:r>
              <a:rPr smtClean="0"/>
              <a:t>Lead Software </a:t>
            </a:r>
            <a:r>
              <a:rPr dirty="0" smtClean="0"/>
              <a:t>Engineer</a:t>
            </a:r>
          </a:p>
          <a:p>
            <a:r>
              <a:rPr b="0" dirty="0" smtClean="0">
                <a:hlinkClick r:id="rId2"/>
              </a:rPr>
              <a:t>Elias_Nema@epam.com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62200" cy="533400"/>
          </a:xfrm>
        </p:spPr>
        <p:txBody>
          <a:bodyPr/>
          <a:lstStyle/>
          <a:p>
            <a:r>
              <a:rPr lang="en-US" dirty="0" smtClean="0"/>
              <a:t>MTN.BI.07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Row Migration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r>
              <a:rPr lang="en-US" sz="2000" i="1" dirty="0" smtClean="0"/>
              <a:t>Row migration</a:t>
            </a:r>
            <a:r>
              <a:rPr lang="en-US" sz="2000" b="0" i="1" dirty="0" smtClean="0"/>
              <a:t> </a:t>
            </a:r>
            <a:r>
              <a:rPr lang="en-US" sz="2000" b="0" dirty="0" smtClean="0"/>
              <a:t>is when a row is forced to leave the block it was created on because it grew too large to fit on that block with the rest of the rows.</a:t>
            </a:r>
          </a:p>
          <a:p>
            <a:pPr marL="0">
              <a:buNone/>
            </a:pPr>
            <a:r>
              <a:rPr lang="en-US" sz="2000" b="0" dirty="0" smtClean="0"/>
              <a:t>When Oracle migrates the row, it will leave behind a pointer to where the row really is.</a:t>
            </a:r>
          </a:p>
          <a:p>
            <a:pPr marL="0">
              <a:buNone/>
            </a:pPr>
            <a:endParaRPr lang="en-US" sz="2000" b="0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7306185" cy="2633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tables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Review of Structures Relationships</a:t>
            </a:r>
            <a:endParaRPr lang="en-US" dirty="0"/>
          </a:p>
        </p:txBody>
      </p:sp>
      <p:pic>
        <p:nvPicPr>
          <p:cNvPr id="6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0" y="1219200"/>
            <a:ext cx="565858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Main Types of Tables in Oracle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Heap</a:t>
            </a:r>
            <a:r>
              <a:rPr lang="en-US" sz="2400" b="0" dirty="0" smtClean="0"/>
              <a:t> organized tables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Index</a:t>
            </a:r>
            <a:r>
              <a:rPr lang="en-US" sz="2400" b="0" dirty="0" smtClean="0"/>
              <a:t> organized tables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Index clustered</a:t>
            </a:r>
            <a:r>
              <a:rPr lang="en-US" sz="2400" b="0" dirty="0" smtClean="0"/>
              <a:t> tables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Hash clustered</a:t>
            </a:r>
            <a:r>
              <a:rPr lang="en-US" sz="2400" b="0" dirty="0" smtClean="0"/>
              <a:t> tables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Sorted hash clustered</a:t>
            </a:r>
            <a:r>
              <a:rPr lang="en-US" sz="2400" b="0" dirty="0" smtClean="0"/>
              <a:t> tables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Temporary</a:t>
            </a:r>
            <a:r>
              <a:rPr lang="en-US" sz="2400" b="0" dirty="0" smtClean="0"/>
              <a:t> tables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External</a:t>
            </a:r>
            <a:r>
              <a:rPr lang="en-US" sz="2400" b="0" dirty="0" smtClean="0"/>
              <a:t> tables</a:t>
            </a:r>
          </a:p>
          <a:p>
            <a:pPr>
              <a:buFont typeface="Wingdings" pitchFamily="2" charset="2"/>
              <a:buChar char="Ø"/>
            </a:pPr>
            <a:r>
              <a:rPr lang="en-US" sz="2400" b="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Heap-Organized Table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Does not store rows in any particular order. 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The CREATE TABLE statement creates a heap-organized table by default (used 99 percent of the time).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It is a big area of space or memory that is managed in an apparently random fashion.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Data will be placed where it fits best, rather than in any specific sort of order.</a:t>
            </a:r>
          </a:p>
        </p:txBody>
      </p:sp>
      <p:sp>
        <p:nvSpPr>
          <p:cNvPr id="6" name="Arc 7"/>
          <p:cNvSpPr/>
          <p:nvPr/>
        </p:nvSpPr>
        <p:spPr>
          <a:xfrm>
            <a:off x="2560320" y="1143000"/>
            <a:ext cx="3535680" cy="3657600"/>
          </a:xfrm>
          <a:prstGeom prst="arc">
            <a:avLst>
              <a:gd name="adj1" fmla="val 10746192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2111514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Heap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10"/>
          <p:cNvCxnSpPr/>
          <p:nvPr/>
        </p:nvCxnSpPr>
        <p:spPr>
          <a:xfrm rot="16200000" flipH="1">
            <a:off x="2232660" y="1318260"/>
            <a:ext cx="1295400" cy="9448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/>
          <p:cNvCxnSpPr/>
          <p:nvPr/>
        </p:nvCxnSpPr>
        <p:spPr>
          <a:xfrm rot="10800000" flipV="1">
            <a:off x="5166366" y="1295399"/>
            <a:ext cx="853435" cy="68157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4"/>
          <p:cNvCxnSpPr/>
          <p:nvPr/>
        </p:nvCxnSpPr>
        <p:spPr>
          <a:xfrm flipH="1">
            <a:off x="3642363" y="274320"/>
            <a:ext cx="533397" cy="13258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/>
          <p:cNvCxnSpPr/>
          <p:nvPr/>
        </p:nvCxnSpPr>
        <p:spPr>
          <a:xfrm flipV="1">
            <a:off x="1828800" y="2800982"/>
            <a:ext cx="1264920" cy="946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/>
          <p:cNvCxnSpPr/>
          <p:nvPr/>
        </p:nvCxnSpPr>
        <p:spPr>
          <a:xfrm rot="10800000">
            <a:off x="4922520" y="2613046"/>
            <a:ext cx="1630680" cy="3587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External Table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endParaRPr lang="en-US" sz="2000" b="0" dirty="0" smtClean="0"/>
          </a:p>
          <a:p>
            <a:pPr marL="0">
              <a:buNone/>
            </a:pPr>
            <a:r>
              <a:rPr lang="en-US" sz="2000" b="0" dirty="0" smtClean="0"/>
              <a:t>An external table is a read-only table whose </a:t>
            </a:r>
            <a:r>
              <a:rPr lang="en-US" sz="2000" dirty="0" smtClean="0"/>
              <a:t>metadata</a:t>
            </a:r>
            <a:r>
              <a:rPr lang="en-US" sz="2000" b="0" dirty="0" smtClean="0"/>
              <a:t> is stored </a:t>
            </a:r>
            <a:r>
              <a:rPr lang="en-US" sz="2000" dirty="0" smtClean="0"/>
              <a:t>in the database</a:t>
            </a:r>
            <a:r>
              <a:rPr lang="en-US" sz="2000" b="0" dirty="0" smtClean="0"/>
              <a:t> but whose </a:t>
            </a:r>
            <a:r>
              <a:rPr lang="en-US" sz="2000" dirty="0" smtClean="0"/>
              <a:t>data</a:t>
            </a:r>
            <a:r>
              <a:rPr lang="en-US" sz="2000" b="0" dirty="0" smtClean="0"/>
              <a:t> is stored </a:t>
            </a:r>
            <a:r>
              <a:rPr lang="en-US" sz="2000" dirty="0" smtClean="0"/>
              <a:t>outside</a:t>
            </a:r>
            <a:r>
              <a:rPr lang="en-US" sz="2000" b="0" dirty="0" smtClean="0"/>
              <a:t> the database. They are most useful as a means of getting data into the database (they are a very powerful data-loading tool). Furthermore they provide an easy way to move data between Oracle databases without using database links.</a:t>
            </a:r>
          </a:p>
        </p:txBody>
      </p:sp>
      <p:pic>
        <p:nvPicPr>
          <p:cNvPr id="6" name="Picture 2" descr="http://docs.oracle.com/cd/E11882_01/server.112/e40540/img/cncpt2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740275" cy="275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Object Table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 type:</a:t>
            </a:r>
            <a:r>
              <a:rPr lang="en-US" b="0" dirty="0" smtClean="0"/>
              <a:t> A schema object that abstracts a real-world entity.</a:t>
            </a:r>
          </a:p>
          <a:p>
            <a:r>
              <a:rPr lang="en-US" dirty="0" smtClean="0"/>
              <a:t>Object tables:</a:t>
            </a:r>
            <a:r>
              <a:rPr lang="en-US" b="0" dirty="0" smtClean="0"/>
              <a:t> These tables are created based on an object type. They have special attributes not associated with non-object tables, such as a system-generated REF(object identifier) for each row.</a:t>
            </a:r>
            <a:endParaRPr lang="en-US" b="0" dirty="0"/>
          </a:p>
        </p:txBody>
      </p:sp>
      <p:pic>
        <p:nvPicPr>
          <p:cNvPr id="6" name="Picture 2" descr="http://docs.oracle.com/cd/B28359_01/appdev.111/b28371/img/adobj0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26067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indexes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Indexing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500" b="0" dirty="0" smtClean="0"/>
              <a:t>An index is an </a:t>
            </a:r>
            <a:r>
              <a:rPr lang="en-US" sz="2500" i="1" dirty="0" smtClean="0"/>
              <a:t>optional</a:t>
            </a:r>
            <a:r>
              <a:rPr lang="en-US" sz="2500" b="0" dirty="0" smtClean="0"/>
              <a:t> structure, associated with a table or table cluster, that can </a:t>
            </a:r>
            <a:r>
              <a:rPr lang="en-US" sz="2500" i="1" dirty="0" smtClean="0"/>
              <a:t>SOMETIMES</a:t>
            </a:r>
            <a:r>
              <a:rPr lang="en-US" sz="2500" b="0" dirty="0" smtClean="0"/>
              <a:t> speed data access. Indexes are one of many means of </a:t>
            </a:r>
            <a:r>
              <a:rPr lang="en-US" sz="2500" dirty="0" smtClean="0"/>
              <a:t>reducing disk I/O</a:t>
            </a:r>
            <a:r>
              <a:rPr lang="en-US" sz="2500" b="0" dirty="0" smtClean="0"/>
              <a:t>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500" b="0" dirty="0" smtClean="0"/>
              <a:t>A column that is </a:t>
            </a:r>
            <a:r>
              <a:rPr lang="en-US" sz="2500" b="0" i="1" dirty="0" smtClean="0">
                <a:solidFill>
                  <a:schemeClr val="accent1">
                    <a:lumMod val="75000"/>
                  </a:schemeClr>
                </a:solidFill>
              </a:rPr>
              <a:t>frequently referred to in the WHERE clause</a:t>
            </a:r>
            <a:r>
              <a:rPr lang="en-US" sz="2500" b="0" dirty="0" smtClean="0"/>
              <a:t> is a potential candidate for indexing.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500" b="0" dirty="0" smtClean="0"/>
              <a:t>The Oracle Database server </a:t>
            </a:r>
            <a:r>
              <a:rPr lang="en-US" sz="2500" dirty="0" smtClean="0"/>
              <a:t>automatically modifies</a:t>
            </a:r>
            <a:r>
              <a:rPr lang="en-US" sz="2500" b="0" dirty="0" smtClean="0"/>
              <a:t> the values in the index when the values in the corresponding columns are modified.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Indexing. Types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3000" b="0" dirty="0" smtClean="0"/>
              <a:t>Standard B*-tree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3000" b="0" dirty="0" smtClean="0"/>
              <a:t>Reverse key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3000" b="0" dirty="0" smtClean="0"/>
              <a:t>Bitmap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3000" b="0" dirty="0" smtClean="0"/>
              <a:t>Function-based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3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Table Creation</a:t>
            </a:r>
          </a:p>
          <a:p>
            <a:r>
              <a:rPr lang="en-US" sz="3000" dirty="0" smtClean="0"/>
              <a:t>Types of Tables (Heap organized tables, Index Organized tables etc.)</a:t>
            </a:r>
          </a:p>
          <a:p>
            <a:r>
              <a:rPr lang="en-US" sz="3000" dirty="0" smtClean="0"/>
              <a:t>Types of Indexes (B*Tree indexes, B*Tree cluster indexes etc.), Benefits of IOTs</a:t>
            </a:r>
          </a:p>
          <a:p>
            <a:r>
              <a:rPr lang="en-US" sz="3000" dirty="0" smtClean="0"/>
              <a:t>Table Clusters and Benefits of Usage</a:t>
            </a:r>
          </a:p>
          <a:p>
            <a:pPr>
              <a:buNone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Balanced Tree Indexes</a:t>
            </a:r>
            <a:endParaRPr lang="en-US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762000"/>
            <a:ext cx="5429250" cy="3790950"/>
          </a:xfrm>
        </p:spPr>
      </p:pic>
      <p:sp>
        <p:nvSpPr>
          <p:cNvPr id="7" name="TextBox 6"/>
          <p:cNvSpPr txBox="1"/>
          <p:nvPr/>
        </p:nvSpPr>
        <p:spPr>
          <a:xfrm>
            <a:off x="1600200" y="48768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indexes are 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standard index type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They are excellent for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highly selective indexes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(few rows correspond to each index entry) and primary key indexes.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B*tree Indexes Subtypes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US" sz="3000" b="0" dirty="0" smtClean="0"/>
              <a:t>Index-organized tables</a:t>
            </a:r>
          </a:p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US" sz="3000" b="0" dirty="0" smtClean="0"/>
              <a:t>Reverse key indexes</a:t>
            </a:r>
          </a:p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US" sz="3000" b="0" dirty="0" smtClean="0"/>
              <a:t>Descending indexes</a:t>
            </a:r>
          </a:p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US" sz="3000" b="0" dirty="0" smtClean="0"/>
              <a:t>B-tree cluster indexes</a:t>
            </a:r>
          </a:p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US" sz="3000" b="0" dirty="0" smtClean="0"/>
              <a:t>Bitmap and bitmap join indexes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Maintaining Indexes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On every relation, Oracle creates a non-clustered B*tree index for the </a:t>
            </a:r>
            <a:r>
              <a:rPr lang="en-US" sz="2200" dirty="0" smtClean="0"/>
              <a:t>primary key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GB" sz="2200" b="0" dirty="0" smtClean="0"/>
              <a:t>Additionally Oracle will also create an index for every </a:t>
            </a:r>
            <a:r>
              <a:rPr lang="en-GB" sz="2200" dirty="0" smtClean="0"/>
              <a:t>UNIQUE constraint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Indexes are </a:t>
            </a:r>
            <a:r>
              <a:rPr lang="en-US" sz="2200" dirty="0" smtClean="0"/>
              <a:t>automatically used</a:t>
            </a:r>
            <a:r>
              <a:rPr lang="en-US" sz="2200" b="0" dirty="0" smtClean="0"/>
              <a:t> to improve the performance of queries issued to the database, and to sort queries with an ORDER BY clause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Once an index is created, it is never referenced in a SQL statement again except to validate it (</a:t>
            </a:r>
            <a:r>
              <a:rPr lang="en-US" sz="2200" dirty="0" smtClean="0"/>
              <a:t>VALIDATE INDEX</a:t>
            </a:r>
            <a:r>
              <a:rPr lang="en-US" sz="2200" b="0" dirty="0" smtClean="0"/>
              <a:t>) or delete it (</a:t>
            </a:r>
            <a:r>
              <a:rPr lang="en-US" sz="2200" dirty="0" smtClean="0"/>
              <a:t>DROP INDEX</a:t>
            </a:r>
            <a:r>
              <a:rPr lang="en-US" sz="2200" b="0" dirty="0" smtClean="0"/>
              <a:t>)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Indexes cannot be created for views </a:t>
            </a:r>
            <a:r>
              <a:rPr lang="en-US" sz="2200" dirty="0" smtClean="0"/>
              <a:t>(add an index to the underlying base table)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Index-Organized Tables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IOTs are stored in an index structure. The data is stored in sorted order, according to the primary key.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Useful if frequent access to complete table via the index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2000" b="0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44" y="990600"/>
            <a:ext cx="5279011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Reverse Key Index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A reverse-key index is advantageous in environments where an application inserts ascending indexed values while deleting lower values. It physically reverses the bytes of each index key.</a:t>
            </a:r>
          </a:p>
          <a:p>
            <a:r>
              <a:rPr lang="en-US" sz="2000" b="0" dirty="0" smtClean="0"/>
              <a:t>Data warehouse applications that insert and delete large amounts of information based on a key range, such as a date, benefit the most from this.</a:t>
            </a: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90601" y="3810000"/>
          <a:ext cx="3809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1300078"/>
                <a:gridCol w="19384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AAAD7fAA…….A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AAAD7fAA…….B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AAAD7fAA…….C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AAAD7fAA…….D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AAAD7fAA…….E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486400" y="38100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31"/>
                <a:gridCol w="191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AAAD7fAA…….A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AAAD7fAA…….E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AAAD7fAA…….B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AAAD7fAA…….C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AAAD7fAA…….D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4953000" y="48006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Bitmap Indexes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Wingdings" pitchFamily="2" charset="2"/>
              <a:buChar char="§"/>
            </a:pPr>
            <a:endParaRPr lang="en-US" sz="2000" b="0" dirty="0" smtClean="0"/>
          </a:p>
          <a:p>
            <a:pPr>
              <a:buSzPct val="140000"/>
              <a:buFont typeface="Wingdings" pitchFamily="2" charset="2"/>
              <a:buChar char="§"/>
            </a:pPr>
            <a:endParaRPr lang="en-US" sz="2000" b="0" dirty="0" smtClean="0"/>
          </a:p>
          <a:p>
            <a:pPr>
              <a:buSzPct val="140000"/>
              <a:buFont typeface="Wingdings" pitchFamily="2" charset="2"/>
              <a:buChar char="§"/>
            </a:pPr>
            <a:endParaRPr lang="en-US" sz="2000" b="0" dirty="0" smtClean="0"/>
          </a:p>
          <a:p>
            <a:pPr>
              <a:buSzPct val="140000"/>
              <a:buFont typeface="Wingdings" pitchFamily="2" charset="2"/>
              <a:buChar char="§"/>
            </a:pPr>
            <a:endParaRPr lang="en-US" sz="2000" b="0" dirty="0" smtClean="0"/>
          </a:p>
          <a:p>
            <a:pPr>
              <a:buSzPct val="140000"/>
              <a:buFont typeface="Wingdings" pitchFamily="2" charset="2"/>
              <a:buChar char="§"/>
            </a:pPr>
            <a:endParaRPr lang="en-US" sz="2000" b="0" dirty="0" smtClean="0"/>
          </a:p>
          <a:p>
            <a:pPr>
              <a:buSzPct val="140000"/>
              <a:buFont typeface="Wingdings" pitchFamily="2" charset="2"/>
              <a:buChar char="§"/>
            </a:pPr>
            <a:endParaRPr lang="en-US" sz="2000" b="0" dirty="0" smtClean="0"/>
          </a:p>
          <a:p>
            <a:pPr>
              <a:buSzPct val="140000"/>
              <a:buFont typeface="Wingdings" pitchFamily="2" charset="2"/>
              <a:buChar char="§"/>
            </a:pPr>
            <a:endParaRPr lang="en-US" sz="2000" b="0" dirty="0" smtClean="0"/>
          </a:p>
          <a:p>
            <a:pPr>
              <a:buSzPct val="140000"/>
              <a:buFont typeface="Wingdings" pitchFamily="2" charset="2"/>
              <a:buChar char="§"/>
            </a:pPr>
            <a:endParaRPr lang="en-US" sz="2000" b="0" dirty="0" smtClean="0"/>
          </a:p>
          <a:p>
            <a:pPr>
              <a:buSzPct val="140000"/>
              <a:buFont typeface="Wingdings" pitchFamily="2" charset="2"/>
              <a:buChar char="§"/>
            </a:pPr>
            <a:endParaRPr lang="en-US" sz="2000" b="0" dirty="0" smtClean="0"/>
          </a:p>
          <a:p>
            <a:pPr>
              <a:buSzPct val="140000"/>
              <a:buFont typeface="Wingdings" pitchFamily="2" charset="2"/>
              <a:buChar char="§"/>
            </a:pPr>
            <a:r>
              <a:rPr lang="en-US" sz="2000" b="0" dirty="0" smtClean="0"/>
              <a:t>Index entry uses a bitmap to point to multiple rows</a:t>
            </a:r>
          </a:p>
          <a:p>
            <a:pPr>
              <a:buSzPct val="140000"/>
              <a:buFont typeface="Wingdings" pitchFamily="2" charset="2"/>
              <a:buChar char="§"/>
            </a:pPr>
            <a:r>
              <a:rPr lang="en-US" sz="2000" b="0" dirty="0" smtClean="0"/>
              <a:t>Each bit in the index represents a ROWID. A mapping function converts the bit into its corresponding ROWID.</a:t>
            </a:r>
            <a:endParaRPr lang="en-US" sz="2000" b="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38200"/>
            <a:ext cx="4000501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Clusters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Overview of Table Clusters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b="0" dirty="0" smtClean="0"/>
              <a:t>A table cluster is a group of tables that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share common columns and store related data in the same blocks</a:t>
            </a:r>
            <a:r>
              <a:rPr lang="en-US" b="0" dirty="0" smtClean="0"/>
              <a:t>. When tables are clustered, a single data block can contain rows from multiple tables.</a:t>
            </a:r>
          </a:p>
          <a:p>
            <a:pPr marL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Properly used table clusters offer the following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r>
              <a:rPr lang="en-US" b="0" dirty="0" smtClean="0"/>
              <a:t>:</a:t>
            </a:r>
          </a:p>
          <a:p>
            <a:pPr marL="708914" lvl="2"/>
            <a:r>
              <a:rPr lang="en-US" i="1" dirty="0" smtClean="0"/>
              <a:t>Disk I/O is reduced for joins of clustered tables.</a:t>
            </a:r>
          </a:p>
          <a:p>
            <a:pPr marL="708914" lvl="2"/>
            <a:r>
              <a:rPr lang="en-US" i="1" dirty="0" smtClean="0"/>
              <a:t>Access time improves for joins of clustered tables.</a:t>
            </a:r>
          </a:p>
          <a:p>
            <a:pPr marL="708914" lvl="2"/>
            <a:r>
              <a:rPr lang="en-US" i="1" dirty="0" smtClean="0"/>
              <a:t>Less storage is required to store related table and index data because the cluster key value is not stored repeatedly for each row.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Typically, clustering tables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appropriate</a:t>
            </a:r>
            <a:r>
              <a:rPr lang="en-US" b="0" dirty="0" smtClean="0"/>
              <a:t> in the following situations:</a:t>
            </a:r>
          </a:p>
          <a:p>
            <a:pPr marL="708914" lvl="2"/>
            <a:r>
              <a:rPr lang="en-US" i="1" dirty="0" smtClean="0"/>
              <a:t>The tables are frequently updated.</a:t>
            </a:r>
          </a:p>
          <a:p>
            <a:pPr marL="708914" lvl="2"/>
            <a:r>
              <a:rPr lang="en-US" i="1" dirty="0" smtClean="0"/>
              <a:t>The tables frequently require a full table scan.</a:t>
            </a:r>
          </a:p>
          <a:p>
            <a:pPr marL="708914" lvl="2"/>
            <a:r>
              <a:rPr lang="en-US" i="1" dirty="0" smtClean="0"/>
              <a:t>The tables require truncating.</a:t>
            </a:r>
            <a:endParaRPr lang="en-US" dirty="0" smtClean="0"/>
          </a:p>
          <a:p>
            <a:pPr marL="0">
              <a:buNone/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Indexed Cluster</a:t>
            </a:r>
            <a:endParaRPr lang="en-US" dirty="0"/>
          </a:p>
        </p:txBody>
      </p:sp>
      <p:pic>
        <p:nvPicPr>
          <p:cNvPr id="6" name="Picture 4" descr="Description of Figure 2-6 follow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3131" y="1143000"/>
            <a:ext cx="551773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Hash Cluster</a:t>
            </a:r>
            <a:endParaRPr lang="en-US" dirty="0"/>
          </a:p>
        </p:txBody>
      </p:sp>
      <p:pic>
        <p:nvPicPr>
          <p:cNvPr id="6" name="Picture 2" descr="Description of Figure 2-7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010400" cy="273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1600" y="4343400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hash cluster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like a index cluster with one significant difference that makes it even faster. Each request for data in a clustered table involves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at least two I/O operations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one for the cluster index and one for the data. A hash cluster stores related data rows together, but groups the rows according to a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hash value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 the cluster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Oracle Relational Structures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Elias Nema</a:t>
            </a:r>
          </a:p>
          <a:p>
            <a:r>
              <a:rPr lang="pt-BR" dirty="0" smtClean="0"/>
              <a:t>Lead Software </a:t>
            </a:r>
            <a:r>
              <a:rPr lang="pt-BR" dirty="0"/>
              <a:t>Engineer</a:t>
            </a:r>
          </a:p>
          <a:p>
            <a:r>
              <a:rPr lang="pt-BR" b="0" dirty="0" smtClean="0">
                <a:hlinkClick r:id="rId2"/>
              </a:rPr>
              <a:t>Elias_Nema@epam.com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69257"/>
            <a:ext cx="680085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48427"/>
            <a:ext cx="5705475" cy="1352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705600" y="1257300"/>
            <a:ext cx="990600" cy="2667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0" idx="0"/>
          </p:cNvCxnSpPr>
          <p:nvPr/>
        </p:nvCxnSpPr>
        <p:spPr>
          <a:xfrm flipH="1">
            <a:off x="4757738" y="1535957"/>
            <a:ext cx="1947862" cy="2012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00" y="4495800"/>
            <a:ext cx="1066800" cy="2667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2819400" y="4762500"/>
            <a:ext cx="1524000" cy="13612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1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trying to create a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8" y="1480754"/>
            <a:ext cx="7981950" cy="24574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14800" y="646592"/>
            <a:ext cx="76200" cy="719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25" y="4624869"/>
            <a:ext cx="2543175" cy="10001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43200" y="1745648"/>
            <a:ext cx="1524000" cy="2667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3733800" y="2013786"/>
            <a:ext cx="715813" cy="26110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81400" y="4730433"/>
            <a:ext cx="1470354" cy="2667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4316577" y="4997133"/>
            <a:ext cx="94308" cy="12512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2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trying to create a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2873468"/>
            <a:ext cx="2714625" cy="1438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2000" y="990600"/>
            <a:ext cx="0" cy="1752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</p:cNvCxnSpPr>
          <p:nvPr/>
        </p:nvCxnSpPr>
        <p:spPr>
          <a:xfrm>
            <a:off x="4291889" y="4191000"/>
            <a:ext cx="271147" cy="1752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0000" y="3924300"/>
            <a:ext cx="963778" cy="2667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trying to create a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75" y="1196788"/>
            <a:ext cx="3757849" cy="47863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724400" y="321889"/>
            <a:ext cx="76200" cy="838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Data Blocks, Again?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buSzPct val="140000"/>
              <a:buFont typeface="Times New Roman" panose="02020603050405020304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dirty="0" smtClean="0"/>
              <a:t>Oracle inserts multiple rows into single data block (if row size is smaller than block size)</a:t>
            </a:r>
          </a:p>
          <a:p>
            <a:pPr marL="339725" indent="-339725">
              <a:buSzPct val="140000"/>
              <a:buFont typeface="Times New Roman" panose="02020603050405020304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dirty="0" smtClean="0"/>
              <a:t>Sometimes a row will occupy more than one block:</a:t>
            </a:r>
          </a:p>
          <a:p>
            <a:pPr marL="739775" lvl="1" indent="-282575">
              <a:buSzPct val="140000"/>
              <a:buFont typeface="Times New Roman" panose="02020603050405020304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>
                <a:solidFill>
                  <a:schemeClr val="accent1">
                    <a:lumMod val="75000"/>
                  </a:schemeClr>
                </a:solidFill>
              </a:rPr>
              <a:t>if a row size is larger than data block size – </a:t>
            </a:r>
            <a:r>
              <a:rPr lang="en-GB" sz="2200" b="1" i="1" dirty="0" smtClean="0">
                <a:solidFill>
                  <a:schemeClr val="accent1">
                    <a:lumMod val="75000"/>
                  </a:schemeClr>
                </a:solidFill>
              </a:rPr>
              <a:t>data chaining</a:t>
            </a:r>
          </a:p>
          <a:p>
            <a:pPr marL="739775" lvl="1" indent="-282575">
              <a:buSzPct val="140000"/>
              <a:buFont typeface="Times New Roman" panose="02020603050405020304" pitchFamily="18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>
                <a:solidFill>
                  <a:schemeClr val="accent1">
                    <a:lumMod val="75000"/>
                  </a:schemeClr>
                </a:solidFill>
              </a:rPr>
              <a:t>if a row is inserted small and then updated and there is no space left in the data block – </a:t>
            </a:r>
            <a:r>
              <a:rPr lang="en-GB" sz="2200" b="1" i="1" dirty="0" smtClean="0">
                <a:solidFill>
                  <a:schemeClr val="accent1">
                    <a:lumMod val="75000"/>
                  </a:schemeClr>
                </a:solidFill>
              </a:rPr>
              <a:t>data migration</a:t>
            </a:r>
          </a:p>
          <a:p>
            <a:pPr marL="339725" indent="-339725">
              <a:buSzPct val="140000"/>
              <a:buFont typeface="Times New Roman" panose="02020603050405020304" pitchFamily="18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dirty="0" smtClean="0"/>
              <a:t>Data chaining is unavoidable, Oracle tries to prevent data migration</a:t>
            </a:r>
            <a:endParaRPr lang="en-US" sz="2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PCTFREE and PCTUSED</a:t>
            </a:r>
            <a:endParaRPr lang="en-US" dirty="0"/>
          </a:p>
        </p:txBody>
      </p:sp>
      <p:pic>
        <p:nvPicPr>
          <p:cNvPr id="6" name="Picture 2" descr="http://docs.oracle.com/cd/B19306_01/server.102/b14220/img/cncpt03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36" y="1219200"/>
            <a:ext cx="396972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1190</TotalTime>
  <Words>1316</Words>
  <Application>Microsoft Office PowerPoint</Application>
  <PresentationFormat>On-screen Show (4:3)</PresentationFormat>
  <Paragraphs>246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Wingdings</vt:lpstr>
      <vt:lpstr>template</vt:lpstr>
      <vt:lpstr>Introduction to data warehousing</vt:lpstr>
      <vt:lpstr>Agenda</vt:lpstr>
      <vt:lpstr>Table Creation </vt:lpstr>
      <vt:lpstr>Syntax</vt:lpstr>
      <vt:lpstr>Still trying to create a table</vt:lpstr>
      <vt:lpstr>Still trying to create a table</vt:lpstr>
      <vt:lpstr>Still trying to create a table</vt:lpstr>
      <vt:lpstr>Data Blocks, Again?</vt:lpstr>
      <vt:lpstr>PCTFREE and PCTUSED</vt:lpstr>
      <vt:lpstr>Row Migration</vt:lpstr>
      <vt:lpstr>tables</vt:lpstr>
      <vt:lpstr>Review of Structures Relationships</vt:lpstr>
      <vt:lpstr>Main Types of Tables in Oracle</vt:lpstr>
      <vt:lpstr>Heap-Organized Table</vt:lpstr>
      <vt:lpstr>External Table</vt:lpstr>
      <vt:lpstr>Object Table</vt:lpstr>
      <vt:lpstr>indexes</vt:lpstr>
      <vt:lpstr>Indexing</vt:lpstr>
      <vt:lpstr>Indexing. Types</vt:lpstr>
      <vt:lpstr>Balanced Tree Indexes</vt:lpstr>
      <vt:lpstr>B*tree Indexes Subtypes</vt:lpstr>
      <vt:lpstr>Maintaining Indexes</vt:lpstr>
      <vt:lpstr>Index-Organized Tables</vt:lpstr>
      <vt:lpstr>Reverse Key Index</vt:lpstr>
      <vt:lpstr>Bitmap Indexes</vt:lpstr>
      <vt:lpstr>Clusters</vt:lpstr>
      <vt:lpstr>Overview of Table Clusters</vt:lpstr>
      <vt:lpstr>Indexed Cluster</vt:lpstr>
      <vt:lpstr>Hash Cluster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warehousing</dc:title>
  <dc:creator>Elias</dc:creator>
  <cp:lastModifiedBy>Elias Nema</cp:lastModifiedBy>
  <cp:revision>109</cp:revision>
  <dcterms:created xsi:type="dcterms:W3CDTF">2014-04-05T15:14:09Z</dcterms:created>
  <dcterms:modified xsi:type="dcterms:W3CDTF">2016-02-16T20:48:07Z</dcterms:modified>
</cp:coreProperties>
</file>