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59" r:id="rId3"/>
    <p:sldId id="260" r:id="rId4"/>
    <p:sldId id="261" r:id="rId5"/>
    <p:sldId id="262" r:id="rId6"/>
    <p:sldId id="263" r:id="rId7"/>
    <p:sldId id="264" r:id="rId8"/>
    <p:sldId id="281"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5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381" autoAdjust="0"/>
    <p:restoredTop sz="94624" autoAdjust="0"/>
  </p:normalViewPr>
  <p:slideViewPr>
    <p:cSldViewPr>
      <p:cViewPr varScale="1">
        <p:scale>
          <a:sx n="83" d="100"/>
          <a:sy n="83" d="100"/>
        </p:scale>
        <p:origin x="955" y="67"/>
      </p:cViewPr>
      <p:guideLst>
        <p:guide orient="horz" pos="720"/>
        <p:guide/>
      </p:guideLst>
    </p:cSldViewPr>
  </p:slideViewPr>
  <p:outlineViewPr>
    <p:cViewPr>
      <p:scale>
        <a:sx n="33" d="100"/>
        <a:sy n="33" d="100"/>
      </p:scale>
      <p:origin x="0" y="15672"/>
    </p:cViewPr>
  </p:outlineViewPr>
  <p:notesTextViewPr>
    <p:cViewPr>
      <p:scale>
        <a:sx n="1" d="1"/>
        <a:sy n="1" d="1"/>
      </p:scale>
      <p:origin x="0" y="0"/>
    </p:cViewPr>
  </p:notesText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F1ABD1-0DEA-486D-A02C-CE0FB6B3BAA0}" type="datetimeFigureOut">
              <a:rPr lang="en-US" smtClean="0"/>
              <a:pPr/>
              <a:t>21-Nov-17</a:t>
            </a:fld>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A63051B-C6B5-44E2-8544-AD0AA6F1BBAF}" type="slidenum">
              <a:rPr lang="en-US" smtClean="0"/>
              <a:pPr/>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152400" y="124206"/>
            <a:ext cx="1600200" cy="485394"/>
          </a:xfrm>
          <a:prstGeom prst="rect">
            <a:avLst/>
          </a:prstGeom>
        </p:spPr>
      </p:pic>
    </p:spTree>
    <p:extLst>
      <p:ext uri="{BB962C8B-B14F-4D97-AF65-F5344CB8AC3E}">
        <p14:creationId xmlns:p14="http://schemas.microsoft.com/office/powerpoint/2010/main" val="2547368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52AF87-3238-4C07-840E-74A8A3502943}" type="datetimeFigureOut">
              <a:rPr lang="en-US" smtClean="0"/>
              <a:pPr/>
              <a:t>21-Nov-17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D34B46-4A0F-491A-A398-B220DCB32F65}" type="slidenum">
              <a:rPr lang="en-US" smtClean="0"/>
              <a:pPr/>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152400" y="124206"/>
            <a:ext cx="1600200" cy="485394"/>
          </a:xfrm>
          <a:prstGeom prst="rect">
            <a:avLst/>
          </a:prstGeom>
        </p:spPr>
      </p:pic>
    </p:spTree>
    <p:extLst>
      <p:ext uri="{BB962C8B-B14F-4D97-AF65-F5344CB8AC3E}">
        <p14:creationId xmlns:p14="http://schemas.microsoft.com/office/powerpoint/2010/main" val="1994493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http://www.kimballgroup.com/2008/09/design-tip-105-snowflakes-outriggers-and-bridges/</a:t>
            </a:r>
            <a:endParaRPr lang="en-US" dirty="0"/>
          </a:p>
        </p:txBody>
      </p:sp>
      <p:sp>
        <p:nvSpPr>
          <p:cNvPr id="4" name="Slide Number Placeholder 3"/>
          <p:cNvSpPr>
            <a:spLocks noGrp="1"/>
          </p:cNvSpPr>
          <p:nvPr>
            <p:ph type="sldNum" sz="quarter" idx="10"/>
          </p:nvPr>
        </p:nvSpPr>
        <p:spPr/>
        <p:txBody>
          <a:bodyPr/>
          <a:lstStyle/>
          <a:p>
            <a:fld id="{07D34B46-4A0F-491A-A398-B220DCB32F65}" type="slidenum">
              <a:rPr lang="en-US" smtClean="0"/>
              <a:pPr/>
              <a:t>13</a:t>
            </a:fld>
            <a:endParaRPr lang="en-US"/>
          </a:p>
        </p:txBody>
      </p:sp>
    </p:spTree>
    <p:extLst>
      <p:ext uri="{BB962C8B-B14F-4D97-AF65-F5344CB8AC3E}">
        <p14:creationId xmlns:p14="http://schemas.microsoft.com/office/powerpoint/2010/main" val="3908739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828800" y="2895600"/>
            <a:ext cx="6858000" cy="1143000"/>
          </a:xfrm>
          <a:prstGeom prst="rect">
            <a:avLst/>
          </a:prstGeom>
        </p:spPr>
        <p:txBody>
          <a:bodyPr/>
          <a:lstStyle>
            <a:lvl1pPr marL="0" indent="0" algn="l">
              <a:buNone/>
              <a:defRPr lang="en-US" sz="2000" b="0" kern="1200" baseline="0" dirty="0" smtClean="0">
                <a:solidFill>
                  <a:schemeClr val="accent1">
                    <a:lumMod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Presentation Subtitle</a:t>
            </a:r>
          </a:p>
          <a:p>
            <a:endParaRPr lang="en-US" dirty="0"/>
          </a:p>
        </p:txBody>
      </p:sp>
      <p:sp>
        <p:nvSpPr>
          <p:cNvPr id="22" name="Title 1"/>
          <p:cNvSpPr>
            <a:spLocks noGrp="1"/>
          </p:cNvSpPr>
          <p:nvPr>
            <p:ph type="title" hasCustomPrompt="1"/>
          </p:nvPr>
        </p:nvSpPr>
        <p:spPr>
          <a:xfrm>
            <a:off x="1828800" y="1304925"/>
            <a:ext cx="6858000" cy="1438275"/>
          </a:xfrm>
        </p:spPr>
        <p:txBody>
          <a:bodyPr anchor="t">
            <a:noAutofit/>
          </a:bodyPr>
          <a:lstStyle>
            <a:lvl1pPr algn="l">
              <a:defRPr sz="3000" b="1" cap="all"/>
            </a:lvl1pPr>
          </a:lstStyle>
          <a:p>
            <a:r>
              <a:rPr lang="en-US" dirty="0" smtClean="0"/>
              <a:t>PRESENTATION title</a:t>
            </a:r>
            <a:br>
              <a:rPr lang="en-US" dirty="0" smtClean="0"/>
            </a:br>
            <a:r>
              <a:rPr lang="en-US" dirty="0" smtClean="0"/>
              <a:t>ALL CAPS</a:t>
            </a:r>
            <a:br>
              <a:rPr lang="en-US" dirty="0" smtClean="0"/>
            </a:br>
            <a:endParaRPr lang="en-US" dirty="0"/>
          </a:p>
        </p:txBody>
      </p:sp>
      <p:sp>
        <p:nvSpPr>
          <p:cNvPr id="25" name="Text Placeholder 24"/>
          <p:cNvSpPr>
            <a:spLocks noGrp="1"/>
          </p:cNvSpPr>
          <p:nvPr>
            <p:ph type="body" sz="quarter" idx="14" hasCustomPrompt="1"/>
          </p:nvPr>
        </p:nvSpPr>
        <p:spPr>
          <a:xfrm>
            <a:off x="2743200" y="4191000"/>
            <a:ext cx="5943600" cy="1066800"/>
          </a:xfrm>
          <a:prstGeom prst="rect">
            <a:avLst/>
          </a:prstGeom>
        </p:spPr>
        <p:txBody>
          <a:bodyPr>
            <a:noAutofit/>
          </a:bodyPr>
          <a:lstStyle>
            <a:lvl1pPr marL="0" indent="0" algn="l">
              <a:buNone/>
              <a:defRPr lang="en-US" sz="1600" b="1" kern="1200" baseline="0" dirty="0" smtClean="0">
                <a:solidFill>
                  <a:schemeClr val="tx1"/>
                </a:solidFill>
                <a:latin typeface="Tahoma" pitchFamily="34" charset="0"/>
                <a:ea typeface="Tahoma" pitchFamily="34" charset="0"/>
                <a:cs typeface="Tahoma" pitchFamily="34" charset="0"/>
              </a:defRPr>
            </a:lvl1pPr>
            <a:lvl2pPr>
              <a:defRPr lang="en-US" sz="1800" b="1" kern="1200" baseline="0" dirty="0" smtClean="0">
                <a:solidFill>
                  <a:schemeClr val="bg1">
                    <a:lumMod val="50000"/>
                  </a:schemeClr>
                </a:solidFill>
                <a:latin typeface="Arial" pitchFamily="34" charset="0"/>
                <a:ea typeface="+mn-ea"/>
                <a:cs typeface="Arial" pitchFamily="34" charset="0"/>
              </a:defRPr>
            </a:lvl2pPr>
            <a:lvl3pPr>
              <a:defRPr lang="en-US" sz="1800" b="1" kern="1200" baseline="0" dirty="0" smtClean="0">
                <a:solidFill>
                  <a:schemeClr val="bg1">
                    <a:lumMod val="50000"/>
                  </a:schemeClr>
                </a:solidFill>
                <a:latin typeface="Arial" pitchFamily="34" charset="0"/>
                <a:ea typeface="+mn-ea"/>
                <a:cs typeface="Arial" pitchFamily="34" charset="0"/>
              </a:defRPr>
            </a:lvl3pPr>
            <a:lvl4pPr>
              <a:defRPr lang="en-US" sz="1800" b="1" kern="1200" baseline="0" dirty="0" smtClean="0">
                <a:solidFill>
                  <a:schemeClr val="bg1">
                    <a:lumMod val="50000"/>
                  </a:schemeClr>
                </a:solidFill>
                <a:latin typeface="Arial" pitchFamily="34" charset="0"/>
                <a:ea typeface="+mn-ea"/>
                <a:cs typeface="Arial" pitchFamily="34" charset="0"/>
              </a:defRPr>
            </a:lvl4pPr>
            <a:lvl5pPr>
              <a:defRPr lang="en-US" sz="1800" b="1" kern="1200" baseline="0" dirty="0">
                <a:solidFill>
                  <a:schemeClr val="bg1">
                    <a:lumMod val="50000"/>
                  </a:schemeClr>
                </a:solidFill>
                <a:latin typeface="Arial" pitchFamily="34" charset="0"/>
                <a:ea typeface="+mn-ea"/>
                <a:cs typeface="Arial" pitchFamily="34" charset="0"/>
              </a:defRPr>
            </a:lvl5pPr>
          </a:lstStyle>
          <a:p>
            <a:pPr lvl="0"/>
            <a:r>
              <a:rPr lang="en-US" dirty="0" smtClean="0"/>
              <a:t>Author Name</a:t>
            </a:r>
          </a:p>
          <a:p>
            <a:pPr lvl="0"/>
            <a:r>
              <a:rPr lang="en-US" dirty="0" smtClean="0"/>
              <a:t>Author Position</a:t>
            </a:r>
          </a:p>
          <a:p>
            <a:pPr lvl="0"/>
            <a:r>
              <a:rPr lang="en-US" dirty="0" smtClean="0"/>
              <a:t>Author Contact Email</a:t>
            </a:r>
          </a:p>
        </p:txBody>
      </p:sp>
      <p:sp>
        <p:nvSpPr>
          <p:cNvPr id="4" name="Slide Number Placeholder 3"/>
          <p:cNvSpPr>
            <a:spLocks noGrp="1"/>
          </p:cNvSpPr>
          <p:nvPr>
            <p:ph type="sldNum" sz="quarter" idx="16"/>
          </p:nvPr>
        </p:nvSpPr>
        <p:spPr/>
        <p:txBody>
          <a:bodyPr/>
          <a:lstStyle/>
          <a:p>
            <a:fld id="{36013D82-3B92-4BC6-A819-A7803D760D40}" type="slidenum">
              <a:rPr lang="en-US" smtClean="0"/>
              <a:pPr/>
              <a:t>‹#›</a:t>
            </a:fld>
            <a:endParaRPr lang="en-US"/>
          </a:p>
        </p:txBody>
      </p:sp>
      <p:sp>
        <p:nvSpPr>
          <p:cNvPr id="13" name="Text Placeholder 12"/>
          <p:cNvSpPr>
            <a:spLocks noGrp="1"/>
          </p:cNvSpPr>
          <p:nvPr>
            <p:ph type="body" sz="quarter" idx="17" hasCustomPrompt="1"/>
          </p:nvPr>
        </p:nvSpPr>
        <p:spPr>
          <a:xfrm>
            <a:off x="1828800" y="685800"/>
            <a:ext cx="1524000" cy="533400"/>
          </a:xfrm>
          <a:prstGeom prst="rect">
            <a:avLst/>
          </a:prstGeom>
          <a:solidFill>
            <a:schemeClr val="accent1">
              <a:lumMod val="75000"/>
            </a:schemeClr>
          </a:solidFill>
        </p:spPr>
        <p:txBody>
          <a:bodyPr/>
          <a:lstStyle>
            <a:lvl1pPr marL="0" indent="0">
              <a:buNone/>
              <a:defRPr sz="3000" b="1">
                <a:solidFill>
                  <a:schemeClr val="bg1"/>
                </a:solidFill>
                <a:latin typeface="Tahoma" pitchFamily="34" charset="0"/>
                <a:ea typeface="Tahoma" pitchFamily="34" charset="0"/>
                <a:cs typeface="Tahoma" pitchFamily="34" charset="0"/>
              </a:defRPr>
            </a:lvl1pPr>
          </a:lstStyle>
          <a:p>
            <a:pPr lvl="0"/>
            <a:r>
              <a:rPr lang="en-US" dirty="0" smtClean="0"/>
              <a:t>CODE</a:t>
            </a:r>
            <a:endParaRPr lang="en-US" dirty="0"/>
          </a:p>
        </p:txBody>
      </p:sp>
      <p:sp>
        <p:nvSpPr>
          <p:cNvPr id="14" name="Rectangle 13"/>
          <p:cNvSpPr/>
          <p:nvPr userDrawn="1"/>
        </p:nvSpPr>
        <p:spPr>
          <a:xfrm>
            <a:off x="1828800" y="4191000"/>
            <a:ext cx="965329" cy="338554"/>
          </a:xfrm>
          <a:prstGeom prst="rect">
            <a:avLst/>
          </a:prstGeom>
        </p:spPr>
        <p:txBody>
          <a:bodyPr wrap="none">
            <a:spAutoFit/>
          </a:bodyPr>
          <a:lstStyle/>
          <a:p>
            <a:r>
              <a:rPr lang="en-US" sz="1600" b="1" dirty="0" smtClean="0">
                <a:solidFill>
                  <a:schemeClr val="tx1"/>
                </a:solidFill>
                <a:latin typeface="Tahoma" pitchFamily="34" charset="0"/>
                <a:ea typeface="Tahoma" pitchFamily="34" charset="0"/>
                <a:cs typeface="Tahoma" pitchFamily="34" charset="0"/>
              </a:rPr>
              <a:t>Author:</a:t>
            </a:r>
            <a:endParaRPr lang="en-US" sz="1600" b="1" dirty="0">
              <a:solidFill>
                <a:schemeClr val="tx1"/>
              </a:solidFill>
              <a:latin typeface="Tahoma" pitchFamily="34" charset="0"/>
              <a:ea typeface="Tahoma" pitchFamily="34" charset="0"/>
              <a:cs typeface="Tahoma" pitchFamily="34" charset="0"/>
            </a:endParaRPr>
          </a:p>
        </p:txBody>
      </p:sp>
      <p:sp>
        <p:nvSpPr>
          <p:cNvPr id="5" name="Footer Placeholder 4"/>
          <p:cNvSpPr>
            <a:spLocks noGrp="1"/>
          </p:cNvSpPr>
          <p:nvPr>
            <p:ph type="ftr" sz="quarter" idx="18"/>
          </p:nvPr>
        </p:nvSpPr>
        <p:spPr/>
        <p:txBody>
          <a:bodyPr/>
          <a:lstStyle/>
          <a:p>
            <a:r>
              <a:rPr lang="en-US" dirty="0" smtClean="0"/>
              <a:t>2014 © EPAM Systems, RD Dep.</a:t>
            </a:r>
            <a:endParaRPr lang="en-US" dirty="0"/>
          </a:p>
        </p:txBody>
      </p:sp>
    </p:spTree>
    <p:extLst>
      <p:ext uri="{BB962C8B-B14F-4D97-AF65-F5344CB8AC3E}">
        <p14:creationId xmlns:p14="http://schemas.microsoft.com/office/powerpoint/2010/main" val="7364611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OC  Layout">
    <p:spTree>
      <p:nvGrpSpPr>
        <p:cNvPr id="1" name=""/>
        <p:cNvGrpSpPr/>
        <p:nvPr/>
      </p:nvGrpSpPr>
      <p:grpSpPr>
        <a:xfrm>
          <a:off x="0" y="0"/>
          <a:ext cx="0" cy="0"/>
          <a:chOff x="0" y="0"/>
          <a:chExt cx="0" cy="0"/>
        </a:xfrm>
      </p:grpSpPr>
      <p:sp>
        <p:nvSpPr>
          <p:cNvPr id="16" name="Footer Placeholder 15"/>
          <p:cNvSpPr>
            <a:spLocks noGrp="1"/>
          </p:cNvSpPr>
          <p:nvPr>
            <p:ph type="ftr" sz="quarter" idx="23"/>
          </p:nvPr>
        </p:nvSpPr>
        <p:spPr/>
        <p:txBody>
          <a:bodyPr/>
          <a:lstStyle/>
          <a:p>
            <a:r>
              <a:rPr lang="en-US" dirty="0" smtClean="0"/>
              <a:t>2014 © EPAM Systems, RD Dep.</a:t>
            </a:r>
            <a:endParaRPr lang="en-US" dirty="0"/>
          </a:p>
        </p:txBody>
      </p:sp>
      <p:sp>
        <p:nvSpPr>
          <p:cNvPr id="18" name="Slide Number Placeholder 17"/>
          <p:cNvSpPr>
            <a:spLocks noGrp="1"/>
          </p:cNvSpPr>
          <p:nvPr>
            <p:ph type="sldNum" sz="quarter" idx="24"/>
          </p:nvPr>
        </p:nvSpPr>
        <p:spPr/>
        <p:txBody>
          <a:bodyPr/>
          <a:lstStyle/>
          <a:p>
            <a:fld id="{36013D82-3B92-4BC6-A819-A7803D760D40}" type="slidenum">
              <a:rPr lang="en-US" smtClean="0"/>
              <a:pPr/>
              <a:t>‹#›</a:t>
            </a:fld>
            <a:endParaRPr lang="en-US"/>
          </a:p>
        </p:txBody>
      </p:sp>
      <p:sp>
        <p:nvSpPr>
          <p:cNvPr id="19" name="Title 18"/>
          <p:cNvSpPr>
            <a:spLocks noGrp="1"/>
          </p:cNvSpPr>
          <p:nvPr>
            <p:ph type="title"/>
          </p:nvPr>
        </p:nvSpPr>
        <p:spPr/>
        <p:txBody>
          <a:bodyPr anchor="t"/>
          <a:lstStyle/>
          <a:p>
            <a:r>
              <a:rPr lang="ru-RU" smtClean="0"/>
              <a:t>Образец заголовка</a:t>
            </a:r>
            <a:endParaRPr lang="en-US" dirty="0"/>
          </a:p>
        </p:txBody>
      </p:sp>
      <p:sp>
        <p:nvSpPr>
          <p:cNvPr id="31" name="Content Placeholder 2"/>
          <p:cNvSpPr>
            <a:spLocks noGrp="1"/>
          </p:cNvSpPr>
          <p:nvPr>
            <p:ph idx="1"/>
          </p:nvPr>
        </p:nvSpPr>
        <p:spPr>
          <a:xfrm>
            <a:off x="914400" y="1219200"/>
            <a:ext cx="7315200" cy="4800600"/>
          </a:xfrm>
          <a:prstGeom prst="rect">
            <a:avLst/>
          </a:prstGeom>
        </p:spPr>
        <p:txBody>
          <a:bodyPr/>
          <a:lstStyle>
            <a:lvl1pPr marL="287338" indent="-287338">
              <a:buClr>
                <a:schemeClr val="accent1">
                  <a:lumMod val="75000"/>
                </a:schemeClr>
              </a:buClr>
              <a:buSzPct val="100000"/>
              <a:buFont typeface="+mj-lt"/>
              <a:buAutoNum type="arabicPeriod"/>
              <a:defRPr sz="1600" b="1"/>
            </a:lvl1pPr>
            <a:lvl2pPr marL="798513" indent="-341313">
              <a:buClr>
                <a:schemeClr val="accent1">
                  <a:lumMod val="75000"/>
                </a:schemeClr>
              </a:buClr>
              <a:buSzPct val="120000"/>
              <a:buFont typeface="Wingdings" pitchFamily="2" charset="2"/>
              <a:buChar char="§"/>
              <a:tabLst>
                <a:tab pos="798513" algn="l"/>
              </a:tabLst>
              <a:defRPr sz="1600"/>
            </a:lvl2pPr>
            <a:lvl3pPr marL="1223963" indent="-342900">
              <a:buClr>
                <a:schemeClr val="accent1">
                  <a:lumMod val="75000"/>
                </a:schemeClr>
              </a:buClr>
              <a:buSzPct val="100000"/>
              <a:buFont typeface="+mj-lt"/>
              <a:buAutoNum type="arabicPeriod"/>
              <a:defRPr/>
            </a:lvl3pPr>
            <a:lvl4pPr marL="1673225" indent="-342900">
              <a:buClr>
                <a:schemeClr val="accent1">
                  <a:lumMod val="75000"/>
                </a:schemeClr>
              </a:buClr>
              <a:buSzPct val="100000"/>
              <a:buFont typeface="+mj-lt"/>
              <a:buAutoNum type="arabicPeriod"/>
              <a:tabLst>
                <a:tab pos="1611313" algn="l"/>
              </a:tabLst>
              <a:defRPr/>
            </a:lvl4pPr>
            <a:lvl5pPr marL="2222500" indent="-342900">
              <a:buClr>
                <a:schemeClr val="accent1">
                  <a:lumMod val="75000"/>
                </a:schemeClr>
              </a:buClr>
              <a:buSzPct val="100000"/>
              <a:buFont typeface="+mj-lt"/>
              <a:buAutoNum type="arabicPeriod"/>
              <a:defRPr/>
            </a:lvl5pPr>
          </a:lstStyle>
          <a:p>
            <a:pPr lvl="0"/>
            <a:r>
              <a:rPr lang="ru-RU" smtClean="0"/>
              <a:t>Образец текста</a:t>
            </a:r>
          </a:p>
          <a:p>
            <a:pPr lvl="1"/>
            <a:r>
              <a:rPr lang="ru-RU" smtClean="0"/>
              <a:t>Второй уровень</a:t>
            </a:r>
          </a:p>
        </p:txBody>
      </p:sp>
    </p:spTree>
    <p:extLst>
      <p:ext uri="{BB962C8B-B14F-4D97-AF65-F5344CB8AC3E}">
        <p14:creationId xmlns:p14="http://schemas.microsoft.com/office/powerpoint/2010/main" val="12092437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br>
              <a:rPr lang="en-US" dirty="0" smtClean="0"/>
            </a:br>
            <a:endParaRPr lang="en-US" dirty="0"/>
          </a:p>
        </p:txBody>
      </p:sp>
      <p:sp>
        <p:nvSpPr>
          <p:cNvPr id="7" name="Content Placeholder 2"/>
          <p:cNvSpPr>
            <a:spLocks noGrp="1"/>
          </p:cNvSpPr>
          <p:nvPr>
            <p:ph idx="1" hasCustomPrompt="1"/>
          </p:nvPr>
        </p:nvSpPr>
        <p:spPr>
          <a:xfrm>
            <a:off x="914400" y="1219200"/>
            <a:ext cx="7315200" cy="4800600"/>
          </a:xfrm>
          <a:prstGeom prst="rect">
            <a:avLst/>
          </a:prstGeom>
        </p:spPr>
        <p:txBody>
          <a:bodyPr/>
          <a:lstStyle>
            <a:lvl1pPr marL="285750" indent="-285750">
              <a:buClr>
                <a:schemeClr val="accent1">
                  <a:lumMod val="75000"/>
                </a:schemeClr>
              </a:buClr>
              <a:buSzPct val="140000"/>
              <a:buFont typeface="Wingdings" pitchFamily="2" charset="2"/>
              <a:buChar char="§"/>
              <a:defRPr/>
            </a:lvl1pPr>
            <a:lvl2pPr marL="742950" indent="-285750">
              <a:buClr>
                <a:schemeClr val="accent1">
                  <a:lumMod val="75000"/>
                </a:schemeClr>
              </a:buClr>
              <a:buSzPct val="140000"/>
              <a:buFont typeface="Arial" pitchFamily="34" charset="0"/>
              <a:buChar char="•"/>
              <a:defRPr/>
            </a:lvl2pPr>
            <a:lvl3pPr marL="1166813" indent="-285750">
              <a:buClr>
                <a:schemeClr val="accent1">
                  <a:lumMod val="75000"/>
                </a:schemeClr>
              </a:buClr>
              <a:buSzPct val="140000"/>
              <a:buFont typeface="Arial" pitchFamily="34" charset="0"/>
              <a:buChar char="›"/>
              <a:defRPr/>
            </a:lvl3pPr>
            <a:lvl4pPr marL="1611313" indent="-280988">
              <a:buClr>
                <a:schemeClr val="accent1">
                  <a:lumMod val="75000"/>
                </a:schemeClr>
              </a:buClr>
              <a:buSzPct val="100000"/>
              <a:buFont typeface="Arial" pitchFamily="34" charset="0"/>
              <a:buChar char="―"/>
              <a:tabLst>
                <a:tab pos="1611313" algn="l"/>
              </a:tabLst>
              <a:defRPr/>
            </a:lvl4pPr>
            <a:lvl5pPr marL="1879600" indent="0">
              <a:buClr>
                <a:schemeClr val="accent1">
                  <a:lumMod val="75000"/>
                </a:schemeClr>
              </a:buClr>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0"/>
          </p:nvPr>
        </p:nvSpPr>
        <p:spPr/>
        <p:txBody>
          <a:bodyPr/>
          <a:lstStyle/>
          <a:p>
            <a:r>
              <a:rPr lang="en-US" dirty="0" smtClean="0"/>
              <a:t>2014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a:p>
        </p:txBody>
      </p:sp>
    </p:spTree>
    <p:extLst>
      <p:ext uri="{BB962C8B-B14F-4D97-AF65-F5344CB8AC3E}">
        <p14:creationId xmlns:p14="http://schemas.microsoft.com/office/powerpoint/2010/main" val="5979495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br>
              <a:rPr lang="en-US" dirty="0" smtClean="0"/>
            </a:br>
            <a:endParaRPr lang="en-US" dirty="0"/>
          </a:p>
        </p:txBody>
      </p:sp>
      <p:sp>
        <p:nvSpPr>
          <p:cNvPr id="3" name="Footer Placeholder 2"/>
          <p:cNvSpPr>
            <a:spLocks noGrp="1"/>
          </p:cNvSpPr>
          <p:nvPr>
            <p:ph type="ftr" sz="quarter" idx="10"/>
          </p:nvPr>
        </p:nvSpPr>
        <p:spPr/>
        <p:txBody>
          <a:bodyPr/>
          <a:lstStyle/>
          <a:p>
            <a:r>
              <a:rPr lang="en-US" dirty="0" smtClean="0"/>
              <a:t>2014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a:p>
        </p:txBody>
      </p:sp>
    </p:spTree>
    <p:extLst>
      <p:ext uri="{BB962C8B-B14F-4D97-AF65-F5344CB8AC3E}">
        <p14:creationId xmlns:p14="http://schemas.microsoft.com/office/powerpoint/2010/main" val="361377839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smtClean="0"/>
              <a:t>2014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a:p>
        </p:txBody>
      </p:sp>
    </p:spTree>
    <p:extLst>
      <p:ext uri="{BB962C8B-B14F-4D97-AF65-F5344CB8AC3E}">
        <p14:creationId xmlns:p14="http://schemas.microsoft.com/office/powerpoint/2010/main" val="28428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2514600"/>
            <a:ext cx="6400800" cy="1438275"/>
          </a:xfrm>
        </p:spPr>
        <p:txBody>
          <a:bodyPr anchor="t">
            <a:noAutofit/>
          </a:bodyPr>
          <a:lstStyle>
            <a:lvl1pPr algn="l">
              <a:defRPr sz="3000" b="1" cap="all"/>
            </a:lvl1pPr>
          </a:lstStyle>
          <a:p>
            <a:r>
              <a:rPr lang="en-US" dirty="0" smtClean="0"/>
              <a:t>SECTION title</a:t>
            </a:r>
            <a:br>
              <a:rPr lang="en-US" dirty="0" smtClean="0"/>
            </a:br>
            <a:r>
              <a:rPr lang="en-US" dirty="0" smtClean="0"/>
              <a:t>ALL CAPS</a:t>
            </a:r>
            <a:br>
              <a:rPr lang="en-US" dirty="0" smtClean="0"/>
            </a:br>
            <a:endParaRPr lang="en-US" dirty="0"/>
          </a:p>
        </p:txBody>
      </p:sp>
      <p:sp>
        <p:nvSpPr>
          <p:cNvPr id="3" name="Footer Placeholder 2"/>
          <p:cNvSpPr>
            <a:spLocks noGrp="1"/>
          </p:cNvSpPr>
          <p:nvPr>
            <p:ph type="ftr" sz="quarter" idx="10"/>
          </p:nvPr>
        </p:nvSpPr>
        <p:spPr/>
        <p:txBody>
          <a:bodyPr/>
          <a:lstStyle/>
          <a:p>
            <a:r>
              <a:rPr lang="en-US" dirty="0" smtClean="0"/>
              <a:t>2014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a:p>
        </p:txBody>
      </p:sp>
    </p:spTree>
    <p:extLst>
      <p:ext uri="{BB962C8B-B14F-4D97-AF65-F5344CB8AC3E}">
        <p14:creationId xmlns:p14="http://schemas.microsoft.com/office/powerpoint/2010/main" val="294401231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828800" y="2590800"/>
            <a:ext cx="6858000" cy="1143000"/>
          </a:xfrm>
          <a:prstGeom prst="rect">
            <a:avLst/>
          </a:prstGeom>
        </p:spPr>
        <p:txBody>
          <a:bodyPr/>
          <a:lstStyle>
            <a:lvl1pPr marL="0" indent="0" algn="l">
              <a:buNone/>
              <a:defRPr lang="en-US" sz="2000" b="0" kern="1200" baseline="0" dirty="0" smtClean="0">
                <a:solidFill>
                  <a:schemeClr val="accent1">
                    <a:lumMod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Presentation Title</a:t>
            </a:r>
          </a:p>
          <a:p>
            <a:endParaRPr lang="en-US" dirty="0"/>
          </a:p>
        </p:txBody>
      </p:sp>
      <p:sp>
        <p:nvSpPr>
          <p:cNvPr id="4" name="TextBox 3"/>
          <p:cNvSpPr txBox="1"/>
          <p:nvPr userDrawn="1"/>
        </p:nvSpPr>
        <p:spPr>
          <a:xfrm>
            <a:off x="1828800" y="762000"/>
            <a:ext cx="6858000" cy="1569660"/>
          </a:xfrm>
          <a:prstGeom prst="rect">
            <a:avLst/>
          </a:prstGeom>
          <a:noFill/>
        </p:spPr>
        <p:txBody>
          <a:bodyPr wrap="square" rtlCol="0">
            <a:spAutoFit/>
          </a:bodyPr>
          <a:lstStyle/>
          <a:p>
            <a:pPr algn="l"/>
            <a:r>
              <a:rPr lang="en-US" sz="3200" b="1" dirty="0" smtClean="0">
                <a:solidFill>
                  <a:schemeClr val="tx2"/>
                </a:solidFill>
                <a:latin typeface="Tahoma" pitchFamily="34" charset="0"/>
                <a:ea typeface="Tahoma" pitchFamily="34" charset="0"/>
                <a:cs typeface="Tahoma" pitchFamily="34" charset="0"/>
              </a:rPr>
              <a:t>THANKS</a:t>
            </a:r>
            <a:r>
              <a:rPr lang="en-US" sz="3200" b="1" baseline="0" dirty="0" smtClean="0">
                <a:solidFill>
                  <a:schemeClr val="tx2"/>
                </a:solidFill>
                <a:latin typeface="Tahoma" pitchFamily="34" charset="0"/>
                <a:ea typeface="Tahoma" pitchFamily="34" charset="0"/>
                <a:cs typeface="Tahoma" pitchFamily="34" charset="0"/>
              </a:rPr>
              <a:t> FOR YOUR ATTENTION!</a:t>
            </a:r>
          </a:p>
          <a:p>
            <a:pPr algn="l"/>
            <a:endParaRPr lang="en-US" sz="3200" b="1" baseline="0" dirty="0" smtClean="0">
              <a:solidFill>
                <a:schemeClr val="tx2"/>
              </a:solidFill>
              <a:latin typeface="Tahoma" pitchFamily="34" charset="0"/>
              <a:ea typeface="Tahoma" pitchFamily="34" charset="0"/>
              <a:cs typeface="Tahoma" pitchFamily="34" charset="0"/>
            </a:endParaRPr>
          </a:p>
          <a:p>
            <a:pPr algn="l"/>
            <a:r>
              <a:rPr lang="en-US" sz="3200" b="1" baseline="0" dirty="0" smtClean="0">
                <a:solidFill>
                  <a:schemeClr val="tx2"/>
                </a:solidFill>
                <a:latin typeface="Tahoma" pitchFamily="34" charset="0"/>
                <a:ea typeface="Tahoma" pitchFamily="34" charset="0"/>
                <a:cs typeface="Tahoma" pitchFamily="34" charset="0"/>
              </a:rPr>
              <a:t>QUESTIONS?</a:t>
            </a:r>
            <a:endParaRPr lang="en-US" sz="3200" b="1" dirty="0">
              <a:solidFill>
                <a:schemeClr val="tx2"/>
              </a:solidFill>
              <a:latin typeface="Tahoma" pitchFamily="34" charset="0"/>
              <a:ea typeface="Tahoma" pitchFamily="34" charset="0"/>
              <a:cs typeface="Tahoma" pitchFamily="34" charset="0"/>
            </a:endParaRPr>
          </a:p>
        </p:txBody>
      </p:sp>
      <p:sp>
        <p:nvSpPr>
          <p:cNvPr id="2" name="Footer Placeholder 1"/>
          <p:cNvSpPr>
            <a:spLocks noGrp="1"/>
          </p:cNvSpPr>
          <p:nvPr>
            <p:ph type="ftr" sz="quarter" idx="12"/>
          </p:nvPr>
        </p:nvSpPr>
        <p:spPr/>
        <p:txBody>
          <a:bodyPr/>
          <a:lstStyle/>
          <a:p>
            <a:r>
              <a:rPr lang="en-US" dirty="0" smtClean="0"/>
              <a:t>2014 © EPAM Systems, RD Dep.</a:t>
            </a:r>
            <a:endParaRPr lang="en-US" dirty="0"/>
          </a:p>
        </p:txBody>
      </p:sp>
      <p:sp>
        <p:nvSpPr>
          <p:cNvPr id="5" name="Slide Number Placeholder 4"/>
          <p:cNvSpPr>
            <a:spLocks noGrp="1"/>
          </p:cNvSpPr>
          <p:nvPr>
            <p:ph type="sldNum" sz="quarter" idx="13"/>
          </p:nvPr>
        </p:nvSpPr>
        <p:spPr/>
        <p:txBody>
          <a:bodyPr/>
          <a:lstStyle/>
          <a:p>
            <a:fld id="{36013D82-3B92-4BC6-A819-A7803D760D40}" type="slidenum">
              <a:rPr lang="en-US" smtClean="0"/>
              <a:pPr/>
              <a:t>‹#›</a:t>
            </a:fld>
            <a:endParaRPr lang="en-US"/>
          </a:p>
        </p:txBody>
      </p:sp>
      <p:sp>
        <p:nvSpPr>
          <p:cNvPr id="7" name="Text Placeholder 24"/>
          <p:cNvSpPr>
            <a:spLocks noGrp="1"/>
          </p:cNvSpPr>
          <p:nvPr>
            <p:ph type="body" sz="quarter" idx="14" hasCustomPrompt="1"/>
          </p:nvPr>
        </p:nvSpPr>
        <p:spPr>
          <a:xfrm>
            <a:off x="2743200" y="4114800"/>
            <a:ext cx="5943600" cy="1066800"/>
          </a:xfrm>
          <a:prstGeom prst="rect">
            <a:avLst/>
          </a:prstGeom>
        </p:spPr>
        <p:txBody>
          <a:bodyPr>
            <a:noAutofit/>
          </a:bodyPr>
          <a:lstStyle>
            <a:lvl1pPr marL="0" indent="0" algn="l">
              <a:buNone/>
              <a:defRPr lang="en-US" sz="1600" b="1" kern="1200" baseline="0" dirty="0" smtClean="0">
                <a:solidFill>
                  <a:schemeClr val="tx1"/>
                </a:solidFill>
                <a:latin typeface="Tahoma" pitchFamily="34" charset="0"/>
                <a:ea typeface="Tahoma" pitchFamily="34" charset="0"/>
                <a:cs typeface="Tahoma" pitchFamily="34" charset="0"/>
              </a:defRPr>
            </a:lvl1pPr>
            <a:lvl2pPr>
              <a:defRPr lang="en-US" sz="1800" b="1" kern="1200" baseline="0" dirty="0" smtClean="0">
                <a:solidFill>
                  <a:schemeClr val="bg1">
                    <a:lumMod val="50000"/>
                  </a:schemeClr>
                </a:solidFill>
                <a:latin typeface="Arial" pitchFamily="34" charset="0"/>
                <a:ea typeface="+mn-ea"/>
                <a:cs typeface="Arial" pitchFamily="34" charset="0"/>
              </a:defRPr>
            </a:lvl2pPr>
            <a:lvl3pPr>
              <a:defRPr lang="en-US" sz="1800" b="1" kern="1200" baseline="0" dirty="0" smtClean="0">
                <a:solidFill>
                  <a:schemeClr val="bg1">
                    <a:lumMod val="50000"/>
                  </a:schemeClr>
                </a:solidFill>
                <a:latin typeface="Arial" pitchFamily="34" charset="0"/>
                <a:ea typeface="+mn-ea"/>
                <a:cs typeface="Arial" pitchFamily="34" charset="0"/>
              </a:defRPr>
            </a:lvl3pPr>
            <a:lvl4pPr>
              <a:defRPr lang="en-US" sz="1800" b="1" kern="1200" baseline="0" dirty="0" smtClean="0">
                <a:solidFill>
                  <a:schemeClr val="bg1">
                    <a:lumMod val="50000"/>
                  </a:schemeClr>
                </a:solidFill>
                <a:latin typeface="Arial" pitchFamily="34" charset="0"/>
                <a:ea typeface="+mn-ea"/>
                <a:cs typeface="Arial" pitchFamily="34" charset="0"/>
              </a:defRPr>
            </a:lvl4pPr>
            <a:lvl5pPr>
              <a:defRPr lang="en-US" sz="1800" b="1" kern="1200" baseline="0" dirty="0">
                <a:solidFill>
                  <a:schemeClr val="bg1">
                    <a:lumMod val="50000"/>
                  </a:schemeClr>
                </a:solidFill>
                <a:latin typeface="Arial" pitchFamily="34" charset="0"/>
                <a:ea typeface="+mn-ea"/>
                <a:cs typeface="Arial" pitchFamily="34" charset="0"/>
              </a:defRPr>
            </a:lvl5pPr>
          </a:lstStyle>
          <a:p>
            <a:pPr lvl="0"/>
            <a:r>
              <a:rPr lang="en-US" dirty="0" smtClean="0"/>
              <a:t>Author Name</a:t>
            </a:r>
          </a:p>
          <a:p>
            <a:pPr lvl="0"/>
            <a:r>
              <a:rPr lang="en-US" dirty="0" smtClean="0"/>
              <a:t>Author Position</a:t>
            </a:r>
          </a:p>
          <a:p>
            <a:pPr lvl="0"/>
            <a:r>
              <a:rPr lang="en-US" dirty="0" smtClean="0"/>
              <a:t>Author Contact Email</a:t>
            </a:r>
          </a:p>
        </p:txBody>
      </p:sp>
      <p:sp>
        <p:nvSpPr>
          <p:cNvPr id="8" name="Rectangle 7"/>
          <p:cNvSpPr/>
          <p:nvPr userDrawn="1"/>
        </p:nvSpPr>
        <p:spPr>
          <a:xfrm>
            <a:off x="1828800" y="4114800"/>
            <a:ext cx="965329" cy="338554"/>
          </a:xfrm>
          <a:prstGeom prst="rect">
            <a:avLst/>
          </a:prstGeom>
        </p:spPr>
        <p:txBody>
          <a:bodyPr wrap="none">
            <a:spAutoFit/>
          </a:bodyPr>
          <a:lstStyle/>
          <a:p>
            <a:r>
              <a:rPr lang="en-US" sz="1600" b="1" dirty="0" smtClean="0">
                <a:solidFill>
                  <a:schemeClr val="tx1"/>
                </a:solidFill>
                <a:latin typeface="Tahoma" pitchFamily="34" charset="0"/>
                <a:ea typeface="Tahoma" pitchFamily="34" charset="0"/>
                <a:cs typeface="Tahoma" pitchFamily="34" charset="0"/>
              </a:rPr>
              <a:t>Author:</a:t>
            </a:r>
            <a:endParaRPr lang="en-US" sz="1600" b="1" dirty="0">
              <a:solidFill>
                <a:schemeClr val="tx1"/>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41889554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15962"/>
          </a:xfrm>
          <a:prstGeom prst="rect">
            <a:avLst/>
          </a:prstGeom>
        </p:spPr>
        <p:txBody>
          <a:bodyPr vert="horz" lIns="91440" tIns="45720" rIns="91440" bIns="45720" rtlCol="0" anchor="t">
            <a:normAutofit/>
          </a:bodyPr>
          <a:lstStyle/>
          <a:p>
            <a:pPr marL="0" lvl="0" indent="0" algn="l" defTabSz="914400" rtl="0" eaLnBrk="1" latinLnBrk="0" hangingPunct="1">
              <a:spcBef>
                <a:spcPct val="20000"/>
              </a:spcBef>
              <a:buFont typeface="Arial" pitchFamily="34" charset="0"/>
              <a:buNone/>
            </a:pPr>
            <a:r>
              <a:rPr lang="ru-RU" smtClean="0"/>
              <a:t>Образец заголовка</a:t>
            </a:r>
            <a:endParaRPr lang="en-US" dirty="0"/>
          </a:p>
        </p:txBody>
      </p:sp>
      <p:sp>
        <p:nvSpPr>
          <p:cNvPr id="24" name="Rectangle 6"/>
          <p:cNvSpPr>
            <a:spLocks noChangeArrowheads="1"/>
          </p:cNvSpPr>
          <p:nvPr/>
        </p:nvSpPr>
        <p:spPr bwMode="auto">
          <a:xfrm>
            <a:off x="-19050" y="6327152"/>
            <a:ext cx="3133441" cy="267492"/>
          </a:xfrm>
          <a:prstGeom prst="rect">
            <a:avLst/>
          </a:prstGeom>
          <a:solidFill>
            <a:srgbClr val="608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5" name="Freeform 7"/>
          <p:cNvSpPr>
            <a:spLocks noEditPoints="1"/>
          </p:cNvSpPr>
          <p:nvPr/>
        </p:nvSpPr>
        <p:spPr bwMode="auto">
          <a:xfrm>
            <a:off x="914400" y="6385486"/>
            <a:ext cx="685801" cy="170266"/>
          </a:xfrm>
          <a:custGeom>
            <a:avLst/>
            <a:gdLst>
              <a:gd name="T0" fmla="*/ 2344 w 2344"/>
              <a:gd name="T1" fmla="*/ 307 h 582"/>
              <a:gd name="T2" fmla="*/ 431 w 2344"/>
              <a:gd name="T3" fmla="*/ 371 h 582"/>
              <a:gd name="T4" fmla="*/ 1391 w 2344"/>
              <a:gd name="T5" fmla="*/ 480 h 582"/>
              <a:gd name="T6" fmla="*/ 1568 w 2344"/>
              <a:gd name="T7" fmla="*/ 78 h 582"/>
              <a:gd name="T8" fmla="*/ 1595 w 2344"/>
              <a:gd name="T9" fmla="*/ 82 h 582"/>
              <a:gd name="T10" fmla="*/ 1715 w 2344"/>
              <a:gd name="T11" fmla="*/ 98 h 582"/>
              <a:gd name="T12" fmla="*/ 1734 w 2344"/>
              <a:gd name="T13" fmla="*/ 77 h 582"/>
              <a:gd name="T14" fmla="*/ 1755 w 2344"/>
              <a:gd name="T15" fmla="*/ 89 h 582"/>
              <a:gd name="T16" fmla="*/ 1876 w 2344"/>
              <a:gd name="T17" fmla="*/ 53 h 582"/>
              <a:gd name="T18" fmla="*/ 1850 w 2344"/>
              <a:gd name="T19" fmla="*/ 14 h 582"/>
              <a:gd name="T20" fmla="*/ 1802 w 2344"/>
              <a:gd name="T21" fmla="*/ 0 h 582"/>
              <a:gd name="T22" fmla="*/ 1722 w 2344"/>
              <a:gd name="T23" fmla="*/ 24 h 582"/>
              <a:gd name="T24" fmla="*/ 1663 w 2344"/>
              <a:gd name="T25" fmla="*/ 2 h 582"/>
              <a:gd name="T26" fmla="*/ 1591 w 2344"/>
              <a:gd name="T27" fmla="*/ 7 h 582"/>
              <a:gd name="T28" fmla="*/ 1227 w 2344"/>
              <a:gd name="T29" fmla="*/ 5 h 582"/>
              <a:gd name="T30" fmla="*/ 1162 w 2344"/>
              <a:gd name="T31" fmla="*/ 36 h 582"/>
              <a:gd name="T32" fmla="*/ 1134 w 2344"/>
              <a:gd name="T33" fmla="*/ 96 h 582"/>
              <a:gd name="T34" fmla="*/ 1249 w 2344"/>
              <a:gd name="T35" fmla="*/ 95 h 582"/>
              <a:gd name="T36" fmla="*/ 1276 w 2344"/>
              <a:gd name="T37" fmla="*/ 74 h 582"/>
              <a:gd name="T38" fmla="*/ 1288 w 2344"/>
              <a:gd name="T39" fmla="*/ 97 h 582"/>
              <a:gd name="T40" fmla="*/ 1243 w 2344"/>
              <a:gd name="T41" fmla="*/ 195 h 582"/>
              <a:gd name="T42" fmla="*/ 1120 w 2344"/>
              <a:gd name="T43" fmla="*/ 273 h 582"/>
              <a:gd name="T44" fmla="*/ 1090 w 2344"/>
              <a:gd name="T45" fmla="*/ 411 h 582"/>
              <a:gd name="T46" fmla="*/ 1113 w 2344"/>
              <a:gd name="T47" fmla="*/ 473 h 582"/>
              <a:gd name="T48" fmla="*/ 1208 w 2344"/>
              <a:gd name="T49" fmla="*/ 485 h 582"/>
              <a:gd name="T50" fmla="*/ 1252 w 2344"/>
              <a:gd name="T51" fmla="*/ 480 h 582"/>
              <a:gd name="T52" fmla="*/ 1398 w 2344"/>
              <a:gd name="T53" fmla="*/ 45 h 582"/>
              <a:gd name="T54" fmla="*/ 1361 w 2344"/>
              <a:gd name="T55" fmla="*/ 13 h 582"/>
              <a:gd name="T56" fmla="*/ 1240 w 2344"/>
              <a:gd name="T57" fmla="*/ 277 h 582"/>
              <a:gd name="T58" fmla="*/ 1244 w 2344"/>
              <a:gd name="T59" fmla="*/ 406 h 582"/>
              <a:gd name="T60" fmla="*/ 1218 w 2344"/>
              <a:gd name="T61" fmla="*/ 412 h 582"/>
              <a:gd name="T62" fmla="*/ 1220 w 2344"/>
              <a:gd name="T63" fmla="*/ 304 h 582"/>
              <a:gd name="T64" fmla="*/ 758 w 2344"/>
              <a:gd name="T65" fmla="*/ 31 h 582"/>
              <a:gd name="T66" fmla="*/ 672 w 2344"/>
              <a:gd name="T67" fmla="*/ 1 h 582"/>
              <a:gd name="T68" fmla="*/ 570 w 2344"/>
              <a:gd name="T69" fmla="*/ 11 h 582"/>
              <a:gd name="T70" fmla="*/ 514 w 2344"/>
              <a:gd name="T71" fmla="*/ 58 h 582"/>
              <a:gd name="T72" fmla="*/ 462 w 2344"/>
              <a:gd name="T73" fmla="*/ 410 h 582"/>
              <a:gd name="T74" fmla="*/ 487 w 2344"/>
              <a:gd name="T75" fmla="*/ 461 h 582"/>
              <a:gd name="T76" fmla="*/ 541 w 2344"/>
              <a:gd name="T77" fmla="*/ 482 h 582"/>
              <a:gd name="T78" fmla="*/ 664 w 2344"/>
              <a:gd name="T79" fmla="*/ 476 h 582"/>
              <a:gd name="T80" fmla="*/ 721 w 2344"/>
              <a:gd name="T81" fmla="*/ 436 h 582"/>
              <a:gd name="T82" fmla="*/ 630 w 2344"/>
              <a:gd name="T83" fmla="*/ 304 h 582"/>
              <a:gd name="T84" fmla="*/ 606 w 2344"/>
              <a:gd name="T85" fmla="*/ 413 h 582"/>
              <a:gd name="T86" fmla="*/ 581 w 2344"/>
              <a:gd name="T87" fmla="*/ 405 h 582"/>
              <a:gd name="T88" fmla="*/ 777 w 2344"/>
              <a:gd name="T89" fmla="*/ 80 h 582"/>
              <a:gd name="T90" fmla="*/ 646 w 2344"/>
              <a:gd name="T91" fmla="*/ 74 h 582"/>
              <a:gd name="T92" fmla="*/ 658 w 2344"/>
              <a:gd name="T93" fmla="*/ 97 h 582"/>
              <a:gd name="T94" fmla="*/ 628 w 2344"/>
              <a:gd name="T95" fmla="*/ 77 h 582"/>
              <a:gd name="T96" fmla="*/ 1042 w 2344"/>
              <a:gd name="T97" fmla="*/ 7 h 582"/>
              <a:gd name="T98" fmla="*/ 970 w 2344"/>
              <a:gd name="T99" fmla="*/ 2 h 582"/>
              <a:gd name="T100" fmla="*/ 872 w 2344"/>
              <a:gd name="T101" fmla="*/ 582 h 582"/>
              <a:gd name="T102" fmla="*/ 965 w 2344"/>
              <a:gd name="T103" fmla="*/ 486 h 582"/>
              <a:gd name="T104" fmla="*/ 1019 w 2344"/>
              <a:gd name="T105" fmla="*/ 469 h 582"/>
              <a:gd name="T106" fmla="*/ 1048 w 2344"/>
              <a:gd name="T107" fmla="*/ 428 h 582"/>
              <a:gd name="T108" fmla="*/ 1087 w 2344"/>
              <a:gd name="T109" fmla="*/ 38 h 582"/>
              <a:gd name="T110" fmla="*/ 963 w 2344"/>
              <a:gd name="T111" fmla="*/ 74 h 582"/>
              <a:gd name="T112" fmla="*/ 975 w 2344"/>
              <a:gd name="T113" fmla="*/ 96 h 582"/>
              <a:gd name="T114" fmla="*/ 914 w 2344"/>
              <a:gd name="T115" fmla="*/ 413 h 582"/>
              <a:gd name="T116" fmla="*/ 896 w 2344"/>
              <a:gd name="T117" fmla="*/ 39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44" h="582">
                <a:moveTo>
                  <a:pt x="1919" y="46"/>
                </a:moveTo>
                <a:lnTo>
                  <a:pt x="1912" y="144"/>
                </a:lnTo>
                <a:lnTo>
                  <a:pt x="2210" y="258"/>
                </a:lnTo>
                <a:lnTo>
                  <a:pt x="1893" y="371"/>
                </a:lnTo>
                <a:lnTo>
                  <a:pt x="1885" y="473"/>
                </a:lnTo>
                <a:lnTo>
                  <a:pt x="1890" y="469"/>
                </a:lnTo>
                <a:lnTo>
                  <a:pt x="2344" y="307"/>
                </a:lnTo>
                <a:lnTo>
                  <a:pt x="2344" y="205"/>
                </a:lnTo>
                <a:lnTo>
                  <a:pt x="1919" y="46"/>
                </a:lnTo>
                <a:close/>
                <a:moveTo>
                  <a:pt x="458" y="46"/>
                </a:moveTo>
                <a:lnTo>
                  <a:pt x="0" y="207"/>
                </a:lnTo>
                <a:lnTo>
                  <a:pt x="0" y="311"/>
                </a:lnTo>
                <a:lnTo>
                  <a:pt x="424" y="473"/>
                </a:lnTo>
                <a:lnTo>
                  <a:pt x="431" y="371"/>
                </a:lnTo>
                <a:lnTo>
                  <a:pt x="133" y="258"/>
                </a:lnTo>
                <a:lnTo>
                  <a:pt x="451" y="144"/>
                </a:lnTo>
                <a:lnTo>
                  <a:pt x="458" y="46"/>
                </a:lnTo>
                <a:close/>
                <a:moveTo>
                  <a:pt x="1568" y="19"/>
                </a:moveTo>
                <a:lnTo>
                  <a:pt x="1571" y="3"/>
                </a:lnTo>
                <a:lnTo>
                  <a:pt x="1453" y="3"/>
                </a:lnTo>
                <a:lnTo>
                  <a:pt x="1391" y="480"/>
                </a:lnTo>
                <a:lnTo>
                  <a:pt x="1509" y="480"/>
                </a:lnTo>
                <a:lnTo>
                  <a:pt x="1559" y="97"/>
                </a:lnTo>
                <a:lnTo>
                  <a:pt x="1559" y="92"/>
                </a:lnTo>
                <a:lnTo>
                  <a:pt x="1561" y="88"/>
                </a:lnTo>
                <a:lnTo>
                  <a:pt x="1563" y="84"/>
                </a:lnTo>
                <a:lnTo>
                  <a:pt x="1565" y="81"/>
                </a:lnTo>
                <a:lnTo>
                  <a:pt x="1568" y="78"/>
                </a:lnTo>
                <a:lnTo>
                  <a:pt x="1572" y="77"/>
                </a:lnTo>
                <a:lnTo>
                  <a:pt x="1576" y="76"/>
                </a:lnTo>
                <a:lnTo>
                  <a:pt x="1580" y="75"/>
                </a:lnTo>
                <a:lnTo>
                  <a:pt x="1586" y="76"/>
                </a:lnTo>
                <a:lnTo>
                  <a:pt x="1590" y="77"/>
                </a:lnTo>
                <a:lnTo>
                  <a:pt x="1593" y="78"/>
                </a:lnTo>
                <a:lnTo>
                  <a:pt x="1595" y="82"/>
                </a:lnTo>
                <a:lnTo>
                  <a:pt x="1598" y="85"/>
                </a:lnTo>
                <a:lnTo>
                  <a:pt x="1599" y="88"/>
                </a:lnTo>
                <a:lnTo>
                  <a:pt x="1600" y="92"/>
                </a:lnTo>
                <a:lnTo>
                  <a:pt x="1600" y="98"/>
                </a:lnTo>
                <a:lnTo>
                  <a:pt x="1549" y="480"/>
                </a:lnTo>
                <a:lnTo>
                  <a:pt x="1666" y="480"/>
                </a:lnTo>
                <a:lnTo>
                  <a:pt x="1715" y="98"/>
                </a:lnTo>
                <a:lnTo>
                  <a:pt x="1716" y="94"/>
                </a:lnTo>
                <a:lnTo>
                  <a:pt x="1719" y="89"/>
                </a:lnTo>
                <a:lnTo>
                  <a:pt x="1720" y="85"/>
                </a:lnTo>
                <a:lnTo>
                  <a:pt x="1723" y="83"/>
                </a:lnTo>
                <a:lnTo>
                  <a:pt x="1726" y="81"/>
                </a:lnTo>
                <a:lnTo>
                  <a:pt x="1729" y="78"/>
                </a:lnTo>
                <a:lnTo>
                  <a:pt x="1734" y="77"/>
                </a:lnTo>
                <a:lnTo>
                  <a:pt x="1739" y="77"/>
                </a:lnTo>
                <a:lnTo>
                  <a:pt x="1743" y="77"/>
                </a:lnTo>
                <a:lnTo>
                  <a:pt x="1748" y="78"/>
                </a:lnTo>
                <a:lnTo>
                  <a:pt x="1751" y="81"/>
                </a:lnTo>
                <a:lnTo>
                  <a:pt x="1753" y="83"/>
                </a:lnTo>
                <a:lnTo>
                  <a:pt x="1755" y="86"/>
                </a:lnTo>
                <a:lnTo>
                  <a:pt x="1755" y="89"/>
                </a:lnTo>
                <a:lnTo>
                  <a:pt x="1756" y="94"/>
                </a:lnTo>
                <a:lnTo>
                  <a:pt x="1755" y="99"/>
                </a:lnTo>
                <a:lnTo>
                  <a:pt x="1707" y="480"/>
                </a:lnTo>
                <a:lnTo>
                  <a:pt x="1823" y="480"/>
                </a:lnTo>
                <a:lnTo>
                  <a:pt x="1876" y="68"/>
                </a:lnTo>
                <a:lnTo>
                  <a:pt x="1877" y="60"/>
                </a:lnTo>
                <a:lnTo>
                  <a:pt x="1876" y="53"/>
                </a:lnTo>
                <a:lnTo>
                  <a:pt x="1875" y="45"/>
                </a:lnTo>
                <a:lnTo>
                  <a:pt x="1873" y="38"/>
                </a:lnTo>
                <a:lnTo>
                  <a:pt x="1870" y="32"/>
                </a:lnTo>
                <a:lnTo>
                  <a:pt x="1866" y="27"/>
                </a:lnTo>
                <a:lnTo>
                  <a:pt x="1861" y="22"/>
                </a:lnTo>
                <a:lnTo>
                  <a:pt x="1857" y="18"/>
                </a:lnTo>
                <a:lnTo>
                  <a:pt x="1850" y="14"/>
                </a:lnTo>
                <a:lnTo>
                  <a:pt x="1844" y="9"/>
                </a:lnTo>
                <a:lnTo>
                  <a:pt x="1837" y="7"/>
                </a:lnTo>
                <a:lnTo>
                  <a:pt x="1831" y="4"/>
                </a:lnTo>
                <a:lnTo>
                  <a:pt x="1823" y="3"/>
                </a:lnTo>
                <a:lnTo>
                  <a:pt x="1817" y="1"/>
                </a:lnTo>
                <a:lnTo>
                  <a:pt x="1809" y="1"/>
                </a:lnTo>
                <a:lnTo>
                  <a:pt x="1802" y="0"/>
                </a:lnTo>
                <a:lnTo>
                  <a:pt x="1789" y="1"/>
                </a:lnTo>
                <a:lnTo>
                  <a:pt x="1776" y="2"/>
                </a:lnTo>
                <a:lnTo>
                  <a:pt x="1764" y="4"/>
                </a:lnTo>
                <a:lnTo>
                  <a:pt x="1752" y="8"/>
                </a:lnTo>
                <a:lnTo>
                  <a:pt x="1741" y="13"/>
                </a:lnTo>
                <a:lnTo>
                  <a:pt x="1731" y="18"/>
                </a:lnTo>
                <a:lnTo>
                  <a:pt x="1722" y="24"/>
                </a:lnTo>
                <a:lnTo>
                  <a:pt x="1713" y="32"/>
                </a:lnTo>
                <a:lnTo>
                  <a:pt x="1706" y="24"/>
                </a:lnTo>
                <a:lnTo>
                  <a:pt x="1698" y="18"/>
                </a:lnTo>
                <a:lnTo>
                  <a:pt x="1690" y="13"/>
                </a:lnTo>
                <a:lnTo>
                  <a:pt x="1682" y="8"/>
                </a:lnTo>
                <a:lnTo>
                  <a:pt x="1673" y="4"/>
                </a:lnTo>
                <a:lnTo>
                  <a:pt x="1663" y="2"/>
                </a:lnTo>
                <a:lnTo>
                  <a:pt x="1654" y="1"/>
                </a:lnTo>
                <a:lnTo>
                  <a:pt x="1643" y="0"/>
                </a:lnTo>
                <a:lnTo>
                  <a:pt x="1632" y="1"/>
                </a:lnTo>
                <a:lnTo>
                  <a:pt x="1620" y="1"/>
                </a:lnTo>
                <a:lnTo>
                  <a:pt x="1611" y="3"/>
                </a:lnTo>
                <a:lnTo>
                  <a:pt x="1601" y="5"/>
                </a:lnTo>
                <a:lnTo>
                  <a:pt x="1591" y="7"/>
                </a:lnTo>
                <a:lnTo>
                  <a:pt x="1584" y="11"/>
                </a:lnTo>
                <a:lnTo>
                  <a:pt x="1575" y="15"/>
                </a:lnTo>
                <a:lnTo>
                  <a:pt x="1568" y="19"/>
                </a:lnTo>
                <a:close/>
                <a:moveTo>
                  <a:pt x="1287" y="0"/>
                </a:moveTo>
                <a:lnTo>
                  <a:pt x="1253" y="1"/>
                </a:lnTo>
                <a:lnTo>
                  <a:pt x="1240" y="3"/>
                </a:lnTo>
                <a:lnTo>
                  <a:pt x="1227" y="5"/>
                </a:lnTo>
                <a:lnTo>
                  <a:pt x="1216" y="7"/>
                </a:lnTo>
                <a:lnTo>
                  <a:pt x="1206" y="11"/>
                </a:lnTo>
                <a:lnTo>
                  <a:pt x="1195" y="15"/>
                </a:lnTo>
                <a:lnTo>
                  <a:pt x="1186" y="19"/>
                </a:lnTo>
                <a:lnTo>
                  <a:pt x="1177" y="24"/>
                </a:lnTo>
                <a:lnTo>
                  <a:pt x="1170" y="30"/>
                </a:lnTo>
                <a:lnTo>
                  <a:pt x="1162" y="36"/>
                </a:lnTo>
                <a:lnTo>
                  <a:pt x="1156" y="44"/>
                </a:lnTo>
                <a:lnTo>
                  <a:pt x="1150" y="50"/>
                </a:lnTo>
                <a:lnTo>
                  <a:pt x="1146" y="59"/>
                </a:lnTo>
                <a:lnTo>
                  <a:pt x="1142" y="68"/>
                </a:lnTo>
                <a:lnTo>
                  <a:pt x="1139" y="76"/>
                </a:lnTo>
                <a:lnTo>
                  <a:pt x="1136" y="86"/>
                </a:lnTo>
                <a:lnTo>
                  <a:pt x="1134" y="96"/>
                </a:lnTo>
                <a:lnTo>
                  <a:pt x="1123" y="177"/>
                </a:lnTo>
                <a:lnTo>
                  <a:pt x="1237" y="177"/>
                </a:lnTo>
                <a:lnTo>
                  <a:pt x="1240" y="130"/>
                </a:lnTo>
                <a:lnTo>
                  <a:pt x="1242" y="119"/>
                </a:lnTo>
                <a:lnTo>
                  <a:pt x="1243" y="110"/>
                </a:lnTo>
                <a:lnTo>
                  <a:pt x="1247" y="101"/>
                </a:lnTo>
                <a:lnTo>
                  <a:pt x="1249" y="95"/>
                </a:lnTo>
                <a:lnTo>
                  <a:pt x="1253" y="86"/>
                </a:lnTo>
                <a:lnTo>
                  <a:pt x="1257" y="80"/>
                </a:lnTo>
                <a:lnTo>
                  <a:pt x="1261" y="77"/>
                </a:lnTo>
                <a:lnTo>
                  <a:pt x="1264" y="75"/>
                </a:lnTo>
                <a:lnTo>
                  <a:pt x="1267" y="74"/>
                </a:lnTo>
                <a:lnTo>
                  <a:pt x="1271" y="74"/>
                </a:lnTo>
                <a:lnTo>
                  <a:pt x="1276" y="74"/>
                </a:lnTo>
                <a:lnTo>
                  <a:pt x="1279" y="75"/>
                </a:lnTo>
                <a:lnTo>
                  <a:pt x="1282" y="77"/>
                </a:lnTo>
                <a:lnTo>
                  <a:pt x="1285" y="80"/>
                </a:lnTo>
                <a:lnTo>
                  <a:pt x="1287" y="83"/>
                </a:lnTo>
                <a:lnTo>
                  <a:pt x="1288" y="87"/>
                </a:lnTo>
                <a:lnTo>
                  <a:pt x="1289" y="91"/>
                </a:lnTo>
                <a:lnTo>
                  <a:pt x="1288" y="97"/>
                </a:lnTo>
                <a:lnTo>
                  <a:pt x="1279" y="167"/>
                </a:lnTo>
                <a:lnTo>
                  <a:pt x="1278" y="170"/>
                </a:lnTo>
                <a:lnTo>
                  <a:pt x="1276" y="173"/>
                </a:lnTo>
                <a:lnTo>
                  <a:pt x="1272" y="177"/>
                </a:lnTo>
                <a:lnTo>
                  <a:pt x="1269" y="180"/>
                </a:lnTo>
                <a:lnTo>
                  <a:pt x="1258" y="188"/>
                </a:lnTo>
                <a:lnTo>
                  <a:pt x="1243" y="195"/>
                </a:lnTo>
                <a:lnTo>
                  <a:pt x="1234" y="200"/>
                </a:lnTo>
                <a:lnTo>
                  <a:pt x="1199" y="218"/>
                </a:lnTo>
                <a:lnTo>
                  <a:pt x="1171" y="234"/>
                </a:lnTo>
                <a:lnTo>
                  <a:pt x="1148" y="248"/>
                </a:lnTo>
                <a:lnTo>
                  <a:pt x="1132" y="260"/>
                </a:lnTo>
                <a:lnTo>
                  <a:pt x="1126" y="266"/>
                </a:lnTo>
                <a:lnTo>
                  <a:pt x="1120" y="273"/>
                </a:lnTo>
                <a:lnTo>
                  <a:pt x="1116" y="279"/>
                </a:lnTo>
                <a:lnTo>
                  <a:pt x="1112" y="287"/>
                </a:lnTo>
                <a:lnTo>
                  <a:pt x="1108" y="293"/>
                </a:lnTo>
                <a:lnTo>
                  <a:pt x="1105" y="301"/>
                </a:lnTo>
                <a:lnTo>
                  <a:pt x="1103" y="308"/>
                </a:lnTo>
                <a:lnTo>
                  <a:pt x="1102" y="316"/>
                </a:lnTo>
                <a:lnTo>
                  <a:pt x="1090" y="411"/>
                </a:lnTo>
                <a:lnTo>
                  <a:pt x="1089" y="422"/>
                </a:lnTo>
                <a:lnTo>
                  <a:pt x="1089" y="432"/>
                </a:lnTo>
                <a:lnTo>
                  <a:pt x="1090" y="441"/>
                </a:lnTo>
                <a:lnTo>
                  <a:pt x="1093" y="451"/>
                </a:lnTo>
                <a:lnTo>
                  <a:pt x="1098" y="459"/>
                </a:lnTo>
                <a:lnTo>
                  <a:pt x="1104" y="466"/>
                </a:lnTo>
                <a:lnTo>
                  <a:pt x="1113" y="473"/>
                </a:lnTo>
                <a:lnTo>
                  <a:pt x="1121" y="477"/>
                </a:lnTo>
                <a:lnTo>
                  <a:pt x="1133" y="481"/>
                </a:lnTo>
                <a:lnTo>
                  <a:pt x="1145" y="483"/>
                </a:lnTo>
                <a:lnTo>
                  <a:pt x="1160" y="486"/>
                </a:lnTo>
                <a:lnTo>
                  <a:pt x="1176" y="486"/>
                </a:lnTo>
                <a:lnTo>
                  <a:pt x="1193" y="486"/>
                </a:lnTo>
                <a:lnTo>
                  <a:pt x="1208" y="485"/>
                </a:lnTo>
                <a:lnTo>
                  <a:pt x="1221" y="482"/>
                </a:lnTo>
                <a:lnTo>
                  <a:pt x="1230" y="479"/>
                </a:lnTo>
                <a:lnTo>
                  <a:pt x="1238" y="476"/>
                </a:lnTo>
                <a:lnTo>
                  <a:pt x="1244" y="472"/>
                </a:lnTo>
                <a:lnTo>
                  <a:pt x="1250" y="467"/>
                </a:lnTo>
                <a:lnTo>
                  <a:pt x="1254" y="462"/>
                </a:lnTo>
                <a:lnTo>
                  <a:pt x="1252" y="480"/>
                </a:lnTo>
                <a:lnTo>
                  <a:pt x="1356" y="480"/>
                </a:lnTo>
                <a:lnTo>
                  <a:pt x="1403" y="100"/>
                </a:lnTo>
                <a:lnTo>
                  <a:pt x="1405" y="87"/>
                </a:lnTo>
                <a:lnTo>
                  <a:pt x="1405" y="74"/>
                </a:lnTo>
                <a:lnTo>
                  <a:pt x="1403" y="62"/>
                </a:lnTo>
                <a:lnTo>
                  <a:pt x="1400" y="51"/>
                </a:lnTo>
                <a:lnTo>
                  <a:pt x="1398" y="45"/>
                </a:lnTo>
                <a:lnTo>
                  <a:pt x="1393" y="40"/>
                </a:lnTo>
                <a:lnTo>
                  <a:pt x="1390" y="34"/>
                </a:lnTo>
                <a:lnTo>
                  <a:pt x="1386" y="29"/>
                </a:lnTo>
                <a:lnTo>
                  <a:pt x="1380" y="24"/>
                </a:lnTo>
                <a:lnTo>
                  <a:pt x="1375" y="20"/>
                </a:lnTo>
                <a:lnTo>
                  <a:pt x="1369" y="16"/>
                </a:lnTo>
                <a:lnTo>
                  <a:pt x="1361" y="13"/>
                </a:lnTo>
                <a:lnTo>
                  <a:pt x="1355" y="9"/>
                </a:lnTo>
                <a:lnTo>
                  <a:pt x="1346" y="7"/>
                </a:lnTo>
                <a:lnTo>
                  <a:pt x="1337" y="5"/>
                </a:lnTo>
                <a:lnTo>
                  <a:pt x="1329" y="3"/>
                </a:lnTo>
                <a:lnTo>
                  <a:pt x="1308" y="1"/>
                </a:lnTo>
                <a:lnTo>
                  <a:pt x="1287" y="0"/>
                </a:lnTo>
                <a:close/>
                <a:moveTo>
                  <a:pt x="1240" y="277"/>
                </a:moveTo>
                <a:lnTo>
                  <a:pt x="1245" y="274"/>
                </a:lnTo>
                <a:lnTo>
                  <a:pt x="1252" y="272"/>
                </a:lnTo>
                <a:lnTo>
                  <a:pt x="1258" y="270"/>
                </a:lnTo>
                <a:lnTo>
                  <a:pt x="1266" y="269"/>
                </a:lnTo>
                <a:lnTo>
                  <a:pt x="1250" y="391"/>
                </a:lnTo>
                <a:lnTo>
                  <a:pt x="1248" y="399"/>
                </a:lnTo>
                <a:lnTo>
                  <a:pt x="1244" y="406"/>
                </a:lnTo>
                <a:lnTo>
                  <a:pt x="1242" y="408"/>
                </a:lnTo>
                <a:lnTo>
                  <a:pt x="1240" y="410"/>
                </a:lnTo>
                <a:lnTo>
                  <a:pt x="1237" y="411"/>
                </a:lnTo>
                <a:lnTo>
                  <a:pt x="1234" y="412"/>
                </a:lnTo>
                <a:lnTo>
                  <a:pt x="1227" y="413"/>
                </a:lnTo>
                <a:lnTo>
                  <a:pt x="1223" y="413"/>
                </a:lnTo>
                <a:lnTo>
                  <a:pt x="1218" y="412"/>
                </a:lnTo>
                <a:lnTo>
                  <a:pt x="1215" y="410"/>
                </a:lnTo>
                <a:lnTo>
                  <a:pt x="1213" y="408"/>
                </a:lnTo>
                <a:lnTo>
                  <a:pt x="1211" y="405"/>
                </a:lnTo>
                <a:lnTo>
                  <a:pt x="1210" y="400"/>
                </a:lnTo>
                <a:lnTo>
                  <a:pt x="1209" y="396"/>
                </a:lnTo>
                <a:lnTo>
                  <a:pt x="1210" y="391"/>
                </a:lnTo>
                <a:lnTo>
                  <a:pt x="1220" y="304"/>
                </a:lnTo>
                <a:lnTo>
                  <a:pt x="1223" y="296"/>
                </a:lnTo>
                <a:lnTo>
                  <a:pt x="1226" y="289"/>
                </a:lnTo>
                <a:lnTo>
                  <a:pt x="1233" y="283"/>
                </a:lnTo>
                <a:lnTo>
                  <a:pt x="1240" y="277"/>
                </a:lnTo>
                <a:close/>
                <a:moveTo>
                  <a:pt x="765" y="41"/>
                </a:moveTo>
                <a:lnTo>
                  <a:pt x="762" y="35"/>
                </a:lnTo>
                <a:lnTo>
                  <a:pt x="758" y="31"/>
                </a:lnTo>
                <a:lnTo>
                  <a:pt x="753" y="27"/>
                </a:lnTo>
                <a:lnTo>
                  <a:pt x="749" y="22"/>
                </a:lnTo>
                <a:lnTo>
                  <a:pt x="737" y="16"/>
                </a:lnTo>
                <a:lnTo>
                  <a:pt x="724" y="9"/>
                </a:lnTo>
                <a:lnTo>
                  <a:pt x="709" y="5"/>
                </a:lnTo>
                <a:lnTo>
                  <a:pt x="691" y="3"/>
                </a:lnTo>
                <a:lnTo>
                  <a:pt x="672" y="1"/>
                </a:lnTo>
                <a:lnTo>
                  <a:pt x="650" y="0"/>
                </a:lnTo>
                <a:lnTo>
                  <a:pt x="637" y="0"/>
                </a:lnTo>
                <a:lnTo>
                  <a:pt x="622" y="1"/>
                </a:lnTo>
                <a:lnTo>
                  <a:pt x="608" y="3"/>
                </a:lnTo>
                <a:lnTo>
                  <a:pt x="594" y="5"/>
                </a:lnTo>
                <a:lnTo>
                  <a:pt x="582" y="8"/>
                </a:lnTo>
                <a:lnTo>
                  <a:pt x="570" y="11"/>
                </a:lnTo>
                <a:lnTo>
                  <a:pt x="560" y="16"/>
                </a:lnTo>
                <a:lnTo>
                  <a:pt x="550" y="21"/>
                </a:lnTo>
                <a:lnTo>
                  <a:pt x="541" y="27"/>
                </a:lnTo>
                <a:lnTo>
                  <a:pt x="533" y="34"/>
                </a:lnTo>
                <a:lnTo>
                  <a:pt x="526" y="41"/>
                </a:lnTo>
                <a:lnTo>
                  <a:pt x="520" y="49"/>
                </a:lnTo>
                <a:lnTo>
                  <a:pt x="514" y="58"/>
                </a:lnTo>
                <a:lnTo>
                  <a:pt x="510" y="68"/>
                </a:lnTo>
                <a:lnTo>
                  <a:pt x="506" y="77"/>
                </a:lnTo>
                <a:lnTo>
                  <a:pt x="502" y="88"/>
                </a:lnTo>
                <a:lnTo>
                  <a:pt x="500" y="100"/>
                </a:lnTo>
                <a:lnTo>
                  <a:pt x="464" y="386"/>
                </a:lnTo>
                <a:lnTo>
                  <a:pt x="462" y="398"/>
                </a:lnTo>
                <a:lnTo>
                  <a:pt x="462" y="410"/>
                </a:lnTo>
                <a:lnTo>
                  <a:pt x="464" y="422"/>
                </a:lnTo>
                <a:lnTo>
                  <a:pt x="467" y="433"/>
                </a:lnTo>
                <a:lnTo>
                  <a:pt x="469" y="439"/>
                </a:lnTo>
                <a:lnTo>
                  <a:pt x="472" y="446"/>
                </a:lnTo>
                <a:lnTo>
                  <a:pt x="477" y="451"/>
                </a:lnTo>
                <a:lnTo>
                  <a:pt x="482" y="456"/>
                </a:lnTo>
                <a:lnTo>
                  <a:pt x="487" y="461"/>
                </a:lnTo>
                <a:lnTo>
                  <a:pt x="493" y="465"/>
                </a:lnTo>
                <a:lnTo>
                  <a:pt x="499" y="469"/>
                </a:lnTo>
                <a:lnTo>
                  <a:pt x="507" y="473"/>
                </a:lnTo>
                <a:lnTo>
                  <a:pt x="514" y="476"/>
                </a:lnTo>
                <a:lnTo>
                  <a:pt x="523" y="479"/>
                </a:lnTo>
                <a:lnTo>
                  <a:pt x="532" y="481"/>
                </a:lnTo>
                <a:lnTo>
                  <a:pt x="541" y="482"/>
                </a:lnTo>
                <a:lnTo>
                  <a:pt x="563" y="486"/>
                </a:lnTo>
                <a:lnTo>
                  <a:pt x="587" y="486"/>
                </a:lnTo>
                <a:lnTo>
                  <a:pt x="615" y="486"/>
                </a:lnTo>
                <a:lnTo>
                  <a:pt x="628" y="485"/>
                </a:lnTo>
                <a:lnTo>
                  <a:pt x="641" y="482"/>
                </a:lnTo>
                <a:lnTo>
                  <a:pt x="653" y="479"/>
                </a:lnTo>
                <a:lnTo>
                  <a:pt x="664" y="476"/>
                </a:lnTo>
                <a:lnTo>
                  <a:pt x="674" y="472"/>
                </a:lnTo>
                <a:lnTo>
                  <a:pt x="684" y="467"/>
                </a:lnTo>
                <a:lnTo>
                  <a:pt x="693" y="462"/>
                </a:lnTo>
                <a:lnTo>
                  <a:pt x="701" y="456"/>
                </a:lnTo>
                <a:lnTo>
                  <a:pt x="708" y="450"/>
                </a:lnTo>
                <a:lnTo>
                  <a:pt x="714" y="444"/>
                </a:lnTo>
                <a:lnTo>
                  <a:pt x="721" y="436"/>
                </a:lnTo>
                <a:lnTo>
                  <a:pt x="725" y="428"/>
                </a:lnTo>
                <a:lnTo>
                  <a:pt x="729" y="420"/>
                </a:lnTo>
                <a:lnTo>
                  <a:pt x="732" y="410"/>
                </a:lnTo>
                <a:lnTo>
                  <a:pt x="735" y="400"/>
                </a:lnTo>
                <a:lnTo>
                  <a:pt x="737" y="390"/>
                </a:lnTo>
                <a:lnTo>
                  <a:pt x="747" y="304"/>
                </a:lnTo>
                <a:lnTo>
                  <a:pt x="630" y="304"/>
                </a:lnTo>
                <a:lnTo>
                  <a:pt x="619" y="395"/>
                </a:lnTo>
                <a:lnTo>
                  <a:pt x="618" y="399"/>
                </a:lnTo>
                <a:lnTo>
                  <a:pt x="617" y="404"/>
                </a:lnTo>
                <a:lnTo>
                  <a:pt x="615" y="407"/>
                </a:lnTo>
                <a:lnTo>
                  <a:pt x="612" y="409"/>
                </a:lnTo>
                <a:lnTo>
                  <a:pt x="609" y="411"/>
                </a:lnTo>
                <a:lnTo>
                  <a:pt x="606" y="413"/>
                </a:lnTo>
                <a:lnTo>
                  <a:pt x="602" y="414"/>
                </a:lnTo>
                <a:lnTo>
                  <a:pt x="597" y="414"/>
                </a:lnTo>
                <a:lnTo>
                  <a:pt x="592" y="413"/>
                </a:lnTo>
                <a:lnTo>
                  <a:pt x="589" y="412"/>
                </a:lnTo>
                <a:lnTo>
                  <a:pt x="586" y="411"/>
                </a:lnTo>
                <a:lnTo>
                  <a:pt x="582" y="408"/>
                </a:lnTo>
                <a:lnTo>
                  <a:pt x="581" y="405"/>
                </a:lnTo>
                <a:lnTo>
                  <a:pt x="580" y="400"/>
                </a:lnTo>
                <a:lnTo>
                  <a:pt x="579" y="396"/>
                </a:lnTo>
                <a:lnTo>
                  <a:pt x="580" y="390"/>
                </a:lnTo>
                <a:lnTo>
                  <a:pt x="594" y="277"/>
                </a:lnTo>
                <a:lnTo>
                  <a:pt x="752" y="277"/>
                </a:lnTo>
                <a:lnTo>
                  <a:pt x="776" y="96"/>
                </a:lnTo>
                <a:lnTo>
                  <a:pt x="777" y="80"/>
                </a:lnTo>
                <a:lnTo>
                  <a:pt x="775" y="65"/>
                </a:lnTo>
                <a:lnTo>
                  <a:pt x="774" y="58"/>
                </a:lnTo>
                <a:lnTo>
                  <a:pt x="771" y="51"/>
                </a:lnTo>
                <a:lnTo>
                  <a:pt x="768" y="46"/>
                </a:lnTo>
                <a:lnTo>
                  <a:pt x="765" y="41"/>
                </a:lnTo>
                <a:close/>
                <a:moveTo>
                  <a:pt x="642" y="74"/>
                </a:moveTo>
                <a:lnTo>
                  <a:pt x="646" y="74"/>
                </a:lnTo>
                <a:lnTo>
                  <a:pt x="649" y="75"/>
                </a:lnTo>
                <a:lnTo>
                  <a:pt x="653" y="77"/>
                </a:lnTo>
                <a:lnTo>
                  <a:pt x="656" y="80"/>
                </a:lnTo>
                <a:lnTo>
                  <a:pt x="657" y="83"/>
                </a:lnTo>
                <a:lnTo>
                  <a:pt x="658" y="87"/>
                </a:lnTo>
                <a:lnTo>
                  <a:pt x="659" y="91"/>
                </a:lnTo>
                <a:lnTo>
                  <a:pt x="658" y="97"/>
                </a:lnTo>
                <a:lnTo>
                  <a:pt x="644" y="207"/>
                </a:lnTo>
                <a:lnTo>
                  <a:pt x="603" y="207"/>
                </a:lnTo>
                <a:lnTo>
                  <a:pt x="618" y="97"/>
                </a:lnTo>
                <a:lnTo>
                  <a:pt x="619" y="88"/>
                </a:lnTo>
                <a:lnTo>
                  <a:pt x="622" y="82"/>
                </a:lnTo>
                <a:lnTo>
                  <a:pt x="624" y="80"/>
                </a:lnTo>
                <a:lnTo>
                  <a:pt x="628" y="77"/>
                </a:lnTo>
                <a:lnTo>
                  <a:pt x="631" y="75"/>
                </a:lnTo>
                <a:lnTo>
                  <a:pt x="634" y="75"/>
                </a:lnTo>
                <a:lnTo>
                  <a:pt x="642" y="74"/>
                </a:lnTo>
                <a:close/>
                <a:moveTo>
                  <a:pt x="1067" y="19"/>
                </a:moveTo>
                <a:lnTo>
                  <a:pt x="1060" y="15"/>
                </a:lnTo>
                <a:lnTo>
                  <a:pt x="1051" y="11"/>
                </a:lnTo>
                <a:lnTo>
                  <a:pt x="1042" y="7"/>
                </a:lnTo>
                <a:lnTo>
                  <a:pt x="1034" y="5"/>
                </a:lnTo>
                <a:lnTo>
                  <a:pt x="1024" y="3"/>
                </a:lnTo>
                <a:lnTo>
                  <a:pt x="1015" y="1"/>
                </a:lnTo>
                <a:lnTo>
                  <a:pt x="1006" y="1"/>
                </a:lnTo>
                <a:lnTo>
                  <a:pt x="997" y="0"/>
                </a:lnTo>
                <a:lnTo>
                  <a:pt x="983" y="1"/>
                </a:lnTo>
                <a:lnTo>
                  <a:pt x="970" y="2"/>
                </a:lnTo>
                <a:lnTo>
                  <a:pt x="957" y="5"/>
                </a:lnTo>
                <a:lnTo>
                  <a:pt x="945" y="10"/>
                </a:lnTo>
                <a:lnTo>
                  <a:pt x="926" y="22"/>
                </a:lnTo>
                <a:lnTo>
                  <a:pt x="918" y="3"/>
                </a:lnTo>
                <a:lnTo>
                  <a:pt x="830" y="3"/>
                </a:lnTo>
                <a:lnTo>
                  <a:pt x="754" y="582"/>
                </a:lnTo>
                <a:lnTo>
                  <a:pt x="872" y="582"/>
                </a:lnTo>
                <a:lnTo>
                  <a:pt x="886" y="469"/>
                </a:lnTo>
                <a:lnTo>
                  <a:pt x="892" y="475"/>
                </a:lnTo>
                <a:lnTo>
                  <a:pt x="901" y="478"/>
                </a:lnTo>
                <a:lnTo>
                  <a:pt x="912" y="481"/>
                </a:lnTo>
                <a:lnTo>
                  <a:pt x="924" y="485"/>
                </a:lnTo>
                <a:lnTo>
                  <a:pt x="956" y="486"/>
                </a:lnTo>
                <a:lnTo>
                  <a:pt x="965" y="486"/>
                </a:lnTo>
                <a:lnTo>
                  <a:pt x="973" y="486"/>
                </a:lnTo>
                <a:lnTo>
                  <a:pt x="982" y="483"/>
                </a:lnTo>
                <a:lnTo>
                  <a:pt x="990" y="482"/>
                </a:lnTo>
                <a:lnTo>
                  <a:pt x="998" y="479"/>
                </a:lnTo>
                <a:lnTo>
                  <a:pt x="1005" y="477"/>
                </a:lnTo>
                <a:lnTo>
                  <a:pt x="1012" y="474"/>
                </a:lnTo>
                <a:lnTo>
                  <a:pt x="1019" y="469"/>
                </a:lnTo>
                <a:lnTo>
                  <a:pt x="1025" y="464"/>
                </a:lnTo>
                <a:lnTo>
                  <a:pt x="1031" y="459"/>
                </a:lnTo>
                <a:lnTo>
                  <a:pt x="1036" y="453"/>
                </a:lnTo>
                <a:lnTo>
                  <a:pt x="1040" y="448"/>
                </a:lnTo>
                <a:lnTo>
                  <a:pt x="1044" y="441"/>
                </a:lnTo>
                <a:lnTo>
                  <a:pt x="1046" y="435"/>
                </a:lnTo>
                <a:lnTo>
                  <a:pt x="1048" y="428"/>
                </a:lnTo>
                <a:lnTo>
                  <a:pt x="1049" y="421"/>
                </a:lnTo>
                <a:lnTo>
                  <a:pt x="1094" y="77"/>
                </a:lnTo>
                <a:lnTo>
                  <a:pt x="1094" y="70"/>
                </a:lnTo>
                <a:lnTo>
                  <a:pt x="1094" y="61"/>
                </a:lnTo>
                <a:lnTo>
                  <a:pt x="1093" y="54"/>
                </a:lnTo>
                <a:lnTo>
                  <a:pt x="1091" y="46"/>
                </a:lnTo>
                <a:lnTo>
                  <a:pt x="1087" y="38"/>
                </a:lnTo>
                <a:lnTo>
                  <a:pt x="1081" y="32"/>
                </a:lnTo>
                <a:lnTo>
                  <a:pt x="1075" y="26"/>
                </a:lnTo>
                <a:lnTo>
                  <a:pt x="1067" y="19"/>
                </a:lnTo>
                <a:close/>
                <a:moveTo>
                  <a:pt x="943" y="77"/>
                </a:moveTo>
                <a:lnTo>
                  <a:pt x="950" y="75"/>
                </a:lnTo>
                <a:lnTo>
                  <a:pt x="958" y="74"/>
                </a:lnTo>
                <a:lnTo>
                  <a:pt x="963" y="74"/>
                </a:lnTo>
                <a:lnTo>
                  <a:pt x="967" y="75"/>
                </a:lnTo>
                <a:lnTo>
                  <a:pt x="970" y="77"/>
                </a:lnTo>
                <a:lnTo>
                  <a:pt x="972" y="80"/>
                </a:lnTo>
                <a:lnTo>
                  <a:pt x="974" y="83"/>
                </a:lnTo>
                <a:lnTo>
                  <a:pt x="975" y="86"/>
                </a:lnTo>
                <a:lnTo>
                  <a:pt x="975" y="90"/>
                </a:lnTo>
                <a:lnTo>
                  <a:pt x="975" y="96"/>
                </a:lnTo>
                <a:lnTo>
                  <a:pt x="937" y="391"/>
                </a:lnTo>
                <a:lnTo>
                  <a:pt x="936" y="397"/>
                </a:lnTo>
                <a:lnTo>
                  <a:pt x="933" y="401"/>
                </a:lnTo>
                <a:lnTo>
                  <a:pt x="930" y="406"/>
                </a:lnTo>
                <a:lnTo>
                  <a:pt x="927" y="410"/>
                </a:lnTo>
                <a:lnTo>
                  <a:pt x="921" y="412"/>
                </a:lnTo>
                <a:lnTo>
                  <a:pt x="914" y="413"/>
                </a:lnTo>
                <a:lnTo>
                  <a:pt x="909" y="413"/>
                </a:lnTo>
                <a:lnTo>
                  <a:pt x="904" y="412"/>
                </a:lnTo>
                <a:lnTo>
                  <a:pt x="901" y="410"/>
                </a:lnTo>
                <a:lnTo>
                  <a:pt x="899" y="408"/>
                </a:lnTo>
                <a:lnTo>
                  <a:pt x="897" y="405"/>
                </a:lnTo>
                <a:lnTo>
                  <a:pt x="896" y="401"/>
                </a:lnTo>
                <a:lnTo>
                  <a:pt x="896" y="397"/>
                </a:lnTo>
                <a:lnTo>
                  <a:pt x="896" y="392"/>
                </a:lnTo>
                <a:lnTo>
                  <a:pt x="934" y="96"/>
                </a:lnTo>
                <a:lnTo>
                  <a:pt x="936" y="89"/>
                </a:lnTo>
                <a:lnTo>
                  <a:pt x="937" y="85"/>
                </a:lnTo>
                <a:lnTo>
                  <a:pt x="939" y="81"/>
                </a:lnTo>
                <a:lnTo>
                  <a:pt x="943" y="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6" name="Rectangle 5"/>
          <p:cNvSpPr>
            <a:spLocks noChangeArrowheads="1"/>
          </p:cNvSpPr>
          <p:nvPr/>
        </p:nvSpPr>
        <p:spPr bwMode="auto">
          <a:xfrm>
            <a:off x="1828800" y="6327152"/>
            <a:ext cx="7315200" cy="267492"/>
          </a:xfrm>
          <a:prstGeom prst="rect">
            <a:avLst/>
          </a:prstGeom>
          <a:solidFill>
            <a:srgbClr val="00467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sz="1200" dirty="0">
              <a:solidFill>
                <a:schemeClr val="bg1"/>
              </a:solidFill>
              <a:latin typeface="Tahoma" pitchFamily="34" charset="0"/>
              <a:ea typeface="Tahoma" pitchFamily="34" charset="0"/>
              <a:cs typeface="Tahoma" pitchFamily="34" charset="0"/>
            </a:endParaRPr>
          </a:p>
        </p:txBody>
      </p:sp>
      <p:sp>
        <p:nvSpPr>
          <p:cNvPr id="27" name="Footer Placeholder 4"/>
          <p:cNvSpPr>
            <a:spLocks noGrp="1"/>
          </p:cNvSpPr>
          <p:nvPr>
            <p:ph type="ftr" sz="quarter" idx="3"/>
          </p:nvPr>
        </p:nvSpPr>
        <p:spPr>
          <a:xfrm>
            <a:off x="2057400" y="6266827"/>
            <a:ext cx="2438400" cy="365125"/>
          </a:xfrm>
          <a:prstGeom prst="rect">
            <a:avLst/>
          </a:prstGeom>
        </p:spPr>
        <p:txBody>
          <a:bodyPr vert="horz" lIns="91440" tIns="45720" rIns="91440" bIns="45720" rtlCol="0" anchor="ctr"/>
          <a:lstStyle>
            <a:lvl1pPr algn="l">
              <a:defRPr sz="1000">
                <a:solidFill>
                  <a:schemeClr val="bg1"/>
                </a:solidFill>
                <a:latin typeface="Tahoma" pitchFamily="34" charset="0"/>
                <a:ea typeface="Tahoma" pitchFamily="34" charset="0"/>
                <a:cs typeface="Tahoma" pitchFamily="34" charset="0"/>
              </a:defRPr>
            </a:lvl1pPr>
          </a:lstStyle>
          <a:p>
            <a:r>
              <a:rPr lang="en-US" smtClean="0"/>
              <a:t>2014 © EPAM Systems, RD Dep.</a:t>
            </a:r>
            <a:endParaRPr lang="en-US" dirty="0"/>
          </a:p>
        </p:txBody>
      </p:sp>
      <p:sp>
        <p:nvSpPr>
          <p:cNvPr id="28" name="Slide Number Placeholder 5"/>
          <p:cNvSpPr>
            <a:spLocks noGrp="1"/>
          </p:cNvSpPr>
          <p:nvPr>
            <p:ph type="sldNum" sz="quarter" idx="4"/>
          </p:nvPr>
        </p:nvSpPr>
        <p:spPr>
          <a:xfrm>
            <a:off x="7696200" y="6248400"/>
            <a:ext cx="990599" cy="365125"/>
          </a:xfrm>
          <a:prstGeom prst="rect">
            <a:avLst/>
          </a:prstGeom>
        </p:spPr>
        <p:txBody>
          <a:bodyPr vert="horz" lIns="91440" tIns="45720" rIns="91440" bIns="45720" rtlCol="0" anchor="ctr"/>
          <a:lstStyle>
            <a:lvl1pPr algn="r">
              <a:defRPr sz="1000">
                <a:solidFill>
                  <a:schemeClr val="bg1"/>
                </a:solidFill>
                <a:latin typeface="Tahoma" pitchFamily="34" charset="0"/>
                <a:ea typeface="Tahoma" pitchFamily="34" charset="0"/>
                <a:cs typeface="Tahoma" pitchFamily="34" charset="0"/>
              </a:defRPr>
            </a:lvl1pPr>
          </a:lstStyle>
          <a:p>
            <a:fld id="{36013D82-3B92-4BC6-A819-A7803D760D40}" type="slidenum">
              <a:rPr lang="en-US" smtClean="0"/>
              <a:pPr/>
              <a:t>‹#›</a:t>
            </a:fld>
            <a:endParaRPr lang="en-US"/>
          </a:p>
        </p:txBody>
      </p:sp>
    </p:spTree>
    <p:extLst>
      <p:ext uri="{BB962C8B-B14F-4D97-AF65-F5344CB8AC3E}">
        <p14:creationId xmlns:p14="http://schemas.microsoft.com/office/powerpoint/2010/main" val="410778116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77" r:id="rId4"/>
    <p:sldLayoutId id="2147483678" r:id="rId5"/>
    <p:sldLayoutId id="2147483651" r:id="rId6"/>
    <p:sldLayoutId id="2147483676" r:id="rId7"/>
  </p:sldLayoutIdLst>
  <p:timing>
    <p:tnLst>
      <p:par>
        <p:cTn id="1" dur="indefinite" restart="never" nodeType="tmRoot"/>
      </p:par>
    </p:tnLst>
  </p:timing>
  <p:hf hdr="0" dt="0"/>
  <p:txStyles>
    <p:titleStyle>
      <a:lvl1pPr algn="l" defTabSz="914400" rtl="0" eaLnBrk="1" latinLnBrk="0" hangingPunct="1">
        <a:spcBef>
          <a:spcPct val="0"/>
        </a:spcBef>
        <a:buNone/>
        <a:defRPr lang="en-US" sz="1800" b="1" kern="1200" dirty="0">
          <a:solidFill>
            <a:schemeClr val="accent1">
              <a:lumMod val="75000"/>
            </a:schemeClr>
          </a:solidFill>
          <a:latin typeface="Tahoma" pitchFamily="34" charset="0"/>
          <a:ea typeface="Tahoma" pitchFamily="34" charset="0"/>
          <a:cs typeface="Tahoma" pitchFamily="34" charset="0"/>
        </a:defRPr>
      </a:lvl1pPr>
    </p:titleStyle>
    <p:bodyStyle>
      <a:lvl1pPr marL="342900" indent="-3429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Elias_Nema@epam.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mailto:Elias_Nema@epam.com"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a:t>Dimension Tables’ Techniques</a:t>
            </a:r>
          </a:p>
        </p:txBody>
      </p:sp>
      <p:sp>
        <p:nvSpPr>
          <p:cNvPr id="3" name="Title 2"/>
          <p:cNvSpPr>
            <a:spLocks noGrp="1"/>
          </p:cNvSpPr>
          <p:nvPr>
            <p:ph type="title"/>
          </p:nvPr>
        </p:nvSpPr>
        <p:spPr/>
        <p:txBody>
          <a:bodyPr/>
          <a:lstStyle/>
          <a:p>
            <a:r>
              <a:rPr lang="en-US" dirty="0"/>
              <a:t>Extract, transform, load</a:t>
            </a:r>
          </a:p>
        </p:txBody>
      </p:sp>
      <p:sp>
        <p:nvSpPr>
          <p:cNvPr id="4" name="Text Placeholder 3"/>
          <p:cNvSpPr>
            <a:spLocks noGrp="1"/>
          </p:cNvSpPr>
          <p:nvPr>
            <p:ph type="body" sz="quarter" idx="14"/>
          </p:nvPr>
        </p:nvSpPr>
        <p:spPr/>
        <p:txBody>
          <a:bodyPr/>
          <a:lstStyle/>
          <a:p>
            <a:r>
              <a:rPr dirty="0" smtClean="0"/>
              <a:t>Elias Nema</a:t>
            </a:r>
          </a:p>
          <a:p>
            <a:r>
              <a:rPr smtClean="0"/>
              <a:t>Senior Software </a:t>
            </a:r>
            <a:r>
              <a:rPr dirty="0" smtClean="0"/>
              <a:t>Engineer</a:t>
            </a:r>
          </a:p>
          <a:p>
            <a:r>
              <a:rPr b="0" dirty="0" smtClean="0">
                <a:hlinkClick r:id="rId2"/>
              </a:rPr>
              <a:t>Elias_Nema@epam.com</a:t>
            </a:r>
            <a:endParaRPr lang="en-US" b="0" dirty="0"/>
          </a:p>
        </p:txBody>
      </p:sp>
      <p:sp>
        <p:nvSpPr>
          <p:cNvPr id="5" name="Slide Number Placeholder 4"/>
          <p:cNvSpPr>
            <a:spLocks noGrp="1"/>
          </p:cNvSpPr>
          <p:nvPr>
            <p:ph type="sldNum" sz="quarter" idx="16"/>
          </p:nvPr>
        </p:nvSpPr>
        <p:spPr/>
        <p:txBody>
          <a:bodyPr/>
          <a:lstStyle/>
          <a:p>
            <a:fld id="{36013D82-3B92-4BC6-A819-A7803D760D40}" type="slidenum">
              <a:rPr lang="en-US" smtClean="0"/>
              <a:pPr/>
              <a:t>1</a:t>
            </a:fld>
            <a:endParaRPr lang="en-US"/>
          </a:p>
        </p:txBody>
      </p:sp>
      <p:sp>
        <p:nvSpPr>
          <p:cNvPr id="6" name="Text Placeholder 5"/>
          <p:cNvSpPr>
            <a:spLocks noGrp="1"/>
          </p:cNvSpPr>
          <p:nvPr>
            <p:ph type="body" sz="quarter" idx="17"/>
          </p:nvPr>
        </p:nvSpPr>
        <p:spPr>
          <a:xfrm>
            <a:off x="1828800" y="685800"/>
            <a:ext cx="2362200" cy="533400"/>
          </a:xfrm>
        </p:spPr>
        <p:txBody>
          <a:bodyPr/>
          <a:lstStyle/>
          <a:p>
            <a:r>
              <a:rPr lang="en-US" dirty="0" smtClean="0"/>
              <a:t>MTN.BI.08</a:t>
            </a:r>
            <a:endParaRPr lang="en-US" dirty="0"/>
          </a:p>
        </p:txBody>
      </p:sp>
      <p:sp>
        <p:nvSpPr>
          <p:cNvPr id="7" name="Footer Placeholder 6"/>
          <p:cNvSpPr>
            <a:spLocks noGrp="1"/>
          </p:cNvSpPr>
          <p:nvPr>
            <p:ph type="ftr" sz="quarter" idx="18"/>
          </p:nvPr>
        </p:nvSpPr>
        <p:spPr/>
        <p:txBody>
          <a:bodyPr/>
          <a:lstStyle/>
          <a:p>
            <a:r>
              <a:rPr lang="en-US" dirty="0" smtClean="0"/>
              <a:t>2014 © EPAM Systems, RD Dep.</a:t>
            </a:r>
            <a:endParaRPr lang="en-US" dirty="0"/>
          </a:p>
        </p:txBody>
      </p:sp>
    </p:spTree>
    <p:extLst>
      <p:ext uri="{BB962C8B-B14F-4D97-AF65-F5344CB8AC3E}">
        <p14:creationId xmlns:p14="http://schemas.microsoft.com/office/powerpoint/2010/main" val="2720914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10</a:t>
            </a:fld>
            <a:endParaRPr lang="en-US"/>
          </a:p>
        </p:txBody>
      </p:sp>
      <p:sp>
        <p:nvSpPr>
          <p:cNvPr id="4" name="Заголовок 3"/>
          <p:cNvSpPr>
            <a:spLocks noGrp="1"/>
          </p:cNvSpPr>
          <p:nvPr>
            <p:ph type="title"/>
          </p:nvPr>
        </p:nvSpPr>
        <p:spPr/>
        <p:txBody>
          <a:bodyPr/>
          <a:lstStyle/>
          <a:p>
            <a:r>
              <a:rPr smtClean="0"/>
              <a:t>Dimension Roles and Aliasing</a:t>
            </a:r>
            <a:endParaRPr lang="en-US" dirty="0"/>
          </a:p>
        </p:txBody>
      </p:sp>
      <p:sp>
        <p:nvSpPr>
          <p:cNvPr id="5" name="Содержимое 4"/>
          <p:cNvSpPr>
            <a:spLocks noGrp="1"/>
          </p:cNvSpPr>
          <p:nvPr>
            <p:ph idx="1"/>
          </p:nvPr>
        </p:nvSpPr>
        <p:spPr/>
        <p:txBody>
          <a:bodyPr/>
          <a:lstStyle/>
          <a:p>
            <a:pPr>
              <a:buSzPct val="140000"/>
              <a:buFont typeface="Arial" pitchFamily="34" charset="0"/>
              <a:buChar char="•"/>
            </a:pPr>
            <a:r>
              <a:rPr lang="en-US" sz="2200" b="0" dirty="0" smtClean="0"/>
              <a:t>Measurement of a business process can involve </a:t>
            </a:r>
            <a:r>
              <a:rPr lang="en-US" sz="2200" dirty="0" smtClean="0"/>
              <a:t>more than one instance of a dimension</a:t>
            </a:r>
            <a:r>
              <a:rPr lang="en-US" sz="2200" b="0" dirty="0" smtClean="0"/>
              <a:t>.</a:t>
            </a:r>
          </a:p>
          <a:p>
            <a:pPr>
              <a:buSzPct val="140000"/>
              <a:buFont typeface="Arial" pitchFamily="34" charset="0"/>
              <a:buChar char="•"/>
            </a:pPr>
            <a:r>
              <a:rPr lang="en-US" sz="2200" b="0" dirty="0" smtClean="0"/>
              <a:t>Using database </a:t>
            </a:r>
            <a:r>
              <a:rPr lang="en-US" sz="2200" dirty="0" smtClean="0">
                <a:solidFill>
                  <a:schemeClr val="accent1">
                    <a:lumMod val="75000"/>
                  </a:schemeClr>
                </a:solidFill>
              </a:rPr>
              <a:t>views</a:t>
            </a:r>
            <a:r>
              <a:rPr lang="en-US" sz="2200" b="0" dirty="0" smtClean="0"/>
              <a:t>, a separate view of the dimension table is created to represent each role.</a:t>
            </a:r>
          </a:p>
          <a:p>
            <a:pPr>
              <a:buSzPct val="140000"/>
              <a:buFont typeface="Arial" pitchFamily="34" charset="0"/>
              <a:buChar char="•"/>
            </a:pPr>
            <a:r>
              <a:rPr lang="en-US" sz="2200" b="0" dirty="0" smtClean="0"/>
              <a:t>But even creating views </a:t>
            </a:r>
            <a:r>
              <a:rPr lang="en-US" sz="2200" b="0" i="1" dirty="0" smtClean="0"/>
              <a:t>is not necessary</a:t>
            </a:r>
            <a:r>
              <a:rPr lang="en-US" sz="2200" b="0" dirty="0" smtClean="0"/>
              <a:t>, because the SQL standard includes the concept of </a:t>
            </a:r>
            <a:r>
              <a:rPr lang="en-US" sz="2200" dirty="0" smtClean="0">
                <a:solidFill>
                  <a:schemeClr val="accent1">
                    <a:lumMod val="75000"/>
                  </a:schemeClr>
                </a:solidFill>
              </a:rPr>
              <a:t>aliasing</a:t>
            </a:r>
            <a:r>
              <a:rPr lang="en-US" sz="2200" b="0" dirty="0" smtClean="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11</a:t>
            </a:fld>
            <a:endParaRPr lang="en-US"/>
          </a:p>
        </p:txBody>
      </p:sp>
      <p:sp>
        <p:nvSpPr>
          <p:cNvPr id="4" name="Заголовок 3"/>
          <p:cNvSpPr>
            <a:spLocks noGrp="1"/>
          </p:cNvSpPr>
          <p:nvPr>
            <p:ph type="title"/>
          </p:nvPr>
        </p:nvSpPr>
        <p:spPr/>
        <p:txBody>
          <a:bodyPr/>
          <a:lstStyle/>
          <a:p>
            <a:r>
              <a:rPr smtClean="0"/>
              <a:t>NULLs in Dimensions</a:t>
            </a:r>
            <a:endParaRPr lang="en-US" dirty="0"/>
          </a:p>
        </p:txBody>
      </p:sp>
      <p:sp>
        <p:nvSpPr>
          <p:cNvPr id="5" name="Содержимое 4"/>
          <p:cNvSpPr>
            <a:spLocks noGrp="1"/>
          </p:cNvSpPr>
          <p:nvPr>
            <p:ph idx="1"/>
          </p:nvPr>
        </p:nvSpPr>
        <p:spPr/>
        <p:txBody>
          <a:bodyPr/>
          <a:lstStyle/>
          <a:p>
            <a:pPr marL="0" indent="0">
              <a:buNone/>
            </a:pPr>
            <a:r>
              <a:rPr lang="en-US" sz="2200" b="0" dirty="0" smtClean="0"/>
              <a:t>In developing reports, NULLs cause myriad problems that can make the calmest of analysts start pulling their hair out. The problems they encounter all stem from the special status of the NULL: it is not a value and has no meaning.</a:t>
            </a:r>
          </a:p>
          <a:p>
            <a:pPr marL="0" indent="0">
              <a:buNone/>
            </a:pPr>
            <a:endParaRPr lang="en-US" sz="2200" b="0" dirty="0" smtClean="0"/>
          </a:p>
          <a:p>
            <a:pPr marL="0" indent="0">
              <a:buNone/>
            </a:pPr>
            <a:r>
              <a:rPr lang="en-US" sz="2200" i="1" dirty="0" smtClean="0">
                <a:solidFill>
                  <a:schemeClr val="accent1">
                    <a:lumMod val="75000"/>
                  </a:schemeClr>
                </a:solidFill>
              </a:rPr>
              <a:t>Because: NULL != anything (even NULL)</a:t>
            </a:r>
          </a:p>
          <a:p>
            <a:endParaRPr lang="en-US" sz="2200" b="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12</a:t>
            </a:fld>
            <a:endParaRPr lang="en-US"/>
          </a:p>
        </p:txBody>
      </p:sp>
      <p:sp>
        <p:nvSpPr>
          <p:cNvPr id="4" name="Заголовок 3"/>
          <p:cNvSpPr>
            <a:spLocks noGrp="1"/>
          </p:cNvSpPr>
          <p:nvPr>
            <p:ph type="title"/>
          </p:nvPr>
        </p:nvSpPr>
        <p:spPr/>
        <p:txBody>
          <a:bodyPr/>
          <a:lstStyle/>
          <a:p>
            <a:r>
              <a:rPr smtClean="0"/>
              <a:t>Hierarchies</a:t>
            </a:r>
            <a:endParaRPr lang="en-US" dirty="0"/>
          </a:p>
        </p:txBody>
      </p:sp>
      <p:pic>
        <p:nvPicPr>
          <p:cNvPr id="6"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1839" y="1219200"/>
            <a:ext cx="6620322" cy="480060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13</a:t>
            </a:fld>
            <a:endParaRPr lang="en-US"/>
          </a:p>
        </p:txBody>
      </p:sp>
      <p:sp>
        <p:nvSpPr>
          <p:cNvPr id="4" name="Заголовок 3"/>
          <p:cNvSpPr>
            <a:spLocks noGrp="1"/>
          </p:cNvSpPr>
          <p:nvPr>
            <p:ph type="title"/>
          </p:nvPr>
        </p:nvSpPr>
        <p:spPr/>
        <p:txBody>
          <a:bodyPr/>
          <a:lstStyle/>
          <a:p>
            <a:r>
              <a:rPr smtClean="0"/>
              <a:t>Outriggers</a:t>
            </a:r>
            <a:endParaRPr lang="en-US" dirty="0"/>
          </a:p>
        </p:txBody>
      </p:sp>
      <p:pic>
        <p:nvPicPr>
          <p:cNvPr id="6"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4400" y="1371600"/>
            <a:ext cx="7315200" cy="2354893"/>
          </a:xfrm>
        </p:spPr>
      </p:pic>
      <p:sp>
        <p:nvSpPr>
          <p:cNvPr id="7" name="TextBox 6"/>
          <p:cNvSpPr txBox="1"/>
          <p:nvPr/>
        </p:nvSpPr>
        <p:spPr>
          <a:xfrm>
            <a:off x="1447800" y="4267200"/>
            <a:ext cx="6324600"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b="1" i="1" dirty="0" smtClean="0">
                <a:latin typeface="Arial" pitchFamily="34" charset="0"/>
                <a:cs typeface="Arial" pitchFamily="34" charset="0"/>
              </a:rPr>
              <a:t>Advantages</a:t>
            </a:r>
            <a:r>
              <a:rPr lang="en-US" dirty="0" smtClean="0">
                <a:latin typeface="Arial" pitchFamily="34" charset="0"/>
                <a:cs typeface="Arial" pitchFamily="34" charset="0"/>
              </a:rPr>
              <a:t>: consistent hierarchy, removing repeating groups, can remove “heavy” columns from the table.</a:t>
            </a:r>
          </a:p>
          <a:p>
            <a:r>
              <a:rPr lang="en-US" b="1" i="1" dirty="0" smtClean="0">
                <a:latin typeface="Arial" pitchFamily="34" charset="0"/>
                <a:cs typeface="Arial" pitchFamily="34" charset="0"/>
              </a:rPr>
              <a:t>Weaknesses</a:t>
            </a:r>
            <a:r>
              <a:rPr lang="en-US" dirty="0" smtClean="0">
                <a:latin typeface="Arial" pitchFamily="34" charset="0"/>
                <a:cs typeface="Arial" pitchFamily="34" charset="0"/>
              </a:rPr>
              <a:t>: loose flexibility, performance decreasing (as number of joins in increased), type 2 change in an outrigger has a ripple effect, requiring type 2 changes to all related rows in any associated dimension tables.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r>
              <a:rPr lang="fr-FR" dirty="0" smtClean="0"/>
              <a:t>The Grain of a Dimension</a:t>
            </a:r>
            <a:endParaRPr lang="en-US" dirty="0"/>
          </a:p>
        </p:txBody>
      </p:sp>
      <p:sp>
        <p:nvSpPr>
          <p:cNvPr id="2" name="Нижний колонтитул 1"/>
          <p:cNvSpPr>
            <a:spLocks noGrp="1"/>
          </p:cNvSpPr>
          <p:nvPr>
            <p:ph type="ftr" sz="quarter" idx="10"/>
          </p:nvPr>
        </p:nvSpPr>
        <p:spPr/>
        <p:txBody>
          <a:bodyPr/>
          <a:lstStyle/>
          <a:p>
            <a:r>
              <a:rPr lang="en-US" smtClean="0"/>
              <a:t>2014 © EPAM Systems, RD Dep.</a:t>
            </a:r>
            <a:endParaRPr lang="en-US" dirty="0"/>
          </a:p>
        </p:txBody>
      </p:sp>
      <p:sp>
        <p:nvSpPr>
          <p:cNvPr id="3" name="Номер слайда 2"/>
          <p:cNvSpPr>
            <a:spLocks noGrp="1"/>
          </p:cNvSpPr>
          <p:nvPr>
            <p:ph type="sldNum" sz="quarter" idx="11"/>
          </p:nvPr>
        </p:nvSpPr>
        <p:spPr/>
        <p:txBody>
          <a:bodyPr/>
          <a:lstStyle/>
          <a:p>
            <a:fld id="{36013D82-3B92-4BC6-A819-A7803D760D40}"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15</a:t>
            </a:fld>
            <a:endParaRPr lang="en-US"/>
          </a:p>
        </p:txBody>
      </p:sp>
      <p:sp>
        <p:nvSpPr>
          <p:cNvPr id="4" name="Заголовок 3"/>
          <p:cNvSpPr>
            <a:spLocks noGrp="1"/>
          </p:cNvSpPr>
          <p:nvPr>
            <p:ph type="title"/>
          </p:nvPr>
        </p:nvSpPr>
        <p:spPr/>
        <p:txBody>
          <a:bodyPr/>
          <a:lstStyle/>
          <a:p>
            <a:r>
              <a:rPr smtClean="0"/>
              <a:t>The Grain of a Dimension</a:t>
            </a:r>
            <a:endParaRPr lang="en-US" dirty="0"/>
          </a:p>
        </p:txBody>
      </p:sp>
      <p:sp>
        <p:nvSpPr>
          <p:cNvPr id="5" name="Содержимое 4"/>
          <p:cNvSpPr>
            <a:spLocks noGrp="1"/>
          </p:cNvSpPr>
          <p:nvPr>
            <p:ph idx="1"/>
          </p:nvPr>
        </p:nvSpPr>
        <p:spPr>
          <a:xfrm>
            <a:off x="914400" y="1219200"/>
            <a:ext cx="7315200" cy="2514600"/>
          </a:xfrm>
        </p:spPr>
        <p:txBody>
          <a:bodyPr/>
          <a:lstStyle/>
          <a:p>
            <a:pPr>
              <a:buSzPct val="140000"/>
              <a:buFont typeface="Arial" pitchFamily="34" charset="0"/>
              <a:buChar char="•"/>
            </a:pPr>
            <a:r>
              <a:rPr lang="en-US" sz="2000" b="0" dirty="0" smtClean="0"/>
              <a:t>This mean the definition of the key of the dimension, </a:t>
            </a:r>
            <a:r>
              <a:rPr lang="en-US" sz="2000" dirty="0" smtClean="0"/>
              <a:t>in business terms</a:t>
            </a:r>
            <a:r>
              <a:rPr lang="en-US" sz="2000" b="0" dirty="0" smtClean="0"/>
              <a:t>. </a:t>
            </a:r>
          </a:p>
          <a:p>
            <a:pPr>
              <a:buSzPct val="140000"/>
              <a:buFont typeface="Arial" pitchFamily="34" charset="0"/>
              <a:buChar char="•"/>
            </a:pPr>
            <a:r>
              <a:rPr lang="en-US" sz="2000" b="0" dirty="0" smtClean="0"/>
              <a:t>Example is the commercial customer dimension. It is easy to say that the grain of the dimension is the commercial customer. It is often quite another thing to be absolutely sure that a given source file always implements that grain with a certain set of fields. </a:t>
            </a:r>
          </a:p>
        </p:txBody>
      </p:sp>
      <p:sp>
        <p:nvSpPr>
          <p:cNvPr id="6" name="TextBox 5"/>
          <p:cNvSpPr txBox="1"/>
          <p:nvPr/>
        </p:nvSpPr>
        <p:spPr>
          <a:xfrm>
            <a:off x="2362200" y="3962400"/>
            <a:ext cx="4267200" cy="1446550"/>
          </a:xfrm>
          <a:prstGeom prst="rect">
            <a:avLst/>
          </a:prstGeom>
          <a:solidFill>
            <a:schemeClr val="bg1">
              <a:lumMod val="95000"/>
            </a:schemeClr>
          </a:solidFill>
        </p:spPr>
        <p:txBody>
          <a:bodyPr wrap="square" rtlCol="0">
            <a:spAutoFit/>
          </a:bodyPr>
          <a:lstStyle/>
          <a:p>
            <a:pPr>
              <a:buNone/>
            </a:pPr>
            <a:r>
              <a:rPr lang="en-US" sz="2200" b="1" dirty="0" smtClean="0">
                <a:latin typeface="Consolas" pitchFamily="49" charset="0"/>
                <a:cs typeface="Consolas" pitchFamily="49" charset="0"/>
              </a:rPr>
              <a:t>SELECT</a:t>
            </a:r>
            <a:r>
              <a:rPr lang="en-US" sz="2200" dirty="0" smtClean="0">
                <a:latin typeface="Consolas" pitchFamily="49" charset="0"/>
                <a:cs typeface="Consolas" pitchFamily="49" charset="0"/>
              </a:rPr>
              <a:t> a, b, c, </a:t>
            </a:r>
            <a:r>
              <a:rPr lang="en-US" sz="2200" b="1" dirty="0" smtClean="0">
                <a:latin typeface="Consolas" pitchFamily="49" charset="0"/>
                <a:cs typeface="Consolas" pitchFamily="49" charset="0"/>
              </a:rPr>
              <a:t>COUNT</a:t>
            </a:r>
            <a:r>
              <a:rPr lang="en-US" sz="2200" dirty="0" smtClean="0">
                <a:latin typeface="Consolas" pitchFamily="49" charset="0"/>
                <a:cs typeface="Consolas" pitchFamily="49" charset="0"/>
              </a:rPr>
              <a:t>(*)</a:t>
            </a:r>
          </a:p>
          <a:p>
            <a:pPr>
              <a:buNone/>
            </a:pPr>
            <a:r>
              <a:rPr lang="en-US" sz="2200" b="1" dirty="0" smtClean="0">
                <a:latin typeface="Consolas" pitchFamily="49" charset="0"/>
                <a:cs typeface="Consolas" pitchFamily="49" charset="0"/>
              </a:rPr>
              <a:t>FROM</a:t>
            </a:r>
            <a:r>
              <a:rPr lang="en-US" sz="2200" dirty="0" smtClean="0">
                <a:latin typeface="Consolas" pitchFamily="49" charset="0"/>
                <a:cs typeface="Consolas" pitchFamily="49" charset="0"/>
              </a:rPr>
              <a:t> </a:t>
            </a:r>
            <a:r>
              <a:rPr lang="en-US" sz="2200" dirty="0" err="1" smtClean="0">
                <a:latin typeface="Consolas" pitchFamily="49" charset="0"/>
                <a:cs typeface="Consolas" pitchFamily="49" charset="0"/>
              </a:rPr>
              <a:t>some_dimension</a:t>
            </a:r>
            <a:endParaRPr lang="en-US" sz="2200" dirty="0" smtClean="0">
              <a:latin typeface="Consolas" pitchFamily="49" charset="0"/>
              <a:cs typeface="Consolas" pitchFamily="49" charset="0"/>
            </a:endParaRPr>
          </a:p>
          <a:p>
            <a:pPr>
              <a:buNone/>
            </a:pPr>
            <a:r>
              <a:rPr lang="en-US" sz="2200" b="1" dirty="0" smtClean="0">
                <a:latin typeface="Consolas" pitchFamily="49" charset="0"/>
                <a:cs typeface="Consolas" pitchFamily="49" charset="0"/>
              </a:rPr>
              <a:t>GROUP</a:t>
            </a:r>
            <a:r>
              <a:rPr lang="en-US" sz="2200" dirty="0" smtClean="0">
                <a:latin typeface="Consolas" pitchFamily="49" charset="0"/>
                <a:cs typeface="Consolas" pitchFamily="49" charset="0"/>
              </a:rPr>
              <a:t> </a:t>
            </a:r>
            <a:r>
              <a:rPr lang="en-US" sz="2200" b="1" dirty="0" smtClean="0">
                <a:latin typeface="Consolas" pitchFamily="49" charset="0"/>
                <a:cs typeface="Consolas" pitchFamily="49" charset="0"/>
              </a:rPr>
              <a:t>BY</a:t>
            </a:r>
            <a:r>
              <a:rPr lang="en-US" sz="2200" dirty="0" smtClean="0">
                <a:latin typeface="Consolas" pitchFamily="49" charset="0"/>
                <a:cs typeface="Consolas" pitchFamily="49" charset="0"/>
              </a:rPr>
              <a:t> a, b, c</a:t>
            </a:r>
          </a:p>
          <a:p>
            <a:pPr>
              <a:buNone/>
            </a:pPr>
            <a:r>
              <a:rPr lang="en-US" sz="2200" b="1" dirty="0" smtClean="0">
                <a:latin typeface="Consolas" pitchFamily="49" charset="0"/>
                <a:cs typeface="Consolas" pitchFamily="49" charset="0"/>
              </a:rPr>
              <a:t>HAVING</a:t>
            </a:r>
            <a:r>
              <a:rPr lang="en-US" sz="2200" dirty="0" smtClean="0">
                <a:latin typeface="Consolas" pitchFamily="49" charset="0"/>
                <a:cs typeface="Consolas" pitchFamily="49" charset="0"/>
              </a:rPr>
              <a:t> </a:t>
            </a:r>
            <a:r>
              <a:rPr lang="en-US" sz="2200" b="1" dirty="0" smtClean="0">
                <a:latin typeface="Consolas" pitchFamily="49" charset="0"/>
                <a:cs typeface="Consolas" pitchFamily="49" charset="0"/>
              </a:rPr>
              <a:t>COUNT</a:t>
            </a:r>
            <a:r>
              <a:rPr lang="en-US" sz="2200" dirty="0" smtClean="0">
                <a:latin typeface="Consolas" pitchFamily="49" charset="0"/>
                <a:cs typeface="Consolas" pitchFamily="49" charset="0"/>
              </a:rPr>
              <a:t>(*) &gt; 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r>
              <a:rPr lang="fr-FR" dirty="0" smtClean="0"/>
              <a:t>Conformed Diminsions</a:t>
            </a:r>
            <a:endParaRPr lang="en-US" dirty="0"/>
          </a:p>
        </p:txBody>
      </p:sp>
      <p:sp>
        <p:nvSpPr>
          <p:cNvPr id="2" name="Нижний колонтитул 1"/>
          <p:cNvSpPr>
            <a:spLocks noGrp="1"/>
          </p:cNvSpPr>
          <p:nvPr>
            <p:ph type="ftr" sz="quarter" idx="10"/>
          </p:nvPr>
        </p:nvSpPr>
        <p:spPr/>
        <p:txBody>
          <a:bodyPr/>
          <a:lstStyle/>
          <a:p>
            <a:r>
              <a:rPr lang="en-US" smtClean="0"/>
              <a:t>2014 © EPAM Systems, RD Dep.</a:t>
            </a:r>
            <a:endParaRPr lang="en-US" dirty="0"/>
          </a:p>
        </p:txBody>
      </p:sp>
      <p:sp>
        <p:nvSpPr>
          <p:cNvPr id="3" name="Номер слайда 2"/>
          <p:cNvSpPr>
            <a:spLocks noGrp="1"/>
          </p:cNvSpPr>
          <p:nvPr>
            <p:ph type="sldNum" sz="quarter" idx="11"/>
          </p:nvPr>
        </p:nvSpPr>
        <p:spPr/>
        <p:txBody>
          <a:bodyPr/>
          <a:lstStyle/>
          <a:p>
            <a:fld id="{36013D82-3B92-4BC6-A819-A7803D760D40}"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17</a:t>
            </a:fld>
            <a:endParaRPr lang="en-US"/>
          </a:p>
        </p:txBody>
      </p:sp>
      <p:sp>
        <p:nvSpPr>
          <p:cNvPr id="4" name="Заголовок 3"/>
          <p:cNvSpPr>
            <a:spLocks noGrp="1"/>
          </p:cNvSpPr>
          <p:nvPr>
            <p:ph type="title"/>
          </p:nvPr>
        </p:nvSpPr>
        <p:spPr/>
        <p:txBody>
          <a:bodyPr/>
          <a:lstStyle/>
          <a:p>
            <a:r>
              <a:rPr smtClean="0"/>
              <a:t>Conformed Dimensions</a:t>
            </a:r>
            <a:endParaRPr lang="en-US" dirty="0"/>
          </a:p>
        </p:txBody>
      </p:sp>
      <p:pic>
        <p:nvPicPr>
          <p:cNvPr id="6"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4108" y="1219200"/>
            <a:ext cx="7115783" cy="480060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18</a:t>
            </a:fld>
            <a:endParaRPr lang="en-US"/>
          </a:p>
        </p:txBody>
      </p:sp>
      <p:sp>
        <p:nvSpPr>
          <p:cNvPr id="4" name="Заголовок 3"/>
          <p:cNvSpPr>
            <a:spLocks noGrp="1"/>
          </p:cNvSpPr>
          <p:nvPr>
            <p:ph type="title"/>
          </p:nvPr>
        </p:nvSpPr>
        <p:spPr/>
        <p:txBody>
          <a:bodyPr/>
          <a:lstStyle/>
          <a:p>
            <a:r>
              <a:rPr smtClean="0"/>
              <a:t>Conformed Dimensions</a:t>
            </a:r>
            <a:endParaRPr lang="en-US" dirty="0"/>
          </a:p>
        </p:txBody>
      </p:sp>
      <p:sp>
        <p:nvSpPr>
          <p:cNvPr id="5" name="Содержимое 4"/>
          <p:cNvSpPr>
            <a:spLocks noGrp="1"/>
          </p:cNvSpPr>
          <p:nvPr>
            <p:ph idx="1"/>
          </p:nvPr>
        </p:nvSpPr>
        <p:spPr/>
        <p:txBody>
          <a:bodyPr/>
          <a:lstStyle/>
          <a:p>
            <a:pPr>
              <a:buSzPct val="140000"/>
              <a:buFont typeface="Arial" pitchFamily="34" charset="0"/>
              <a:buChar char="•"/>
            </a:pPr>
            <a:r>
              <a:rPr lang="en-US" sz="2400" b="0" dirty="0" smtClean="0"/>
              <a:t>At a logical level, when a series of stars share a set of common dimensions, the dimensions are referred to as </a:t>
            </a:r>
            <a:r>
              <a:rPr lang="en-US" sz="2400" i="1" dirty="0" smtClean="0"/>
              <a:t>conformed dimensions</a:t>
            </a:r>
            <a:r>
              <a:rPr lang="en-US" sz="2400" dirty="0" smtClean="0"/>
              <a:t>. </a:t>
            </a:r>
          </a:p>
          <a:p>
            <a:pPr>
              <a:buSzPct val="140000"/>
              <a:buFont typeface="Arial" pitchFamily="34" charset="0"/>
              <a:buChar char="•"/>
            </a:pPr>
            <a:r>
              <a:rPr lang="en-US" sz="2400" b="0" dirty="0" smtClean="0"/>
              <a:t>When dimensions do not conform, </a:t>
            </a:r>
            <a:r>
              <a:rPr lang="en-US" sz="2400" i="1" dirty="0" smtClean="0"/>
              <a:t>short-term victories</a:t>
            </a:r>
            <a:r>
              <a:rPr lang="en-US" sz="2400" dirty="0" smtClean="0"/>
              <a:t> give way to </a:t>
            </a:r>
            <a:r>
              <a:rPr lang="en-US" sz="2400" i="1" dirty="0" smtClean="0"/>
              <a:t>long-term defeat</a:t>
            </a:r>
            <a:r>
              <a:rPr lang="en-US" sz="2400" b="0" i="1" dirty="0" smtClean="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19</a:t>
            </a:fld>
            <a:endParaRPr lang="en-US"/>
          </a:p>
        </p:txBody>
      </p:sp>
      <p:sp>
        <p:nvSpPr>
          <p:cNvPr id="4" name="Заголовок 3"/>
          <p:cNvSpPr>
            <a:spLocks noGrp="1"/>
          </p:cNvSpPr>
          <p:nvPr>
            <p:ph type="title"/>
          </p:nvPr>
        </p:nvSpPr>
        <p:spPr/>
        <p:txBody>
          <a:bodyPr/>
          <a:lstStyle/>
          <a:p>
            <a:r>
              <a:rPr smtClean="0"/>
              <a:t>Conformance Matrix</a:t>
            </a:r>
            <a:endParaRPr lang="en-US" dirty="0"/>
          </a:p>
        </p:txBody>
      </p:sp>
      <p:sp>
        <p:nvSpPr>
          <p:cNvPr id="5" name="Содержимое 4"/>
          <p:cNvSpPr>
            <a:spLocks noGrp="1"/>
          </p:cNvSpPr>
          <p:nvPr>
            <p:ph idx="1"/>
          </p:nvPr>
        </p:nvSpPr>
        <p:spPr/>
        <p:txBody>
          <a:bodyPr/>
          <a:lstStyle/>
          <a:p>
            <a:endParaRPr lang="en-US" dirty="0"/>
          </a:p>
        </p:txBody>
      </p:sp>
      <p:graphicFrame>
        <p:nvGraphicFramePr>
          <p:cNvPr id="6" name="Content Placeholder 6"/>
          <p:cNvGraphicFramePr>
            <a:graphicFrameLocks/>
          </p:cNvGraphicFramePr>
          <p:nvPr>
            <p:extLst>
              <p:ext uri="{D42A27DB-BD31-4B8C-83A1-F6EECF244321}">
                <p14:modId xmlns:p14="http://schemas.microsoft.com/office/powerpoint/2010/main" val="418057971"/>
              </p:ext>
            </p:extLst>
          </p:nvPr>
        </p:nvGraphicFramePr>
        <p:xfrm>
          <a:off x="914400" y="1295400"/>
          <a:ext cx="7315201" cy="3429001"/>
        </p:xfrm>
        <a:graphic>
          <a:graphicData uri="http://schemas.openxmlformats.org/drawingml/2006/table">
            <a:tbl>
              <a:tblPr firstRow="1" bandRow="1">
                <a:tableStyleId>{5C22544A-7EE6-4342-B048-85BDC9FD1C3A}</a:tableStyleId>
              </a:tblPr>
              <a:tblGrid>
                <a:gridCol w="2266331">
                  <a:extLst>
                    <a:ext uri="{9D8B030D-6E8A-4147-A177-3AD203B41FA5}">
                      <a16:colId xmlns:a16="http://schemas.microsoft.com/office/drawing/2014/main" val="20000"/>
                    </a:ext>
                  </a:extLst>
                </a:gridCol>
                <a:gridCol w="309171">
                  <a:extLst>
                    <a:ext uri="{9D8B030D-6E8A-4147-A177-3AD203B41FA5}">
                      <a16:colId xmlns:a16="http://schemas.microsoft.com/office/drawing/2014/main" val="20001"/>
                    </a:ext>
                  </a:extLst>
                </a:gridCol>
                <a:gridCol w="309171">
                  <a:extLst>
                    <a:ext uri="{9D8B030D-6E8A-4147-A177-3AD203B41FA5}">
                      <a16:colId xmlns:a16="http://schemas.microsoft.com/office/drawing/2014/main" val="20002"/>
                    </a:ext>
                  </a:extLst>
                </a:gridCol>
                <a:gridCol w="309171">
                  <a:extLst>
                    <a:ext uri="{9D8B030D-6E8A-4147-A177-3AD203B41FA5}">
                      <a16:colId xmlns:a16="http://schemas.microsoft.com/office/drawing/2014/main" val="20003"/>
                    </a:ext>
                  </a:extLst>
                </a:gridCol>
                <a:gridCol w="496881">
                  <a:extLst>
                    <a:ext uri="{9D8B030D-6E8A-4147-A177-3AD203B41FA5}">
                      <a16:colId xmlns:a16="http://schemas.microsoft.com/office/drawing/2014/main" val="20004"/>
                    </a:ext>
                  </a:extLst>
                </a:gridCol>
                <a:gridCol w="496881">
                  <a:extLst>
                    <a:ext uri="{9D8B030D-6E8A-4147-A177-3AD203B41FA5}">
                      <a16:colId xmlns:a16="http://schemas.microsoft.com/office/drawing/2014/main" val="20005"/>
                    </a:ext>
                  </a:extLst>
                </a:gridCol>
                <a:gridCol w="375422">
                  <a:extLst>
                    <a:ext uri="{9D8B030D-6E8A-4147-A177-3AD203B41FA5}">
                      <a16:colId xmlns:a16="http://schemas.microsoft.com/office/drawing/2014/main" val="20006"/>
                    </a:ext>
                  </a:extLst>
                </a:gridCol>
                <a:gridCol w="375422">
                  <a:extLst>
                    <a:ext uri="{9D8B030D-6E8A-4147-A177-3AD203B41FA5}">
                      <a16:colId xmlns:a16="http://schemas.microsoft.com/office/drawing/2014/main" val="20007"/>
                    </a:ext>
                  </a:extLst>
                </a:gridCol>
                <a:gridCol w="375422">
                  <a:extLst>
                    <a:ext uri="{9D8B030D-6E8A-4147-A177-3AD203B41FA5}">
                      <a16:colId xmlns:a16="http://schemas.microsoft.com/office/drawing/2014/main" val="20008"/>
                    </a:ext>
                  </a:extLst>
                </a:gridCol>
                <a:gridCol w="1126264">
                  <a:extLst>
                    <a:ext uri="{9D8B030D-6E8A-4147-A177-3AD203B41FA5}">
                      <a16:colId xmlns:a16="http://schemas.microsoft.com/office/drawing/2014/main" val="20009"/>
                    </a:ext>
                  </a:extLst>
                </a:gridCol>
                <a:gridCol w="875065">
                  <a:extLst>
                    <a:ext uri="{9D8B030D-6E8A-4147-A177-3AD203B41FA5}">
                      <a16:colId xmlns:a16="http://schemas.microsoft.com/office/drawing/2014/main" val="20010"/>
                    </a:ext>
                  </a:extLst>
                </a:gridCol>
              </a:tblGrid>
              <a:tr h="494468">
                <a:tc>
                  <a:txBody>
                    <a:bodyPr/>
                    <a:lstStyle/>
                    <a:p>
                      <a:endParaRPr lang="en-US" sz="1500" dirty="0">
                        <a:latin typeface="Tahoma" pitchFamily="34" charset="0"/>
                        <a:ea typeface="Tahoma" pitchFamily="34" charset="0"/>
                        <a:cs typeface="Tahoma" pitchFamily="34" charset="0"/>
                      </a:endParaRPr>
                    </a:p>
                  </a:txBody>
                  <a:tcPr/>
                </a:tc>
                <a:tc gridSpan="3">
                  <a:txBody>
                    <a:bodyPr/>
                    <a:lstStyle/>
                    <a:p>
                      <a:pPr algn="ctr"/>
                      <a:r>
                        <a:rPr lang="en-US" sz="1500" dirty="0" smtClean="0">
                          <a:latin typeface="Tahoma" pitchFamily="34" charset="0"/>
                          <a:ea typeface="Tahoma" pitchFamily="34" charset="0"/>
                          <a:cs typeface="Tahoma" pitchFamily="34" charset="0"/>
                        </a:rPr>
                        <a:t>Day</a:t>
                      </a:r>
                      <a:endParaRPr lang="en-US" sz="1500" dirty="0">
                        <a:latin typeface="Tahoma" pitchFamily="34" charset="0"/>
                        <a:ea typeface="Tahoma" pitchFamily="34" charset="0"/>
                        <a:cs typeface="Tahoma" pitchFamily="34" charset="0"/>
                      </a:endParaRPr>
                    </a:p>
                  </a:txBody>
                  <a:tcPr/>
                </a:tc>
                <a:tc hMerge="1">
                  <a:txBody>
                    <a:bodyPr/>
                    <a:lstStyle/>
                    <a:p>
                      <a:endParaRPr lang="en-US"/>
                    </a:p>
                  </a:txBody>
                  <a:tcPr/>
                </a:tc>
                <a:tc hMerge="1">
                  <a:txBody>
                    <a:bodyPr/>
                    <a:lstStyle/>
                    <a:p>
                      <a:endParaRPr lang="en-US"/>
                    </a:p>
                  </a:txBody>
                  <a:tcPr/>
                </a:tc>
                <a:tc gridSpan="2">
                  <a:txBody>
                    <a:bodyPr/>
                    <a:lstStyle/>
                    <a:p>
                      <a:pPr algn="ctr"/>
                      <a:r>
                        <a:rPr lang="en-US" sz="1500" dirty="0" smtClean="0">
                          <a:latin typeface="Tahoma" pitchFamily="34" charset="0"/>
                          <a:ea typeface="Tahoma" pitchFamily="34" charset="0"/>
                          <a:cs typeface="Tahoma" pitchFamily="34" charset="0"/>
                        </a:rPr>
                        <a:t>Product</a:t>
                      </a:r>
                      <a:endParaRPr lang="en-US" sz="1500" dirty="0">
                        <a:latin typeface="Tahoma" pitchFamily="34" charset="0"/>
                        <a:ea typeface="Tahoma" pitchFamily="34" charset="0"/>
                        <a:cs typeface="Tahoma" pitchFamily="34" charset="0"/>
                      </a:endParaRPr>
                    </a:p>
                  </a:txBody>
                  <a:tcPr/>
                </a:tc>
                <a:tc hMerge="1">
                  <a:txBody>
                    <a:bodyPr/>
                    <a:lstStyle/>
                    <a:p>
                      <a:endParaRPr lang="en-US"/>
                    </a:p>
                  </a:txBody>
                  <a:tcPr/>
                </a:tc>
                <a:tc gridSpan="3">
                  <a:txBody>
                    <a:bodyPr/>
                    <a:lstStyle/>
                    <a:p>
                      <a:pPr algn="ctr"/>
                      <a:r>
                        <a:rPr lang="en-US" sz="1500" dirty="0" err="1" smtClean="0">
                          <a:latin typeface="Tahoma" pitchFamily="34" charset="0"/>
                          <a:ea typeface="Tahoma" pitchFamily="34" charset="0"/>
                          <a:cs typeface="Tahoma" pitchFamily="34" charset="0"/>
                        </a:rPr>
                        <a:t>Salesrep</a:t>
                      </a:r>
                      <a:endParaRPr lang="en-US" sz="1500" dirty="0">
                        <a:latin typeface="Tahoma" pitchFamily="34" charset="0"/>
                        <a:ea typeface="Tahoma" pitchFamily="34" charset="0"/>
                        <a:cs typeface="Tahoma" pitchFamily="34" charset="0"/>
                      </a:endParaRPr>
                    </a:p>
                  </a:txBody>
                  <a:tcPr/>
                </a:tc>
                <a:tc hMerge="1">
                  <a:txBody>
                    <a:bodyPr/>
                    <a:lstStyle/>
                    <a:p>
                      <a:endParaRPr lang="en-US"/>
                    </a:p>
                  </a:txBody>
                  <a:tcPr/>
                </a:tc>
                <a:tc hMerge="1">
                  <a:txBody>
                    <a:bodyPr/>
                    <a:lstStyle/>
                    <a:p>
                      <a:endParaRPr lang="en-US"/>
                    </a:p>
                  </a:txBody>
                  <a:tcPr/>
                </a:tc>
                <a:tc>
                  <a:txBody>
                    <a:bodyPr/>
                    <a:lstStyle/>
                    <a:p>
                      <a:pPr algn="ctr"/>
                      <a:r>
                        <a:rPr lang="en-US" sz="1500" dirty="0" smtClean="0">
                          <a:latin typeface="Tahoma" pitchFamily="34" charset="0"/>
                          <a:ea typeface="Tahoma" pitchFamily="34" charset="0"/>
                          <a:cs typeface="Tahoma" pitchFamily="34" charset="0"/>
                        </a:rPr>
                        <a:t>Customer</a:t>
                      </a:r>
                      <a:endParaRPr lang="en-US" sz="1500" dirty="0">
                        <a:latin typeface="Tahoma" pitchFamily="34" charset="0"/>
                        <a:ea typeface="Tahoma" pitchFamily="34" charset="0"/>
                        <a:cs typeface="Tahoma" pitchFamily="34" charset="0"/>
                      </a:endParaRPr>
                    </a:p>
                  </a:txBody>
                  <a:tcPr/>
                </a:tc>
                <a:tc>
                  <a:txBody>
                    <a:bodyPr/>
                    <a:lstStyle/>
                    <a:p>
                      <a:r>
                        <a:rPr lang="en-US" sz="1500" dirty="0" smtClean="0">
                          <a:latin typeface="Tahoma" pitchFamily="34" charset="0"/>
                          <a:ea typeface="Tahoma" pitchFamily="34" charset="0"/>
                          <a:cs typeface="Tahoma" pitchFamily="34" charset="0"/>
                        </a:rPr>
                        <a:t>…</a:t>
                      </a:r>
                      <a:endParaRPr lang="en-US" sz="1500" dirty="0">
                        <a:latin typeface="Tahoma" pitchFamily="34" charset="0"/>
                        <a:ea typeface="Tahoma" pitchFamily="34" charset="0"/>
                        <a:cs typeface="Tahoma" pitchFamily="34" charset="0"/>
                      </a:endParaRPr>
                    </a:p>
                  </a:txBody>
                  <a:tcPr/>
                </a:tc>
                <a:extLst>
                  <a:ext uri="{0D108BD9-81ED-4DB2-BD59-A6C34878D82A}">
                    <a16:rowId xmlns:a16="http://schemas.microsoft.com/office/drawing/2014/main" val="10000"/>
                  </a:ext>
                </a:extLst>
              </a:tr>
              <a:tr h="1064975">
                <a:tc>
                  <a:txBody>
                    <a:bodyPr/>
                    <a:lstStyle/>
                    <a:p>
                      <a:endParaRPr lang="en-US" dirty="0">
                        <a:latin typeface="Arial" pitchFamily="34" charset="0"/>
                        <a:cs typeface="Arial" pitchFamily="34" charset="0"/>
                      </a:endParaRPr>
                    </a:p>
                  </a:txBody>
                  <a:tcPr/>
                </a:tc>
                <a:tc>
                  <a:txBody>
                    <a:bodyPr/>
                    <a:lstStyle/>
                    <a:p>
                      <a:r>
                        <a:rPr lang="en-US" sz="1400" i="1" dirty="0" smtClean="0">
                          <a:latin typeface="Arial" pitchFamily="34" charset="0"/>
                          <a:cs typeface="Arial" pitchFamily="34" charset="0"/>
                        </a:rPr>
                        <a:t>Day</a:t>
                      </a:r>
                      <a:endParaRPr lang="en-US" sz="1400" i="1" dirty="0">
                        <a:latin typeface="Arial" pitchFamily="34" charset="0"/>
                        <a:cs typeface="Arial" pitchFamily="34" charset="0"/>
                      </a:endParaRPr>
                    </a:p>
                  </a:txBody>
                  <a:tcPr vert="vert270" anchor="ctr"/>
                </a:tc>
                <a:tc>
                  <a:txBody>
                    <a:bodyPr/>
                    <a:lstStyle/>
                    <a:p>
                      <a:r>
                        <a:rPr lang="en-US" sz="1400" i="1" dirty="0" smtClean="0">
                          <a:latin typeface="Arial" pitchFamily="34" charset="0"/>
                          <a:cs typeface="Arial" pitchFamily="34" charset="0"/>
                        </a:rPr>
                        <a:t>Month</a:t>
                      </a:r>
                      <a:endParaRPr lang="en-US" sz="1400" i="1" dirty="0">
                        <a:latin typeface="Arial" pitchFamily="34" charset="0"/>
                        <a:cs typeface="Arial" pitchFamily="34" charset="0"/>
                      </a:endParaRPr>
                    </a:p>
                  </a:txBody>
                  <a:tcPr vert="vert270" anchor="ctr"/>
                </a:tc>
                <a:tc>
                  <a:txBody>
                    <a:bodyPr/>
                    <a:lstStyle/>
                    <a:p>
                      <a:r>
                        <a:rPr lang="en-US" sz="1400" i="1" dirty="0" smtClean="0">
                          <a:latin typeface="Arial" pitchFamily="34" charset="0"/>
                          <a:cs typeface="Arial" pitchFamily="34" charset="0"/>
                        </a:rPr>
                        <a:t>Quarter</a:t>
                      </a:r>
                      <a:endParaRPr lang="en-US" sz="1400" i="1" dirty="0">
                        <a:latin typeface="Arial" pitchFamily="34" charset="0"/>
                        <a:cs typeface="Arial" pitchFamily="34" charset="0"/>
                      </a:endParaRPr>
                    </a:p>
                  </a:txBody>
                  <a:tcPr vert="vert270" anchor="ctr"/>
                </a:tc>
                <a:tc>
                  <a:txBody>
                    <a:bodyPr/>
                    <a:lstStyle/>
                    <a:p>
                      <a:r>
                        <a:rPr lang="en-US" sz="1400" i="1" dirty="0" smtClean="0">
                          <a:latin typeface="Arial" pitchFamily="34" charset="0"/>
                          <a:cs typeface="Arial" pitchFamily="34" charset="0"/>
                        </a:rPr>
                        <a:t>Product</a:t>
                      </a:r>
                      <a:endParaRPr lang="en-US" sz="1400" i="1" dirty="0">
                        <a:latin typeface="Arial" pitchFamily="34" charset="0"/>
                        <a:cs typeface="Arial" pitchFamily="34" charset="0"/>
                      </a:endParaRPr>
                    </a:p>
                  </a:txBody>
                  <a:tcPr vert="vert270" anchor="ctr"/>
                </a:tc>
                <a:tc>
                  <a:txBody>
                    <a:bodyPr/>
                    <a:lstStyle/>
                    <a:p>
                      <a:r>
                        <a:rPr lang="en-US" sz="1400" i="1" dirty="0" smtClean="0">
                          <a:latin typeface="Arial" pitchFamily="34" charset="0"/>
                          <a:cs typeface="Arial" pitchFamily="34" charset="0"/>
                        </a:rPr>
                        <a:t>Category</a:t>
                      </a:r>
                      <a:endParaRPr lang="en-US" sz="1400" i="1" dirty="0">
                        <a:latin typeface="Arial" pitchFamily="34" charset="0"/>
                        <a:cs typeface="Arial" pitchFamily="34" charset="0"/>
                      </a:endParaRPr>
                    </a:p>
                  </a:txBody>
                  <a:tcPr vert="vert270" anchor="ctr"/>
                </a:tc>
                <a:tc>
                  <a:txBody>
                    <a:bodyPr/>
                    <a:lstStyle/>
                    <a:p>
                      <a:r>
                        <a:rPr lang="en-US" sz="1400" i="1" dirty="0" err="1" smtClean="0">
                          <a:latin typeface="Arial" pitchFamily="34" charset="0"/>
                          <a:cs typeface="Arial" pitchFamily="34" charset="0"/>
                        </a:rPr>
                        <a:t>Salesrep</a:t>
                      </a:r>
                      <a:endParaRPr lang="en-US" sz="1400" i="1" dirty="0">
                        <a:latin typeface="Arial" pitchFamily="34" charset="0"/>
                        <a:cs typeface="Arial" pitchFamily="34" charset="0"/>
                      </a:endParaRPr>
                    </a:p>
                  </a:txBody>
                  <a:tcPr vert="vert270" anchor="ctr"/>
                </a:tc>
                <a:tc>
                  <a:txBody>
                    <a:bodyPr/>
                    <a:lstStyle/>
                    <a:p>
                      <a:r>
                        <a:rPr lang="en-US" sz="1400" i="1" dirty="0" smtClean="0">
                          <a:latin typeface="Arial" pitchFamily="34" charset="0"/>
                          <a:cs typeface="Arial" pitchFamily="34" charset="0"/>
                        </a:rPr>
                        <a:t>Region</a:t>
                      </a:r>
                      <a:endParaRPr lang="en-US" sz="1400" i="1" dirty="0">
                        <a:latin typeface="Arial" pitchFamily="34" charset="0"/>
                        <a:cs typeface="Arial" pitchFamily="34" charset="0"/>
                      </a:endParaRPr>
                    </a:p>
                  </a:txBody>
                  <a:tcPr vert="vert270" anchor="ctr"/>
                </a:tc>
                <a:tc>
                  <a:txBody>
                    <a:bodyPr/>
                    <a:lstStyle/>
                    <a:p>
                      <a:r>
                        <a:rPr lang="en-US" sz="1400" i="1" dirty="0" smtClean="0">
                          <a:latin typeface="Arial" pitchFamily="34" charset="0"/>
                          <a:cs typeface="Arial" pitchFamily="34" charset="0"/>
                        </a:rPr>
                        <a:t>Division</a:t>
                      </a:r>
                      <a:endParaRPr lang="en-US" sz="1400" i="1" dirty="0">
                        <a:latin typeface="Arial" pitchFamily="34" charset="0"/>
                        <a:cs typeface="Arial" pitchFamily="34" charset="0"/>
                      </a:endParaRPr>
                    </a:p>
                  </a:txBody>
                  <a:tcPr vert="vert270" anchor="ctr"/>
                </a:tc>
                <a:tc>
                  <a:txBody>
                    <a:bodyPr/>
                    <a:lstStyle/>
                    <a:p>
                      <a:endParaRPr lang="en-US" sz="1400" i="1" dirty="0">
                        <a:latin typeface="Arial" pitchFamily="34" charset="0"/>
                        <a:cs typeface="Arial" pitchFamily="34" charset="0"/>
                      </a:endParaRPr>
                    </a:p>
                  </a:txBody>
                  <a:tcPr vert="vert270" anchor="ctr"/>
                </a:tc>
                <a:tc>
                  <a:txBody>
                    <a:bodyPr/>
                    <a:lstStyle/>
                    <a:p>
                      <a:endParaRPr lang="en-US" sz="1400" i="1" dirty="0">
                        <a:latin typeface="Arial" pitchFamily="34" charset="0"/>
                        <a:cs typeface="Arial" pitchFamily="34" charset="0"/>
                      </a:endParaRPr>
                    </a:p>
                  </a:txBody>
                  <a:tcPr vert="vert270" anchor="ctr"/>
                </a:tc>
                <a:extLst>
                  <a:ext uri="{0D108BD9-81ED-4DB2-BD59-A6C34878D82A}">
                    <a16:rowId xmlns:a16="http://schemas.microsoft.com/office/drawing/2014/main" val="10001"/>
                  </a:ext>
                </a:extLst>
              </a:tr>
              <a:tr h="342481">
                <a:tc>
                  <a:txBody>
                    <a:bodyPr/>
                    <a:lstStyle/>
                    <a:p>
                      <a:r>
                        <a:rPr lang="en-US" sz="1500" b="1" i="0" u="none" strike="noStrike" kern="1200" baseline="0" dirty="0" err="1" smtClean="0">
                          <a:solidFill>
                            <a:schemeClr val="dk1"/>
                          </a:solidFill>
                          <a:latin typeface="Arial" pitchFamily="34" charset="0"/>
                          <a:ea typeface="+mn-ea"/>
                          <a:cs typeface="Arial" pitchFamily="34" charset="0"/>
                        </a:rPr>
                        <a:t>order_facts</a:t>
                      </a:r>
                      <a:endParaRPr lang="en-US" sz="1500" dirty="0">
                        <a:latin typeface="Arial" pitchFamily="34" charset="0"/>
                        <a:cs typeface="Arial" pitchFamily="34" charset="0"/>
                      </a:endParaRPr>
                    </a:p>
                  </a:txBody>
                  <a:tcPr/>
                </a:tc>
                <a:tc>
                  <a:txBody>
                    <a:bodyPr/>
                    <a:lstStyle/>
                    <a:p>
                      <a:pPr algn="ctr"/>
                      <a:r>
                        <a:rPr lang="en-US" sz="1500" dirty="0" smtClean="0">
                          <a:latin typeface="Arial" pitchFamily="34" charset="0"/>
                          <a:cs typeface="Arial" pitchFamily="34" charset="0"/>
                        </a:rPr>
                        <a:t>+</a:t>
                      </a:r>
                      <a:endParaRPr lang="en-US" sz="1500" dirty="0">
                        <a:latin typeface="Arial" pitchFamily="34" charset="0"/>
                        <a:cs typeface="Arial" pitchFamily="34" charset="0"/>
                      </a:endParaRPr>
                    </a:p>
                  </a:txBody>
                  <a:tcPr anchor="ctr"/>
                </a:tc>
                <a:tc>
                  <a:txBody>
                    <a:bodyPr/>
                    <a:lstStyle/>
                    <a:p>
                      <a:pPr algn="ctr"/>
                      <a:r>
                        <a:rPr lang="en-US" sz="1500" dirty="0" smtClean="0">
                          <a:latin typeface="Arial" pitchFamily="34" charset="0"/>
                          <a:cs typeface="Arial" pitchFamily="34" charset="0"/>
                        </a:rPr>
                        <a:t>+</a:t>
                      </a:r>
                      <a:endParaRPr lang="en-US" sz="1500" dirty="0">
                        <a:latin typeface="Arial" pitchFamily="34" charset="0"/>
                        <a:cs typeface="Arial" pitchFamily="34" charset="0"/>
                      </a:endParaRPr>
                    </a:p>
                  </a:txBody>
                  <a:tcPr anchor="ctr"/>
                </a:tc>
                <a:tc>
                  <a:txBody>
                    <a:bodyPr/>
                    <a:lstStyle/>
                    <a:p>
                      <a:pPr algn="ctr"/>
                      <a:r>
                        <a:rPr lang="en-US" sz="1500" dirty="0" smtClean="0">
                          <a:latin typeface="Arial" pitchFamily="34" charset="0"/>
                          <a:cs typeface="Arial" pitchFamily="34" charset="0"/>
                        </a:rPr>
                        <a:t>+</a:t>
                      </a:r>
                      <a:endParaRPr lang="en-US" sz="1500" dirty="0">
                        <a:latin typeface="Arial" pitchFamily="34" charset="0"/>
                        <a:cs typeface="Arial" pitchFamily="34" charset="0"/>
                      </a:endParaRPr>
                    </a:p>
                  </a:txBody>
                  <a:tcPr anchor="ctr"/>
                </a:tc>
                <a:tc>
                  <a:txBody>
                    <a:bodyPr/>
                    <a:lstStyle/>
                    <a:p>
                      <a:pPr algn="ctr"/>
                      <a:r>
                        <a:rPr lang="en-US" sz="1500" dirty="0" smtClean="0">
                          <a:latin typeface="Arial" pitchFamily="34" charset="0"/>
                          <a:cs typeface="Arial" pitchFamily="34" charset="0"/>
                        </a:rPr>
                        <a:t>+</a:t>
                      </a:r>
                      <a:endParaRPr lang="en-US" sz="1500" dirty="0">
                        <a:latin typeface="Arial" pitchFamily="34" charset="0"/>
                        <a:cs typeface="Arial" pitchFamily="34" charset="0"/>
                      </a:endParaRPr>
                    </a:p>
                  </a:txBody>
                  <a:tcPr anchor="ctr"/>
                </a:tc>
                <a:tc>
                  <a:txBody>
                    <a:bodyPr/>
                    <a:lstStyle/>
                    <a:p>
                      <a:pPr algn="ctr"/>
                      <a:r>
                        <a:rPr lang="en-US" sz="1500" dirty="0" smtClean="0">
                          <a:latin typeface="Arial" pitchFamily="34" charset="0"/>
                          <a:cs typeface="Arial" pitchFamily="34" charset="0"/>
                        </a:rPr>
                        <a:t>+</a:t>
                      </a:r>
                      <a:endParaRPr lang="en-US" sz="1500" dirty="0">
                        <a:latin typeface="Arial" pitchFamily="34" charset="0"/>
                        <a:cs typeface="Arial" pitchFamily="34" charset="0"/>
                      </a:endParaRPr>
                    </a:p>
                  </a:txBody>
                  <a:tcPr anchor="ctr"/>
                </a:tc>
                <a:tc>
                  <a:txBody>
                    <a:bodyPr/>
                    <a:lstStyle/>
                    <a:p>
                      <a:pPr algn="ctr"/>
                      <a:r>
                        <a:rPr lang="en-US" sz="1500" dirty="0" smtClean="0">
                          <a:latin typeface="Arial" pitchFamily="34" charset="0"/>
                          <a:cs typeface="Arial" pitchFamily="34" charset="0"/>
                        </a:rPr>
                        <a:t>+</a:t>
                      </a:r>
                      <a:endParaRPr lang="en-US" sz="1500" dirty="0">
                        <a:latin typeface="Arial" pitchFamily="34" charset="0"/>
                        <a:cs typeface="Arial" pitchFamily="34" charset="0"/>
                      </a:endParaRPr>
                    </a:p>
                  </a:txBody>
                  <a:tcPr anchor="ctr"/>
                </a:tc>
                <a:tc>
                  <a:txBody>
                    <a:bodyPr/>
                    <a:lstStyle/>
                    <a:p>
                      <a:pPr algn="ctr"/>
                      <a:r>
                        <a:rPr lang="en-US" sz="1500" dirty="0" smtClean="0">
                          <a:latin typeface="Arial" pitchFamily="34" charset="0"/>
                          <a:cs typeface="Arial" pitchFamily="34" charset="0"/>
                        </a:rPr>
                        <a:t>+</a:t>
                      </a:r>
                      <a:endParaRPr lang="en-US" sz="1500" dirty="0">
                        <a:latin typeface="Arial" pitchFamily="34" charset="0"/>
                        <a:cs typeface="Arial" pitchFamily="34" charset="0"/>
                      </a:endParaRPr>
                    </a:p>
                  </a:txBody>
                  <a:tcPr anchor="ctr"/>
                </a:tc>
                <a:tc>
                  <a:txBody>
                    <a:bodyPr/>
                    <a:lstStyle/>
                    <a:p>
                      <a:pPr algn="ctr"/>
                      <a:r>
                        <a:rPr lang="en-US" sz="1500" dirty="0" smtClean="0">
                          <a:latin typeface="Arial" pitchFamily="34" charset="0"/>
                          <a:cs typeface="Arial" pitchFamily="34" charset="0"/>
                        </a:rPr>
                        <a:t>+</a:t>
                      </a:r>
                      <a:endParaRPr lang="en-US" sz="1500" dirty="0">
                        <a:latin typeface="Arial" pitchFamily="34" charset="0"/>
                        <a:cs typeface="Arial" pitchFamily="34" charset="0"/>
                      </a:endParaRPr>
                    </a:p>
                  </a:txBody>
                  <a:tcPr anchor="ctr"/>
                </a:tc>
                <a:tc>
                  <a:txBody>
                    <a:bodyPr/>
                    <a:lstStyle/>
                    <a:p>
                      <a:pPr algn="ctr"/>
                      <a:r>
                        <a:rPr lang="en-US" sz="1500" dirty="0" smtClean="0">
                          <a:latin typeface="Arial" pitchFamily="34" charset="0"/>
                          <a:cs typeface="Arial" pitchFamily="34" charset="0"/>
                        </a:rPr>
                        <a:t>+</a:t>
                      </a:r>
                      <a:endParaRPr lang="en-US" sz="1500" dirty="0">
                        <a:latin typeface="Arial" pitchFamily="34" charset="0"/>
                        <a:cs typeface="Arial" pitchFamily="34" charset="0"/>
                      </a:endParaRPr>
                    </a:p>
                  </a:txBody>
                  <a:tcPr anchor="ctr"/>
                </a:tc>
                <a:tc>
                  <a:txBody>
                    <a:bodyPr/>
                    <a:lstStyle/>
                    <a:p>
                      <a:endParaRPr lang="en-US" sz="1500">
                        <a:latin typeface="Arial" pitchFamily="34" charset="0"/>
                        <a:cs typeface="Arial" pitchFamily="34" charset="0"/>
                      </a:endParaRPr>
                    </a:p>
                  </a:txBody>
                  <a:tcPr/>
                </a:tc>
                <a:extLst>
                  <a:ext uri="{0D108BD9-81ED-4DB2-BD59-A6C34878D82A}">
                    <a16:rowId xmlns:a16="http://schemas.microsoft.com/office/drawing/2014/main" val="10002"/>
                  </a:ext>
                </a:extLst>
              </a:tr>
              <a:tr h="342481">
                <a:tc>
                  <a:txBody>
                    <a:bodyPr/>
                    <a:lstStyle/>
                    <a:p>
                      <a:r>
                        <a:rPr lang="en-US" sz="1500" b="1" i="0" u="none" strike="noStrike" kern="1200" baseline="0" dirty="0" err="1" smtClean="0">
                          <a:solidFill>
                            <a:schemeClr val="dk1"/>
                          </a:solidFill>
                          <a:latin typeface="Arial" pitchFamily="34" charset="0"/>
                          <a:ea typeface="+mn-ea"/>
                          <a:cs typeface="Arial" pitchFamily="34" charset="0"/>
                        </a:rPr>
                        <a:t>shipment_facts</a:t>
                      </a:r>
                      <a:endParaRPr lang="en-US" sz="1500" dirty="0">
                        <a:latin typeface="Arial" pitchFamily="34" charset="0"/>
                        <a:cs typeface="Arial" pitchFamily="34" charset="0"/>
                      </a:endParaRPr>
                    </a:p>
                  </a:txBody>
                  <a:tcPr/>
                </a:tc>
                <a:tc>
                  <a:txBody>
                    <a:bodyPr/>
                    <a:lstStyle/>
                    <a:p>
                      <a:pPr algn="ctr"/>
                      <a:r>
                        <a:rPr lang="en-US" sz="1500" dirty="0" smtClean="0">
                          <a:latin typeface="Arial" pitchFamily="34" charset="0"/>
                          <a:cs typeface="Arial" pitchFamily="34" charset="0"/>
                        </a:rPr>
                        <a:t>+</a:t>
                      </a:r>
                      <a:endParaRPr lang="en-US" sz="1500" dirty="0">
                        <a:latin typeface="Arial" pitchFamily="34" charset="0"/>
                        <a:cs typeface="Arial" pitchFamily="34" charset="0"/>
                      </a:endParaRPr>
                    </a:p>
                  </a:txBody>
                  <a:tcPr anchor="ctr"/>
                </a:tc>
                <a:tc>
                  <a:txBody>
                    <a:bodyPr/>
                    <a:lstStyle/>
                    <a:p>
                      <a:pPr algn="ctr"/>
                      <a:r>
                        <a:rPr lang="en-US" sz="1500" dirty="0" smtClean="0">
                          <a:latin typeface="Arial" pitchFamily="34" charset="0"/>
                          <a:cs typeface="Arial" pitchFamily="34" charset="0"/>
                        </a:rPr>
                        <a:t>+</a:t>
                      </a:r>
                      <a:endParaRPr lang="en-US" sz="1500" dirty="0">
                        <a:latin typeface="Arial" pitchFamily="34" charset="0"/>
                        <a:cs typeface="Arial" pitchFamily="34" charset="0"/>
                      </a:endParaRPr>
                    </a:p>
                  </a:txBody>
                  <a:tcPr anchor="ctr"/>
                </a:tc>
                <a:tc>
                  <a:txBody>
                    <a:bodyPr/>
                    <a:lstStyle/>
                    <a:p>
                      <a:pPr algn="ctr"/>
                      <a:r>
                        <a:rPr lang="en-US" sz="1500" dirty="0" smtClean="0">
                          <a:latin typeface="Arial" pitchFamily="34" charset="0"/>
                          <a:cs typeface="Arial" pitchFamily="34" charset="0"/>
                        </a:rPr>
                        <a:t>+</a:t>
                      </a:r>
                      <a:endParaRPr lang="en-US" sz="1500" dirty="0">
                        <a:latin typeface="Arial" pitchFamily="34" charset="0"/>
                        <a:cs typeface="Arial" pitchFamily="34" charset="0"/>
                      </a:endParaRPr>
                    </a:p>
                  </a:txBody>
                  <a:tcPr anchor="ctr"/>
                </a:tc>
                <a:tc>
                  <a:txBody>
                    <a:bodyPr/>
                    <a:lstStyle/>
                    <a:p>
                      <a:pPr algn="ctr"/>
                      <a:r>
                        <a:rPr lang="en-US" sz="1500" dirty="0" smtClean="0">
                          <a:latin typeface="Arial" pitchFamily="34" charset="0"/>
                          <a:cs typeface="Arial" pitchFamily="34" charset="0"/>
                        </a:rPr>
                        <a:t>+</a:t>
                      </a:r>
                      <a:endParaRPr lang="en-US" sz="1500" dirty="0">
                        <a:latin typeface="Arial" pitchFamily="34" charset="0"/>
                        <a:cs typeface="Arial" pitchFamily="34" charset="0"/>
                      </a:endParaRPr>
                    </a:p>
                  </a:txBody>
                  <a:tcPr anchor="ctr"/>
                </a:tc>
                <a:tc>
                  <a:txBody>
                    <a:bodyPr/>
                    <a:lstStyle/>
                    <a:p>
                      <a:pPr algn="ctr"/>
                      <a:r>
                        <a:rPr lang="en-US" sz="1500" dirty="0" smtClean="0">
                          <a:latin typeface="Arial" pitchFamily="34" charset="0"/>
                          <a:cs typeface="Arial" pitchFamily="34" charset="0"/>
                        </a:rPr>
                        <a:t>+</a:t>
                      </a:r>
                      <a:endParaRPr lang="en-US" sz="1500" dirty="0">
                        <a:latin typeface="Arial" pitchFamily="34" charset="0"/>
                        <a:cs typeface="Arial" pitchFamily="34" charset="0"/>
                      </a:endParaRPr>
                    </a:p>
                  </a:txBody>
                  <a:tcPr anchor="ctr"/>
                </a:tc>
                <a:tc>
                  <a:txBody>
                    <a:bodyPr/>
                    <a:lstStyle/>
                    <a:p>
                      <a:pPr algn="ctr"/>
                      <a:r>
                        <a:rPr lang="en-US" sz="1500" dirty="0" smtClean="0">
                          <a:latin typeface="Arial" pitchFamily="34" charset="0"/>
                          <a:cs typeface="Arial" pitchFamily="34" charset="0"/>
                        </a:rPr>
                        <a:t>+</a:t>
                      </a:r>
                      <a:endParaRPr lang="en-US" sz="1500" dirty="0">
                        <a:latin typeface="Arial" pitchFamily="34" charset="0"/>
                        <a:cs typeface="Arial" pitchFamily="34" charset="0"/>
                      </a:endParaRPr>
                    </a:p>
                  </a:txBody>
                  <a:tcPr anchor="ctr"/>
                </a:tc>
                <a:tc>
                  <a:txBody>
                    <a:bodyPr/>
                    <a:lstStyle/>
                    <a:p>
                      <a:pPr algn="ctr"/>
                      <a:r>
                        <a:rPr lang="en-US" sz="1500" dirty="0" smtClean="0">
                          <a:latin typeface="Arial" pitchFamily="34" charset="0"/>
                          <a:cs typeface="Arial" pitchFamily="34" charset="0"/>
                        </a:rPr>
                        <a:t>+</a:t>
                      </a:r>
                      <a:endParaRPr lang="en-US" sz="1500" dirty="0">
                        <a:latin typeface="Arial" pitchFamily="34" charset="0"/>
                        <a:cs typeface="Arial" pitchFamily="34" charset="0"/>
                      </a:endParaRPr>
                    </a:p>
                  </a:txBody>
                  <a:tcPr anchor="ctr"/>
                </a:tc>
                <a:tc>
                  <a:txBody>
                    <a:bodyPr/>
                    <a:lstStyle/>
                    <a:p>
                      <a:pPr algn="ctr"/>
                      <a:r>
                        <a:rPr lang="en-US" sz="1500" dirty="0" smtClean="0">
                          <a:latin typeface="Arial" pitchFamily="34" charset="0"/>
                          <a:cs typeface="Arial" pitchFamily="34" charset="0"/>
                        </a:rPr>
                        <a:t>+</a:t>
                      </a:r>
                      <a:endParaRPr lang="en-US" sz="1500" dirty="0">
                        <a:latin typeface="Arial" pitchFamily="34" charset="0"/>
                        <a:cs typeface="Arial" pitchFamily="34" charset="0"/>
                      </a:endParaRPr>
                    </a:p>
                  </a:txBody>
                  <a:tcPr anchor="ctr"/>
                </a:tc>
                <a:tc>
                  <a:txBody>
                    <a:bodyPr/>
                    <a:lstStyle/>
                    <a:p>
                      <a:pPr algn="ctr"/>
                      <a:r>
                        <a:rPr lang="en-US" sz="1500" dirty="0" smtClean="0">
                          <a:latin typeface="Arial" pitchFamily="34" charset="0"/>
                          <a:cs typeface="Arial" pitchFamily="34" charset="0"/>
                        </a:rPr>
                        <a:t>+</a:t>
                      </a:r>
                      <a:endParaRPr lang="en-US" sz="1500" dirty="0">
                        <a:latin typeface="Arial" pitchFamily="34" charset="0"/>
                        <a:cs typeface="Arial" pitchFamily="34" charset="0"/>
                      </a:endParaRPr>
                    </a:p>
                  </a:txBody>
                  <a:tcPr anchor="ctr"/>
                </a:tc>
                <a:tc>
                  <a:txBody>
                    <a:bodyPr/>
                    <a:lstStyle/>
                    <a:p>
                      <a:endParaRPr lang="en-US" sz="1500">
                        <a:latin typeface="Arial" pitchFamily="34" charset="0"/>
                        <a:cs typeface="Arial" pitchFamily="34" charset="0"/>
                      </a:endParaRPr>
                    </a:p>
                  </a:txBody>
                  <a:tcPr/>
                </a:tc>
                <a:extLst>
                  <a:ext uri="{0D108BD9-81ED-4DB2-BD59-A6C34878D82A}">
                    <a16:rowId xmlns:a16="http://schemas.microsoft.com/office/drawing/2014/main" val="10003"/>
                  </a:ext>
                </a:extLst>
              </a:tr>
              <a:tr h="342481">
                <a:tc>
                  <a:txBody>
                    <a:bodyPr/>
                    <a:lstStyle/>
                    <a:p>
                      <a:r>
                        <a:rPr lang="en-US" sz="1500" b="1" i="0" u="none" strike="noStrike" kern="1200" baseline="0" dirty="0" err="1" smtClean="0">
                          <a:solidFill>
                            <a:schemeClr val="dk1"/>
                          </a:solidFill>
                          <a:latin typeface="Arial" pitchFamily="34" charset="0"/>
                          <a:ea typeface="+mn-ea"/>
                          <a:cs typeface="Arial" pitchFamily="34" charset="0"/>
                        </a:rPr>
                        <a:t>inventory_facts</a:t>
                      </a:r>
                      <a:endParaRPr lang="en-US" sz="1500" dirty="0">
                        <a:latin typeface="Arial" pitchFamily="34" charset="0"/>
                        <a:cs typeface="Arial" pitchFamily="34" charset="0"/>
                      </a:endParaRPr>
                    </a:p>
                  </a:txBody>
                  <a:tcPr/>
                </a:tc>
                <a:tc>
                  <a:txBody>
                    <a:bodyPr/>
                    <a:lstStyle/>
                    <a:p>
                      <a:pPr algn="ctr"/>
                      <a:r>
                        <a:rPr lang="en-US" sz="1500" dirty="0" smtClean="0">
                          <a:latin typeface="Arial" pitchFamily="34" charset="0"/>
                          <a:cs typeface="Arial" pitchFamily="34" charset="0"/>
                        </a:rPr>
                        <a:t>+</a:t>
                      </a:r>
                      <a:endParaRPr lang="en-US" sz="1500" dirty="0">
                        <a:latin typeface="Arial" pitchFamily="34" charset="0"/>
                        <a:cs typeface="Arial" pitchFamily="34" charset="0"/>
                      </a:endParaRPr>
                    </a:p>
                  </a:txBody>
                  <a:tcPr anchor="ctr"/>
                </a:tc>
                <a:tc>
                  <a:txBody>
                    <a:bodyPr/>
                    <a:lstStyle/>
                    <a:p>
                      <a:pPr algn="ctr"/>
                      <a:r>
                        <a:rPr lang="en-US" sz="1500" dirty="0" smtClean="0">
                          <a:latin typeface="Arial" pitchFamily="34" charset="0"/>
                          <a:cs typeface="Arial" pitchFamily="34" charset="0"/>
                        </a:rPr>
                        <a:t>+</a:t>
                      </a:r>
                      <a:endParaRPr lang="en-US" sz="1500" dirty="0">
                        <a:latin typeface="Arial" pitchFamily="34" charset="0"/>
                        <a:cs typeface="Arial" pitchFamily="34" charset="0"/>
                      </a:endParaRPr>
                    </a:p>
                  </a:txBody>
                  <a:tcPr anchor="ctr"/>
                </a:tc>
                <a:tc>
                  <a:txBody>
                    <a:bodyPr/>
                    <a:lstStyle/>
                    <a:p>
                      <a:pPr algn="ctr"/>
                      <a:r>
                        <a:rPr lang="en-US" sz="1500" dirty="0" smtClean="0">
                          <a:latin typeface="Arial" pitchFamily="34" charset="0"/>
                          <a:cs typeface="Arial" pitchFamily="34" charset="0"/>
                        </a:rPr>
                        <a:t>+</a:t>
                      </a:r>
                      <a:endParaRPr lang="en-US" sz="1500" dirty="0">
                        <a:latin typeface="Arial" pitchFamily="34" charset="0"/>
                        <a:cs typeface="Arial" pitchFamily="34" charset="0"/>
                      </a:endParaRPr>
                    </a:p>
                  </a:txBody>
                  <a:tcPr anchor="ctr"/>
                </a:tc>
                <a:tc>
                  <a:txBody>
                    <a:bodyPr/>
                    <a:lstStyle/>
                    <a:p>
                      <a:pPr algn="ctr"/>
                      <a:r>
                        <a:rPr lang="en-US" sz="1500" dirty="0" smtClean="0">
                          <a:latin typeface="Arial" pitchFamily="34" charset="0"/>
                          <a:cs typeface="Arial" pitchFamily="34" charset="0"/>
                        </a:rPr>
                        <a:t>+</a:t>
                      </a:r>
                      <a:endParaRPr lang="en-US" sz="1500" dirty="0">
                        <a:latin typeface="Arial" pitchFamily="34" charset="0"/>
                        <a:cs typeface="Arial" pitchFamily="34" charset="0"/>
                      </a:endParaRPr>
                    </a:p>
                  </a:txBody>
                  <a:tcPr anchor="ctr"/>
                </a:tc>
                <a:tc>
                  <a:txBody>
                    <a:bodyPr/>
                    <a:lstStyle/>
                    <a:p>
                      <a:pPr algn="ctr"/>
                      <a:r>
                        <a:rPr lang="en-US" sz="1500" dirty="0" smtClean="0">
                          <a:latin typeface="Arial" pitchFamily="34" charset="0"/>
                          <a:cs typeface="Arial" pitchFamily="34" charset="0"/>
                        </a:rPr>
                        <a:t>+</a:t>
                      </a:r>
                      <a:endParaRPr lang="en-US" sz="1500" dirty="0">
                        <a:latin typeface="Arial" pitchFamily="34" charset="0"/>
                        <a:cs typeface="Arial" pitchFamily="34" charset="0"/>
                      </a:endParaRPr>
                    </a:p>
                  </a:txBody>
                  <a:tcPr anchor="ctr"/>
                </a:tc>
                <a:tc>
                  <a:txBody>
                    <a:bodyPr/>
                    <a:lstStyle/>
                    <a:p>
                      <a:pPr algn="ctr"/>
                      <a:endParaRPr lang="en-US" sz="1500" dirty="0">
                        <a:latin typeface="Arial" pitchFamily="34" charset="0"/>
                        <a:cs typeface="Arial" pitchFamily="34" charset="0"/>
                      </a:endParaRPr>
                    </a:p>
                  </a:txBody>
                  <a:tcPr anchor="ctr"/>
                </a:tc>
                <a:tc>
                  <a:txBody>
                    <a:bodyPr/>
                    <a:lstStyle/>
                    <a:p>
                      <a:pPr algn="ctr"/>
                      <a:endParaRPr lang="en-US" sz="1500" dirty="0">
                        <a:latin typeface="Arial" pitchFamily="34" charset="0"/>
                        <a:cs typeface="Arial" pitchFamily="34" charset="0"/>
                      </a:endParaRPr>
                    </a:p>
                  </a:txBody>
                  <a:tcPr anchor="ctr"/>
                </a:tc>
                <a:tc>
                  <a:txBody>
                    <a:bodyPr/>
                    <a:lstStyle/>
                    <a:p>
                      <a:pPr algn="ctr"/>
                      <a:endParaRPr lang="en-US" sz="1500" dirty="0">
                        <a:latin typeface="Arial" pitchFamily="34" charset="0"/>
                        <a:cs typeface="Arial" pitchFamily="34" charset="0"/>
                      </a:endParaRPr>
                    </a:p>
                  </a:txBody>
                  <a:tcPr anchor="ctr"/>
                </a:tc>
                <a:tc>
                  <a:txBody>
                    <a:bodyPr/>
                    <a:lstStyle/>
                    <a:p>
                      <a:pPr algn="ctr"/>
                      <a:endParaRPr lang="en-US" sz="1500" dirty="0">
                        <a:latin typeface="Arial" pitchFamily="34" charset="0"/>
                        <a:cs typeface="Arial" pitchFamily="34" charset="0"/>
                      </a:endParaRPr>
                    </a:p>
                  </a:txBody>
                  <a:tcPr anchor="ctr"/>
                </a:tc>
                <a:tc>
                  <a:txBody>
                    <a:bodyPr/>
                    <a:lstStyle/>
                    <a:p>
                      <a:endParaRPr lang="en-US" sz="1500">
                        <a:latin typeface="Arial" pitchFamily="34" charset="0"/>
                        <a:cs typeface="Arial" pitchFamily="34" charset="0"/>
                      </a:endParaRPr>
                    </a:p>
                  </a:txBody>
                  <a:tcPr/>
                </a:tc>
                <a:extLst>
                  <a:ext uri="{0D108BD9-81ED-4DB2-BD59-A6C34878D82A}">
                    <a16:rowId xmlns:a16="http://schemas.microsoft.com/office/drawing/2014/main" val="10004"/>
                  </a:ext>
                </a:extLst>
              </a:tr>
              <a:tr h="342481">
                <a:tc>
                  <a:txBody>
                    <a:bodyPr/>
                    <a:lstStyle/>
                    <a:p>
                      <a:r>
                        <a:rPr lang="en-US" sz="1500" b="1" i="0" u="none" strike="noStrike" kern="1200" baseline="0" dirty="0" err="1" smtClean="0">
                          <a:solidFill>
                            <a:schemeClr val="dk1"/>
                          </a:solidFill>
                          <a:latin typeface="Arial" pitchFamily="34" charset="0"/>
                          <a:ea typeface="+mn-ea"/>
                          <a:cs typeface="Arial" pitchFamily="34" charset="0"/>
                        </a:rPr>
                        <a:t>sales_goal_facts</a:t>
                      </a:r>
                      <a:endParaRPr lang="en-US" sz="1500" dirty="0">
                        <a:latin typeface="Arial" pitchFamily="34" charset="0"/>
                        <a:cs typeface="Arial" pitchFamily="34" charset="0"/>
                      </a:endParaRPr>
                    </a:p>
                  </a:txBody>
                  <a:tcPr/>
                </a:tc>
                <a:tc>
                  <a:txBody>
                    <a:bodyPr/>
                    <a:lstStyle/>
                    <a:p>
                      <a:pPr algn="ctr"/>
                      <a:endParaRPr lang="en-US" sz="1500" dirty="0">
                        <a:latin typeface="Arial" pitchFamily="34" charset="0"/>
                        <a:cs typeface="Arial" pitchFamily="34" charset="0"/>
                      </a:endParaRPr>
                    </a:p>
                  </a:txBody>
                  <a:tcPr anchor="ctr"/>
                </a:tc>
                <a:tc>
                  <a:txBody>
                    <a:bodyPr/>
                    <a:lstStyle/>
                    <a:p>
                      <a:pPr algn="ctr"/>
                      <a:r>
                        <a:rPr lang="en-US" sz="1500" dirty="0" smtClean="0">
                          <a:latin typeface="Arial" pitchFamily="34" charset="0"/>
                          <a:cs typeface="Arial" pitchFamily="34" charset="0"/>
                        </a:rPr>
                        <a:t>+</a:t>
                      </a:r>
                      <a:endParaRPr lang="en-US" sz="1500" dirty="0">
                        <a:latin typeface="Arial" pitchFamily="34" charset="0"/>
                        <a:cs typeface="Arial" pitchFamily="34" charset="0"/>
                      </a:endParaRPr>
                    </a:p>
                  </a:txBody>
                  <a:tcPr anchor="ctr"/>
                </a:tc>
                <a:tc>
                  <a:txBody>
                    <a:bodyPr/>
                    <a:lstStyle/>
                    <a:p>
                      <a:pPr algn="ctr"/>
                      <a:r>
                        <a:rPr lang="en-US" sz="1500" dirty="0" smtClean="0">
                          <a:latin typeface="Arial" pitchFamily="34" charset="0"/>
                          <a:cs typeface="Arial" pitchFamily="34" charset="0"/>
                        </a:rPr>
                        <a:t>+</a:t>
                      </a:r>
                      <a:endParaRPr lang="en-US" sz="1500" dirty="0">
                        <a:latin typeface="Arial" pitchFamily="34" charset="0"/>
                        <a:cs typeface="Arial" pitchFamily="34" charset="0"/>
                      </a:endParaRPr>
                    </a:p>
                  </a:txBody>
                  <a:tcPr anchor="ctr"/>
                </a:tc>
                <a:tc>
                  <a:txBody>
                    <a:bodyPr/>
                    <a:lstStyle/>
                    <a:p>
                      <a:pPr algn="ctr"/>
                      <a:endParaRPr lang="en-US" sz="1500" dirty="0">
                        <a:latin typeface="Arial" pitchFamily="34" charset="0"/>
                        <a:cs typeface="Arial" pitchFamily="34" charset="0"/>
                      </a:endParaRPr>
                    </a:p>
                  </a:txBody>
                  <a:tcPr anchor="ctr"/>
                </a:tc>
                <a:tc>
                  <a:txBody>
                    <a:bodyPr/>
                    <a:lstStyle/>
                    <a:p>
                      <a:pPr algn="ctr"/>
                      <a:endParaRPr lang="en-US" sz="1500" dirty="0">
                        <a:latin typeface="Arial" pitchFamily="34" charset="0"/>
                        <a:cs typeface="Arial" pitchFamily="34" charset="0"/>
                      </a:endParaRPr>
                    </a:p>
                  </a:txBody>
                  <a:tcPr anchor="ctr"/>
                </a:tc>
                <a:tc>
                  <a:txBody>
                    <a:bodyPr/>
                    <a:lstStyle/>
                    <a:p>
                      <a:pPr algn="ctr"/>
                      <a:endParaRPr lang="en-US" sz="1500" dirty="0">
                        <a:latin typeface="Arial" pitchFamily="34" charset="0"/>
                        <a:cs typeface="Arial" pitchFamily="34" charset="0"/>
                      </a:endParaRPr>
                    </a:p>
                  </a:txBody>
                  <a:tcPr anchor="ctr"/>
                </a:tc>
                <a:tc>
                  <a:txBody>
                    <a:bodyPr/>
                    <a:lstStyle/>
                    <a:p>
                      <a:pPr algn="ctr"/>
                      <a:r>
                        <a:rPr lang="en-US" sz="1500" dirty="0" smtClean="0">
                          <a:latin typeface="Arial" pitchFamily="34" charset="0"/>
                          <a:cs typeface="Arial" pitchFamily="34" charset="0"/>
                        </a:rPr>
                        <a:t>+</a:t>
                      </a:r>
                      <a:endParaRPr lang="en-US" sz="1500" dirty="0">
                        <a:latin typeface="Arial" pitchFamily="34" charset="0"/>
                        <a:cs typeface="Arial" pitchFamily="34" charset="0"/>
                      </a:endParaRPr>
                    </a:p>
                  </a:txBody>
                  <a:tcPr anchor="ctr"/>
                </a:tc>
                <a:tc>
                  <a:txBody>
                    <a:bodyPr/>
                    <a:lstStyle/>
                    <a:p>
                      <a:pPr algn="ctr"/>
                      <a:r>
                        <a:rPr lang="en-US" sz="1500" dirty="0" smtClean="0">
                          <a:latin typeface="Arial" pitchFamily="34" charset="0"/>
                          <a:cs typeface="Arial" pitchFamily="34" charset="0"/>
                        </a:rPr>
                        <a:t>+</a:t>
                      </a:r>
                      <a:endParaRPr lang="en-US" sz="1500" dirty="0">
                        <a:latin typeface="Arial" pitchFamily="34" charset="0"/>
                        <a:cs typeface="Arial" pitchFamily="34" charset="0"/>
                      </a:endParaRPr>
                    </a:p>
                  </a:txBody>
                  <a:tcPr anchor="ctr"/>
                </a:tc>
                <a:tc>
                  <a:txBody>
                    <a:bodyPr/>
                    <a:lstStyle/>
                    <a:p>
                      <a:pPr algn="ctr"/>
                      <a:endParaRPr lang="en-US" sz="1500" dirty="0">
                        <a:latin typeface="Arial" pitchFamily="34" charset="0"/>
                        <a:cs typeface="Arial" pitchFamily="34" charset="0"/>
                      </a:endParaRPr>
                    </a:p>
                  </a:txBody>
                  <a:tcPr anchor="ctr"/>
                </a:tc>
                <a:tc>
                  <a:txBody>
                    <a:bodyPr/>
                    <a:lstStyle/>
                    <a:p>
                      <a:endParaRPr lang="en-US" sz="1500">
                        <a:latin typeface="Arial" pitchFamily="34" charset="0"/>
                        <a:cs typeface="Arial" pitchFamily="34" charset="0"/>
                      </a:endParaRPr>
                    </a:p>
                  </a:txBody>
                  <a:tcPr/>
                </a:tc>
                <a:extLst>
                  <a:ext uri="{0D108BD9-81ED-4DB2-BD59-A6C34878D82A}">
                    <a16:rowId xmlns:a16="http://schemas.microsoft.com/office/drawing/2014/main" val="10005"/>
                  </a:ext>
                </a:extLst>
              </a:tr>
              <a:tr h="499634">
                <a:tc>
                  <a:txBody>
                    <a:bodyPr/>
                    <a:lstStyle/>
                    <a:p>
                      <a:r>
                        <a:rPr lang="en-US" sz="1500" b="1" i="0" u="none" strike="noStrike" kern="1200" baseline="0" dirty="0" err="1" smtClean="0">
                          <a:solidFill>
                            <a:schemeClr val="dk1"/>
                          </a:solidFill>
                          <a:latin typeface="Arial" pitchFamily="34" charset="0"/>
                          <a:ea typeface="+mn-ea"/>
                          <a:cs typeface="Arial" pitchFamily="34" charset="0"/>
                        </a:rPr>
                        <a:t>demand_forecast_fact</a:t>
                      </a:r>
                      <a:endParaRPr lang="en-US" sz="1500" dirty="0">
                        <a:latin typeface="Arial" pitchFamily="34" charset="0"/>
                        <a:cs typeface="Arial" pitchFamily="34" charset="0"/>
                      </a:endParaRPr>
                    </a:p>
                  </a:txBody>
                  <a:tcPr/>
                </a:tc>
                <a:tc>
                  <a:txBody>
                    <a:bodyPr/>
                    <a:lstStyle/>
                    <a:p>
                      <a:pPr algn="ctr"/>
                      <a:endParaRPr lang="en-US" sz="1500" dirty="0">
                        <a:latin typeface="Arial" pitchFamily="34" charset="0"/>
                        <a:cs typeface="Arial" pitchFamily="34" charset="0"/>
                      </a:endParaRPr>
                    </a:p>
                  </a:txBody>
                  <a:tcPr anchor="ctr"/>
                </a:tc>
                <a:tc>
                  <a:txBody>
                    <a:bodyPr/>
                    <a:lstStyle/>
                    <a:p>
                      <a:pPr algn="ctr"/>
                      <a:endParaRPr lang="en-US" sz="1500" dirty="0">
                        <a:latin typeface="Arial" pitchFamily="34" charset="0"/>
                        <a:cs typeface="Arial" pitchFamily="34" charset="0"/>
                      </a:endParaRPr>
                    </a:p>
                  </a:txBody>
                  <a:tcPr anchor="ctr"/>
                </a:tc>
                <a:tc>
                  <a:txBody>
                    <a:bodyPr/>
                    <a:lstStyle/>
                    <a:p>
                      <a:pPr algn="ctr"/>
                      <a:r>
                        <a:rPr lang="en-US" sz="1500" dirty="0" smtClean="0">
                          <a:latin typeface="Arial" pitchFamily="34" charset="0"/>
                          <a:cs typeface="Arial" pitchFamily="34" charset="0"/>
                        </a:rPr>
                        <a:t>+</a:t>
                      </a:r>
                      <a:endParaRPr lang="en-US" sz="1500" dirty="0">
                        <a:latin typeface="Arial" pitchFamily="34" charset="0"/>
                        <a:cs typeface="Arial" pitchFamily="34" charset="0"/>
                      </a:endParaRPr>
                    </a:p>
                  </a:txBody>
                  <a:tcPr anchor="ctr"/>
                </a:tc>
                <a:tc>
                  <a:txBody>
                    <a:bodyPr/>
                    <a:lstStyle/>
                    <a:p>
                      <a:pPr algn="ctr"/>
                      <a:endParaRPr lang="en-US" sz="1500" dirty="0">
                        <a:latin typeface="Arial" pitchFamily="34" charset="0"/>
                        <a:cs typeface="Arial" pitchFamily="34" charset="0"/>
                      </a:endParaRPr>
                    </a:p>
                  </a:txBody>
                  <a:tcPr anchor="ctr"/>
                </a:tc>
                <a:tc>
                  <a:txBody>
                    <a:bodyPr/>
                    <a:lstStyle/>
                    <a:p>
                      <a:pPr algn="ctr"/>
                      <a:r>
                        <a:rPr lang="en-US" sz="1500" dirty="0" smtClean="0">
                          <a:latin typeface="Arial" pitchFamily="34" charset="0"/>
                          <a:cs typeface="Arial" pitchFamily="34" charset="0"/>
                        </a:rPr>
                        <a:t>+</a:t>
                      </a:r>
                      <a:endParaRPr lang="en-US" sz="1500" dirty="0">
                        <a:latin typeface="Arial" pitchFamily="34" charset="0"/>
                        <a:cs typeface="Arial" pitchFamily="34" charset="0"/>
                      </a:endParaRPr>
                    </a:p>
                  </a:txBody>
                  <a:tcPr anchor="ctr"/>
                </a:tc>
                <a:tc>
                  <a:txBody>
                    <a:bodyPr/>
                    <a:lstStyle/>
                    <a:p>
                      <a:pPr algn="ctr"/>
                      <a:endParaRPr lang="en-US" sz="1500" dirty="0">
                        <a:latin typeface="Arial" pitchFamily="34" charset="0"/>
                        <a:cs typeface="Arial" pitchFamily="34" charset="0"/>
                      </a:endParaRPr>
                    </a:p>
                  </a:txBody>
                  <a:tcPr anchor="ctr"/>
                </a:tc>
                <a:tc>
                  <a:txBody>
                    <a:bodyPr/>
                    <a:lstStyle/>
                    <a:p>
                      <a:pPr algn="ctr"/>
                      <a:endParaRPr lang="en-US" sz="1500" dirty="0">
                        <a:latin typeface="Arial" pitchFamily="34" charset="0"/>
                        <a:cs typeface="Arial" pitchFamily="34" charset="0"/>
                      </a:endParaRPr>
                    </a:p>
                  </a:txBody>
                  <a:tcPr anchor="ctr"/>
                </a:tc>
                <a:tc>
                  <a:txBody>
                    <a:bodyPr/>
                    <a:lstStyle/>
                    <a:p>
                      <a:pPr algn="ctr"/>
                      <a:r>
                        <a:rPr lang="en-US" sz="1500" dirty="0" smtClean="0">
                          <a:latin typeface="Arial" pitchFamily="34" charset="0"/>
                          <a:cs typeface="Arial" pitchFamily="34" charset="0"/>
                        </a:rPr>
                        <a:t>+</a:t>
                      </a:r>
                      <a:endParaRPr lang="en-US" sz="1500" dirty="0">
                        <a:latin typeface="Arial" pitchFamily="34" charset="0"/>
                        <a:cs typeface="Arial" pitchFamily="34" charset="0"/>
                      </a:endParaRPr>
                    </a:p>
                  </a:txBody>
                  <a:tcPr anchor="ctr"/>
                </a:tc>
                <a:tc>
                  <a:txBody>
                    <a:bodyPr/>
                    <a:lstStyle/>
                    <a:p>
                      <a:pPr algn="ctr"/>
                      <a:endParaRPr lang="en-US" sz="1500" dirty="0">
                        <a:latin typeface="Arial" pitchFamily="34" charset="0"/>
                        <a:cs typeface="Arial" pitchFamily="34" charset="0"/>
                      </a:endParaRPr>
                    </a:p>
                  </a:txBody>
                  <a:tcPr anchor="ctr"/>
                </a:tc>
                <a:tc>
                  <a:txBody>
                    <a:bodyPr/>
                    <a:lstStyle/>
                    <a:p>
                      <a:endParaRPr lang="en-US" sz="1500" dirty="0">
                        <a:latin typeface="Arial" pitchFamily="34" charset="0"/>
                        <a:cs typeface="Arial" pitchFamily="34" charset="0"/>
                      </a:endParaRP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2</a:t>
            </a:fld>
            <a:endParaRPr lang="en-US"/>
          </a:p>
        </p:txBody>
      </p:sp>
      <p:sp>
        <p:nvSpPr>
          <p:cNvPr id="4" name="Заголовок 3"/>
          <p:cNvSpPr>
            <a:spLocks noGrp="1"/>
          </p:cNvSpPr>
          <p:nvPr>
            <p:ph type="title"/>
          </p:nvPr>
        </p:nvSpPr>
        <p:spPr/>
        <p:txBody>
          <a:bodyPr/>
          <a:lstStyle/>
          <a:p>
            <a:r>
              <a:rPr smtClean="0"/>
              <a:t>Agenda</a:t>
            </a:r>
            <a:endParaRPr lang="en-US" dirty="0"/>
          </a:p>
        </p:txBody>
      </p:sp>
      <p:sp>
        <p:nvSpPr>
          <p:cNvPr id="5" name="Содержимое 4"/>
          <p:cNvSpPr>
            <a:spLocks noGrp="1"/>
          </p:cNvSpPr>
          <p:nvPr>
            <p:ph idx="1"/>
          </p:nvPr>
        </p:nvSpPr>
        <p:spPr/>
        <p:txBody>
          <a:bodyPr/>
          <a:lstStyle/>
          <a:p>
            <a:pPr marL="514350" indent="-514350"/>
            <a:r>
              <a:rPr lang="fr-FR" sz="3000" dirty="0" smtClean="0"/>
              <a:t>Dimension Concepts</a:t>
            </a:r>
          </a:p>
          <a:p>
            <a:pPr marL="514350" indent="-514350"/>
            <a:r>
              <a:rPr lang="fr-FR" sz="3000" dirty="0" err="1" smtClean="0"/>
              <a:t>Conformed</a:t>
            </a:r>
            <a:r>
              <a:rPr lang="fr-FR" sz="3000" dirty="0" smtClean="0"/>
              <a:t> Dimensions</a:t>
            </a:r>
          </a:p>
          <a:p>
            <a:pPr marL="514350" indent="-514350"/>
            <a:r>
              <a:rPr lang="fr-FR" sz="3000" dirty="0" smtClean="0"/>
              <a:t>[Recursive] Subqueries</a:t>
            </a:r>
          </a:p>
          <a:p>
            <a:pPr marL="514350" indent="-514350"/>
            <a:r>
              <a:rPr lang="fr-FR" sz="3000" dirty="0" smtClean="0"/>
              <a:t>Hierarhical Queries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fr-FR" dirty="0" smtClean="0"/>
              <a:t>[Recursive] Subqueries</a:t>
            </a:r>
            <a:endParaRPr lang="en-US" dirty="0"/>
          </a:p>
        </p:txBody>
      </p:sp>
      <p:sp>
        <p:nvSpPr>
          <p:cNvPr id="3" name="Нижний колонтитул 2"/>
          <p:cNvSpPr>
            <a:spLocks noGrp="1"/>
          </p:cNvSpPr>
          <p:nvPr>
            <p:ph type="ftr" sz="quarter" idx="10"/>
          </p:nvPr>
        </p:nvSpPr>
        <p:spPr/>
        <p:txBody>
          <a:bodyPr/>
          <a:lstStyle/>
          <a:p>
            <a:r>
              <a:rPr lang="en-US" smtClean="0"/>
              <a:t>2014 © EPAM Systems, RD Dep.</a:t>
            </a:r>
            <a:endParaRPr lang="en-US" dirty="0"/>
          </a:p>
        </p:txBody>
      </p:sp>
      <p:sp>
        <p:nvSpPr>
          <p:cNvPr id="4" name="Номер слайда 3"/>
          <p:cNvSpPr>
            <a:spLocks noGrp="1"/>
          </p:cNvSpPr>
          <p:nvPr>
            <p:ph type="sldNum" sz="quarter" idx="11"/>
          </p:nvPr>
        </p:nvSpPr>
        <p:spPr/>
        <p:txBody>
          <a:bodyPr/>
          <a:lstStyle/>
          <a:p>
            <a:fld id="{36013D82-3B92-4BC6-A819-A7803D760D40}"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21</a:t>
            </a:fld>
            <a:endParaRPr lang="en-US"/>
          </a:p>
        </p:txBody>
      </p:sp>
      <p:sp>
        <p:nvSpPr>
          <p:cNvPr id="4" name="Заголовок 3"/>
          <p:cNvSpPr>
            <a:spLocks noGrp="1"/>
          </p:cNvSpPr>
          <p:nvPr>
            <p:ph type="title"/>
          </p:nvPr>
        </p:nvSpPr>
        <p:spPr/>
        <p:txBody>
          <a:bodyPr/>
          <a:lstStyle/>
          <a:p>
            <a:r>
              <a:rPr smtClean="0"/>
              <a:t>WITH Subquery</a:t>
            </a:r>
            <a:endParaRPr lang="en-US" dirty="0"/>
          </a:p>
        </p:txBody>
      </p:sp>
      <p:sp>
        <p:nvSpPr>
          <p:cNvPr id="5" name="Содержимое 4"/>
          <p:cNvSpPr>
            <a:spLocks noGrp="1"/>
          </p:cNvSpPr>
          <p:nvPr>
            <p:ph idx="1"/>
          </p:nvPr>
        </p:nvSpPr>
        <p:spPr>
          <a:xfrm>
            <a:off x="914400" y="1066800"/>
            <a:ext cx="7315200" cy="3733800"/>
          </a:xfrm>
          <a:solidFill>
            <a:schemeClr val="bg1">
              <a:lumMod val="95000"/>
            </a:schemeClr>
          </a:solidFill>
        </p:spPr>
        <p:txBody>
          <a:bodyPr/>
          <a:lstStyle/>
          <a:p>
            <a:pPr>
              <a:buNone/>
            </a:pPr>
            <a:r>
              <a:rPr lang="en-US" dirty="0" smtClean="0">
                <a:latin typeface="Consolas" pitchFamily="49" charset="0"/>
                <a:cs typeface="Consolas" pitchFamily="49" charset="0"/>
              </a:rPr>
              <a:t>with</a:t>
            </a:r>
            <a:r>
              <a:rPr lang="en-US" b="0" dirty="0" smtClean="0">
                <a:latin typeface="Consolas" pitchFamily="49" charset="0"/>
                <a:cs typeface="Consolas" pitchFamily="49" charset="0"/>
              </a:rPr>
              <a:t> </a:t>
            </a:r>
            <a:r>
              <a:rPr lang="en-US" b="0" dirty="0" err="1" smtClean="0">
                <a:latin typeface="Consolas" pitchFamily="49" charset="0"/>
                <a:cs typeface="Consolas" pitchFamily="49" charset="0"/>
              </a:rPr>
              <a:t>cust</a:t>
            </a:r>
            <a:r>
              <a:rPr lang="en-US" b="0" dirty="0" smtClean="0">
                <a:latin typeface="Consolas" pitchFamily="49" charset="0"/>
                <a:cs typeface="Consolas" pitchFamily="49" charset="0"/>
              </a:rPr>
              <a:t> </a:t>
            </a:r>
            <a:r>
              <a:rPr lang="en-US" dirty="0" smtClean="0">
                <a:latin typeface="Consolas" pitchFamily="49" charset="0"/>
                <a:cs typeface="Consolas" pitchFamily="49" charset="0"/>
              </a:rPr>
              <a:t>as</a:t>
            </a:r>
            <a:r>
              <a:rPr lang="en-US" b="0" dirty="0" smtClean="0">
                <a:latin typeface="Consolas" pitchFamily="49" charset="0"/>
                <a:cs typeface="Consolas" pitchFamily="49" charset="0"/>
              </a:rPr>
              <a:t> (</a:t>
            </a:r>
          </a:p>
          <a:p>
            <a:pPr>
              <a:buNone/>
            </a:pPr>
            <a:r>
              <a:rPr lang="en-US" b="0" dirty="0" smtClean="0">
                <a:latin typeface="Consolas" pitchFamily="49" charset="0"/>
                <a:cs typeface="Consolas" pitchFamily="49" charset="0"/>
              </a:rPr>
              <a:t>  </a:t>
            </a:r>
            <a:r>
              <a:rPr lang="en-US" dirty="0" smtClean="0">
                <a:latin typeface="Consolas" pitchFamily="49" charset="0"/>
                <a:cs typeface="Consolas" pitchFamily="49" charset="0"/>
              </a:rPr>
              <a:t>select</a:t>
            </a:r>
            <a:r>
              <a:rPr lang="en-US" b="0" dirty="0" smtClean="0">
                <a:latin typeface="Consolas" pitchFamily="49" charset="0"/>
                <a:cs typeface="Consolas" pitchFamily="49" charset="0"/>
              </a:rPr>
              <a:t> /*+ </a:t>
            </a:r>
            <a:r>
              <a:rPr lang="en-US" i="1" dirty="0" smtClean="0">
                <a:latin typeface="Consolas" pitchFamily="49" charset="0"/>
                <a:cs typeface="Consolas" pitchFamily="49" charset="0"/>
              </a:rPr>
              <a:t>materialize </a:t>
            </a:r>
            <a:r>
              <a:rPr lang="en-US" i="1" dirty="0" err="1" smtClean="0">
                <a:latin typeface="Consolas" pitchFamily="49" charset="0"/>
                <a:cs typeface="Consolas" pitchFamily="49" charset="0"/>
              </a:rPr>
              <a:t>gather_plan_statistics</a:t>
            </a:r>
            <a:r>
              <a:rPr lang="en-US" b="0" dirty="0" smtClean="0">
                <a:latin typeface="Consolas" pitchFamily="49" charset="0"/>
                <a:cs typeface="Consolas" pitchFamily="49" charset="0"/>
              </a:rPr>
              <a:t> */</a:t>
            </a:r>
          </a:p>
          <a:p>
            <a:pPr>
              <a:buNone/>
            </a:pPr>
            <a:r>
              <a:rPr lang="en-US" b="0" dirty="0" smtClean="0">
                <a:latin typeface="Consolas" pitchFamily="49" charset="0"/>
                <a:cs typeface="Consolas" pitchFamily="49" charset="0"/>
              </a:rPr>
              <a:t>    </a:t>
            </a:r>
            <a:r>
              <a:rPr lang="en-US" b="0" dirty="0" err="1" smtClean="0">
                <a:latin typeface="Consolas" pitchFamily="49" charset="0"/>
                <a:cs typeface="Consolas" pitchFamily="49" charset="0"/>
              </a:rPr>
              <a:t>b.cust_income_level</a:t>
            </a:r>
            <a:r>
              <a:rPr lang="en-US" b="0" dirty="0" smtClean="0">
                <a:latin typeface="Consolas" pitchFamily="49" charset="0"/>
                <a:cs typeface="Consolas" pitchFamily="49" charset="0"/>
              </a:rPr>
              <a:t>,</a:t>
            </a:r>
          </a:p>
          <a:p>
            <a:pPr>
              <a:buNone/>
            </a:pPr>
            <a:r>
              <a:rPr lang="en-US" b="0" dirty="0" smtClean="0">
                <a:latin typeface="Consolas" pitchFamily="49" charset="0"/>
                <a:cs typeface="Consolas" pitchFamily="49" charset="0"/>
              </a:rPr>
              <a:t>    </a:t>
            </a:r>
            <a:r>
              <a:rPr lang="en-US" b="0" dirty="0" err="1" smtClean="0">
                <a:latin typeface="Consolas" pitchFamily="49" charset="0"/>
                <a:cs typeface="Consolas" pitchFamily="49" charset="0"/>
              </a:rPr>
              <a:t>a.country_name</a:t>
            </a:r>
            <a:endParaRPr lang="en-US" b="0" dirty="0" smtClean="0">
              <a:latin typeface="Consolas" pitchFamily="49" charset="0"/>
              <a:cs typeface="Consolas" pitchFamily="49" charset="0"/>
            </a:endParaRPr>
          </a:p>
          <a:p>
            <a:pPr>
              <a:buNone/>
            </a:pPr>
            <a:r>
              <a:rPr lang="en-US" b="0" dirty="0" smtClean="0">
                <a:latin typeface="Consolas" pitchFamily="49" charset="0"/>
                <a:cs typeface="Consolas" pitchFamily="49" charset="0"/>
              </a:rPr>
              <a:t>  </a:t>
            </a:r>
            <a:r>
              <a:rPr lang="en-US" dirty="0" smtClean="0">
                <a:latin typeface="Consolas" pitchFamily="49" charset="0"/>
                <a:cs typeface="Consolas" pitchFamily="49" charset="0"/>
              </a:rPr>
              <a:t>from</a:t>
            </a:r>
            <a:r>
              <a:rPr lang="en-US" b="0" dirty="0" smtClean="0">
                <a:latin typeface="Consolas" pitchFamily="49" charset="0"/>
                <a:cs typeface="Consolas" pitchFamily="49" charset="0"/>
              </a:rPr>
              <a:t> </a:t>
            </a:r>
            <a:r>
              <a:rPr lang="en-US" b="0" dirty="0" err="1" smtClean="0">
                <a:latin typeface="Consolas" pitchFamily="49" charset="0"/>
                <a:cs typeface="Consolas" pitchFamily="49" charset="0"/>
              </a:rPr>
              <a:t>sh.customers</a:t>
            </a:r>
            <a:r>
              <a:rPr lang="en-US" b="0" dirty="0" smtClean="0">
                <a:latin typeface="Consolas" pitchFamily="49" charset="0"/>
                <a:cs typeface="Consolas" pitchFamily="49" charset="0"/>
              </a:rPr>
              <a:t> b</a:t>
            </a:r>
          </a:p>
          <a:p>
            <a:pPr>
              <a:buNone/>
            </a:pPr>
            <a:r>
              <a:rPr lang="en-US" b="0" dirty="0" smtClean="0">
                <a:latin typeface="Consolas" pitchFamily="49" charset="0"/>
                <a:cs typeface="Consolas" pitchFamily="49" charset="0"/>
              </a:rPr>
              <a:t>  </a:t>
            </a:r>
            <a:r>
              <a:rPr lang="en-US" dirty="0" smtClean="0">
                <a:latin typeface="Consolas" pitchFamily="49" charset="0"/>
                <a:cs typeface="Consolas" pitchFamily="49" charset="0"/>
              </a:rPr>
              <a:t>join</a:t>
            </a:r>
            <a:r>
              <a:rPr lang="en-US" b="0" dirty="0" smtClean="0">
                <a:latin typeface="Consolas" pitchFamily="49" charset="0"/>
                <a:cs typeface="Consolas" pitchFamily="49" charset="0"/>
              </a:rPr>
              <a:t> </a:t>
            </a:r>
            <a:r>
              <a:rPr lang="en-US" b="0" dirty="0" err="1" smtClean="0">
                <a:latin typeface="Consolas" pitchFamily="49" charset="0"/>
                <a:cs typeface="Consolas" pitchFamily="49" charset="0"/>
              </a:rPr>
              <a:t>sh.countries</a:t>
            </a:r>
            <a:r>
              <a:rPr lang="en-US" b="0" dirty="0" smtClean="0">
                <a:latin typeface="Consolas" pitchFamily="49" charset="0"/>
                <a:cs typeface="Consolas" pitchFamily="49" charset="0"/>
              </a:rPr>
              <a:t> a on </a:t>
            </a:r>
            <a:r>
              <a:rPr lang="en-US" b="0" dirty="0" err="1" smtClean="0">
                <a:latin typeface="Consolas" pitchFamily="49" charset="0"/>
                <a:cs typeface="Consolas" pitchFamily="49" charset="0"/>
              </a:rPr>
              <a:t>a.country_id</a:t>
            </a:r>
            <a:r>
              <a:rPr lang="en-US" b="0" dirty="0" smtClean="0">
                <a:latin typeface="Consolas" pitchFamily="49" charset="0"/>
                <a:cs typeface="Consolas" pitchFamily="49" charset="0"/>
              </a:rPr>
              <a:t> = </a:t>
            </a:r>
            <a:r>
              <a:rPr lang="en-US" b="0" dirty="0" err="1" smtClean="0">
                <a:latin typeface="Consolas" pitchFamily="49" charset="0"/>
                <a:cs typeface="Consolas" pitchFamily="49" charset="0"/>
              </a:rPr>
              <a:t>b.country_id</a:t>
            </a:r>
            <a:r>
              <a:rPr lang="en-US" b="0" dirty="0" smtClean="0">
                <a:latin typeface="Consolas" pitchFamily="49" charset="0"/>
                <a:cs typeface="Consolas" pitchFamily="49" charset="0"/>
              </a:rPr>
              <a:t> )</a:t>
            </a:r>
          </a:p>
          <a:p>
            <a:pPr>
              <a:buNone/>
            </a:pPr>
            <a:r>
              <a:rPr lang="en-US" dirty="0" smtClean="0">
                <a:latin typeface="Consolas" pitchFamily="49" charset="0"/>
                <a:cs typeface="Consolas" pitchFamily="49" charset="0"/>
              </a:rPr>
              <a:t>select</a:t>
            </a:r>
            <a:r>
              <a:rPr lang="en-US" b="0" dirty="0" smtClean="0">
                <a:latin typeface="Consolas" pitchFamily="49" charset="0"/>
                <a:cs typeface="Consolas" pitchFamily="49" charset="0"/>
              </a:rPr>
              <a:t> </a:t>
            </a:r>
            <a:r>
              <a:rPr lang="en-US" b="0" dirty="0" err="1" smtClean="0">
                <a:latin typeface="Consolas" pitchFamily="49" charset="0"/>
                <a:cs typeface="Consolas" pitchFamily="49" charset="0"/>
              </a:rPr>
              <a:t>country_name</a:t>
            </a:r>
            <a:r>
              <a:rPr lang="en-US" b="0" dirty="0" smtClean="0">
                <a:latin typeface="Consolas" pitchFamily="49" charset="0"/>
                <a:cs typeface="Consolas" pitchFamily="49" charset="0"/>
              </a:rPr>
              <a:t>, </a:t>
            </a:r>
            <a:r>
              <a:rPr lang="en-US" b="0" dirty="0" err="1" smtClean="0">
                <a:latin typeface="Consolas" pitchFamily="49" charset="0"/>
                <a:cs typeface="Consolas" pitchFamily="49" charset="0"/>
              </a:rPr>
              <a:t>cust_income_level</a:t>
            </a:r>
            <a:r>
              <a:rPr lang="en-US" b="0" dirty="0" smtClean="0">
                <a:latin typeface="Consolas" pitchFamily="49" charset="0"/>
                <a:cs typeface="Consolas" pitchFamily="49" charset="0"/>
              </a:rPr>
              <a:t>, </a:t>
            </a:r>
            <a:r>
              <a:rPr lang="en-US" dirty="0" smtClean="0">
                <a:latin typeface="Consolas" pitchFamily="49" charset="0"/>
                <a:cs typeface="Consolas" pitchFamily="49" charset="0"/>
              </a:rPr>
              <a:t>count</a:t>
            </a:r>
            <a:r>
              <a:rPr lang="en-US" b="0" dirty="0" smtClean="0">
                <a:latin typeface="Consolas" pitchFamily="49" charset="0"/>
                <a:cs typeface="Consolas" pitchFamily="49" charset="0"/>
              </a:rPr>
              <a:t>(</a:t>
            </a:r>
            <a:r>
              <a:rPr lang="en-US" b="0" dirty="0" err="1" smtClean="0">
                <a:latin typeface="Consolas" pitchFamily="49" charset="0"/>
                <a:cs typeface="Consolas" pitchFamily="49" charset="0"/>
              </a:rPr>
              <a:t>country_name</a:t>
            </a:r>
            <a:r>
              <a:rPr lang="en-US" b="0" dirty="0" smtClean="0">
                <a:latin typeface="Consolas" pitchFamily="49" charset="0"/>
                <a:cs typeface="Consolas" pitchFamily="49" charset="0"/>
              </a:rPr>
              <a:t>) </a:t>
            </a:r>
            <a:r>
              <a:rPr lang="en-US" b="0" dirty="0" err="1" smtClean="0">
                <a:latin typeface="Consolas" pitchFamily="49" charset="0"/>
                <a:cs typeface="Consolas" pitchFamily="49" charset="0"/>
              </a:rPr>
              <a:t>country_cust_count</a:t>
            </a:r>
            <a:endParaRPr lang="en-US" b="0" dirty="0" smtClean="0">
              <a:latin typeface="Consolas" pitchFamily="49" charset="0"/>
              <a:cs typeface="Consolas" pitchFamily="49" charset="0"/>
            </a:endParaRPr>
          </a:p>
          <a:p>
            <a:pPr>
              <a:buNone/>
            </a:pPr>
            <a:r>
              <a:rPr lang="en-US" dirty="0" smtClean="0">
                <a:latin typeface="Consolas" pitchFamily="49" charset="0"/>
                <a:cs typeface="Consolas" pitchFamily="49" charset="0"/>
              </a:rPr>
              <a:t>from</a:t>
            </a:r>
            <a:r>
              <a:rPr lang="en-US" b="0" dirty="0" smtClean="0">
                <a:latin typeface="Consolas" pitchFamily="49" charset="0"/>
                <a:cs typeface="Consolas" pitchFamily="49" charset="0"/>
              </a:rPr>
              <a:t> </a:t>
            </a:r>
            <a:r>
              <a:rPr lang="en-US" b="0" dirty="0" err="1" smtClean="0">
                <a:latin typeface="Consolas" pitchFamily="49" charset="0"/>
                <a:cs typeface="Consolas" pitchFamily="49" charset="0"/>
              </a:rPr>
              <a:t>cust</a:t>
            </a:r>
            <a:r>
              <a:rPr lang="en-US" b="0" dirty="0" smtClean="0">
                <a:latin typeface="Consolas" pitchFamily="49" charset="0"/>
                <a:cs typeface="Consolas" pitchFamily="49" charset="0"/>
              </a:rPr>
              <a:t> c</a:t>
            </a:r>
          </a:p>
          <a:p>
            <a:pPr>
              <a:buNone/>
            </a:pPr>
            <a:r>
              <a:rPr lang="en-US" dirty="0" smtClean="0">
                <a:latin typeface="Consolas" pitchFamily="49" charset="0"/>
                <a:cs typeface="Consolas" pitchFamily="49" charset="0"/>
              </a:rPr>
              <a:t>having</a:t>
            </a:r>
            <a:r>
              <a:rPr lang="en-US" b="0" dirty="0" smtClean="0">
                <a:latin typeface="Consolas" pitchFamily="49" charset="0"/>
                <a:cs typeface="Consolas" pitchFamily="49" charset="0"/>
              </a:rPr>
              <a:t> </a:t>
            </a:r>
            <a:r>
              <a:rPr lang="en-US" dirty="0" smtClean="0">
                <a:latin typeface="Consolas" pitchFamily="49" charset="0"/>
                <a:cs typeface="Consolas" pitchFamily="49" charset="0"/>
              </a:rPr>
              <a:t>count</a:t>
            </a:r>
            <a:r>
              <a:rPr lang="en-US" b="0" dirty="0" smtClean="0">
                <a:latin typeface="Consolas" pitchFamily="49" charset="0"/>
                <a:cs typeface="Consolas" pitchFamily="49" charset="0"/>
              </a:rPr>
              <a:t>(</a:t>
            </a:r>
            <a:r>
              <a:rPr lang="en-US" b="0" dirty="0" err="1" smtClean="0">
                <a:latin typeface="Consolas" pitchFamily="49" charset="0"/>
                <a:cs typeface="Consolas" pitchFamily="49" charset="0"/>
              </a:rPr>
              <a:t>country_name</a:t>
            </a:r>
            <a:r>
              <a:rPr lang="en-US" b="0" dirty="0" smtClean="0">
                <a:latin typeface="Consolas" pitchFamily="49" charset="0"/>
                <a:cs typeface="Consolas" pitchFamily="49" charset="0"/>
              </a:rPr>
              <a:t>) &gt;</a:t>
            </a:r>
          </a:p>
          <a:p>
            <a:pPr>
              <a:buNone/>
            </a:pPr>
            <a:r>
              <a:rPr lang="en-US" b="0" dirty="0" smtClean="0">
                <a:latin typeface="Consolas" pitchFamily="49" charset="0"/>
                <a:cs typeface="Consolas" pitchFamily="49" charset="0"/>
              </a:rPr>
              <a:t>  ( </a:t>
            </a:r>
            <a:r>
              <a:rPr lang="en-US" dirty="0" smtClean="0">
                <a:latin typeface="Consolas" pitchFamily="49" charset="0"/>
                <a:cs typeface="Consolas" pitchFamily="49" charset="0"/>
              </a:rPr>
              <a:t>select count</a:t>
            </a:r>
            <a:r>
              <a:rPr lang="en-US" b="0" dirty="0" smtClean="0">
                <a:latin typeface="Consolas" pitchFamily="49" charset="0"/>
                <a:cs typeface="Consolas" pitchFamily="49" charset="0"/>
              </a:rPr>
              <a:t>(*) * .01</a:t>
            </a:r>
          </a:p>
          <a:p>
            <a:pPr>
              <a:buNone/>
            </a:pPr>
            <a:r>
              <a:rPr lang="en-US" b="0" dirty="0" smtClean="0">
                <a:latin typeface="Consolas" pitchFamily="49" charset="0"/>
                <a:cs typeface="Consolas" pitchFamily="49" charset="0"/>
              </a:rPr>
              <a:t>      </a:t>
            </a:r>
            <a:r>
              <a:rPr lang="en-US" dirty="0" smtClean="0">
                <a:latin typeface="Consolas" pitchFamily="49" charset="0"/>
                <a:cs typeface="Consolas" pitchFamily="49" charset="0"/>
              </a:rPr>
              <a:t>from</a:t>
            </a:r>
            <a:r>
              <a:rPr lang="en-US" b="0" dirty="0" smtClean="0">
                <a:latin typeface="Consolas" pitchFamily="49" charset="0"/>
                <a:cs typeface="Consolas" pitchFamily="49" charset="0"/>
              </a:rPr>
              <a:t> </a:t>
            </a:r>
            <a:r>
              <a:rPr lang="en-US" b="0" dirty="0" err="1" smtClean="0">
                <a:latin typeface="Consolas" pitchFamily="49" charset="0"/>
                <a:cs typeface="Consolas" pitchFamily="49" charset="0"/>
              </a:rPr>
              <a:t>cust</a:t>
            </a:r>
            <a:r>
              <a:rPr lang="en-US" b="0" dirty="0" smtClean="0">
                <a:latin typeface="Consolas" pitchFamily="49" charset="0"/>
                <a:cs typeface="Consolas" pitchFamily="49" charset="0"/>
              </a:rPr>
              <a:t> c2 )</a:t>
            </a:r>
          </a:p>
          <a:p>
            <a:pPr>
              <a:buNone/>
            </a:pPr>
            <a:r>
              <a:rPr lang="en-US" dirty="0" smtClean="0">
                <a:latin typeface="Consolas" pitchFamily="49" charset="0"/>
                <a:cs typeface="Consolas" pitchFamily="49" charset="0"/>
              </a:rPr>
              <a:t>group by</a:t>
            </a:r>
            <a:r>
              <a:rPr lang="en-US" b="0" dirty="0" smtClean="0">
                <a:latin typeface="Consolas" pitchFamily="49" charset="0"/>
                <a:cs typeface="Consolas" pitchFamily="49" charset="0"/>
              </a:rPr>
              <a:t> </a:t>
            </a:r>
            <a:r>
              <a:rPr lang="en-US" b="0" dirty="0" err="1" smtClean="0">
                <a:latin typeface="Consolas" pitchFamily="49" charset="0"/>
                <a:cs typeface="Consolas" pitchFamily="49" charset="0"/>
              </a:rPr>
              <a:t>country_name</a:t>
            </a:r>
            <a:r>
              <a:rPr lang="en-US" b="0" dirty="0" smtClean="0">
                <a:latin typeface="Consolas" pitchFamily="49" charset="0"/>
                <a:cs typeface="Consolas" pitchFamily="49" charset="0"/>
              </a:rPr>
              <a:t>, </a:t>
            </a:r>
            <a:r>
              <a:rPr lang="en-US" b="0" dirty="0" err="1" smtClean="0">
                <a:latin typeface="Consolas" pitchFamily="49" charset="0"/>
                <a:cs typeface="Consolas" pitchFamily="49" charset="0"/>
              </a:rPr>
              <a:t>cust_income_level</a:t>
            </a:r>
            <a:endParaRPr lang="en-US" b="0" dirty="0">
              <a:latin typeface="Consolas" pitchFamily="49" charset="0"/>
              <a:cs typeface="Consolas" pitchFamily="49" charset="0"/>
            </a:endParaRPr>
          </a:p>
        </p:txBody>
      </p:sp>
      <p:sp>
        <p:nvSpPr>
          <p:cNvPr id="6" name="TextBox 5"/>
          <p:cNvSpPr txBox="1"/>
          <p:nvPr/>
        </p:nvSpPr>
        <p:spPr>
          <a:xfrm>
            <a:off x="990600" y="4953000"/>
            <a:ext cx="7162800" cy="107721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600" dirty="0" smtClean="0">
                <a:latin typeface="Arial" pitchFamily="34" charset="0"/>
                <a:cs typeface="Arial" pitchFamily="34" charset="0"/>
              </a:rPr>
              <a:t>The </a:t>
            </a:r>
            <a:r>
              <a:rPr lang="en-US" sz="1600" b="1" dirty="0" smtClean="0">
                <a:latin typeface="Arial" pitchFamily="34" charset="0"/>
                <a:cs typeface="Arial" pitchFamily="34" charset="0"/>
              </a:rPr>
              <a:t>WITH</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query_name</a:t>
            </a:r>
            <a:r>
              <a:rPr lang="en-US" sz="1600" dirty="0" smtClean="0">
                <a:latin typeface="Arial" pitchFamily="34" charset="0"/>
                <a:cs typeface="Arial" pitchFamily="34" charset="0"/>
              </a:rPr>
              <a:t> clause lets you </a:t>
            </a:r>
            <a:r>
              <a:rPr lang="en-US" sz="1600" i="1" dirty="0" smtClean="0">
                <a:solidFill>
                  <a:schemeClr val="accent1">
                    <a:lumMod val="75000"/>
                  </a:schemeClr>
                </a:solidFill>
                <a:latin typeface="Arial" pitchFamily="34" charset="0"/>
                <a:cs typeface="Arial" pitchFamily="34" charset="0"/>
              </a:rPr>
              <a:t>assign a name to a subquery block</a:t>
            </a:r>
            <a:r>
              <a:rPr lang="en-US" sz="1600" dirty="0" smtClean="0">
                <a:latin typeface="Arial" pitchFamily="34" charset="0"/>
                <a:cs typeface="Arial" pitchFamily="34" charset="0"/>
              </a:rPr>
              <a:t>. You can then reference the subquery block </a:t>
            </a:r>
            <a:r>
              <a:rPr lang="en-US" sz="1600" i="1" dirty="0" smtClean="0">
                <a:solidFill>
                  <a:schemeClr val="accent1">
                    <a:lumMod val="75000"/>
                  </a:schemeClr>
                </a:solidFill>
                <a:latin typeface="Arial" pitchFamily="34" charset="0"/>
                <a:cs typeface="Arial" pitchFamily="34" charset="0"/>
              </a:rPr>
              <a:t>multiple places</a:t>
            </a:r>
            <a:r>
              <a:rPr lang="en-US" sz="1600" dirty="0" smtClean="0">
                <a:latin typeface="Arial" pitchFamily="34" charset="0"/>
                <a:cs typeface="Arial" pitchFamily="34" charset="0"/>
              </a:rPr>
              <a:t> in the query by specifying </a:t>
            </a:r>
            <a:r>
              <a:rPr lang="en-US" sz="1600" dirty="0" err="1" smtClean="0">
                <a:latin typeface="Arial" pitchFamily="34" charset="0"/>
                <a:cs typeface="Arial" pitchFamily="34" charset="0"/>
              </a:rPr>
              <a:t>query_name</a:t>
            </a:r>
            <a:r>
              <a:rPr lang="en-US" sz="1600" dirty="0" smtClean="0">
                <a:latin typeface="Arial" pitchFamily="34" charset="0"/>
                <a:cs typeface="Arial" pitchFamily="34" charset="0"/>
              </a:rPr>
              <a:t>. Oracle Database optimizes the query by treating the query name as either an </a:t>
            </a:r>
            <a:r>
              <a:rPr lang="en-US" sz="1600" b="1" dirty="0" smtClean="0">
                <a:latin typeface="Arial" pitchFamily="34" charset="0"/>
                <a:cs typeface="Arial" pitchFamily="34" charset="0"/>
              </a:rPr>
              <a:t>inline view or as a temporary table</a:t>
            </a:r>
            <a:r>
              <a:rPr lang="en-US" sz="1600" dirty="0" smtClean="0">
                <a:latin typeface="Arial" pitchFamily="34" charset="0"/>
                <a:cs typeface="Arial" pitchFamily="34" charset="0"/>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22</a:t>
            </a:fld>
            <a:endParaRPr lang="en-US"/>
          </a:p>
        </p:txBody>
      </p:sp>
      <p:sp>
        <p:nvSpPr>
          <p:cNvPr id="4" name="Заголовок 3"/>
          <p:cNvSpPr>
            <a:spLocks noGrp="1"/>
          </p:cNvSpPr>
          <p:nvPr>
            <p:ph type="title"/>
          </p:nvPr>
        </p:nvSpPr>
        <p:spPr/>
        <p:txBody>
          <a:bodyPr/>
          <a:lstStyle/>
          <a:p>
            <a:r>
              <a:rPr smtClean="0"/>
              <a:t>Execution Plan</a:t>
            </a:r>
            <a:endParaRPr lang="en-US" dirty="0"/>
          </a:p>
        </p:txBody>
      </p:sp>
      <p:sp>
        <p:nvSpPr>
          <p:cNvPr id="5" name="Содержимое 4"/>
          <p:cNvSpPr>
            <a:spLocks noGrp="1"/>
          </p:cNvSpPr>
          <p:nvPr>
            <p:ph idx="1"/>
          </p:nvPr>
        </p:nvSpPr>
        <p:spPr/>
        <p:txBody>
          <a:bodyPr/>
          <a:lstStyle/>
          <a:p>
            <a:pPr>
              <a:buNone/>
            </a:pPr>
            <a:r>
              <a:rPr lang="en-US" sz="1200" b="0" dirty="0" smtClean="0">
                <a:latin typeface="Consolas" pitchFamily="49" charset="0"/>
                <a:cs typeface="Consolas" pitchFamily="49" charset="0"/>
              </a:rPr>
              <a:t>-------------------------------------------------------------------------</a:t>
            </a:r>
          </a:p>
          <a:p>
            <a:pPr>
              <a:buNone/>
            </a:pPr>
            <a:r>
              <a:rPr lang="en-US" sz="1200" b="0" dirty="0" smtClean="0">
                <a:latin typeface="Consolas" pitchFamily="49" charset="0"/>
                <a:cs typeface="Consolas" pitchFamily="49" charset="0"/>
              </a:rPr>
              <a:t>| Id | Operation                |    Name    | Starts | E-Rows | A-Rows |</a:t>
            </a:r>
          </a:p>
          <a:p>
            <a:pPr>
              <a:buNone/>
            </a:pPr>
            <a:r>
              <a:rPr lang="en-US" sz="1200" b="0" dirty="0" smtClean="0">
                <a:latin typeface="Consolas" pitchFamily="49" charset="0"/>
                <a:cs typeface="Consolas" pitchFamily="49" charset="0"/>
              </a:rPr>
              <a:t>-------------------------------------------------------------------------</a:t>
            </a:r>
          </a:p>
          <a:p>
            <a:pPr>
              <a:buNone/>
            </a:pPr>
            <a:r>
              <a:rPr lang="en-US" sz="1200" b="0" dirty="0" smtClean="0">
                <a:latin typeface="Consolas" pitchFamily="49" charset="0"/>
                <a:cs typeface="Consolas" pitchFamily="49" charset="0"/>
              </a:rPr>
              <a:t>| 0 | SELECT STATEMENT          |            |      1 |        |     35 |</a:t>
            </a:r>
          </a:p>
          <a:p>
            <a:pPr>
              <a:buNone/>
            </a:pPr>
            <a:r>
              <a:rPr lang="en-US" sz="1200" b="0" dirty="0" smtClean="0">
                <a:latin typeface="Consolas" pitchFamily="49" charset="0"/>
                <a:cs typeface="Consolas" pitchFamily="49" charset="0"/>
              </a:rPr>
              <a:t>| 1 | TEMP TABLE TRANSFORMATION |            |      1 |        |     35 |</a:t>
            </a:r>
          </a:p>
          <a:p>
            <a:pPr>
              <a:buNone/>
            </a:pPr>
            <a:r>
              <a:rPr lang="en-US" sz="1200" b="0" dirty="0" smtClean="0">
                <a:latin typeface="Consolas" pitchFamily="49" charset="0"/>
                <a:cs typeface="Consolas" pitchFamily="49" charset="0"/>
              </a:rPr>
              <a:t>| 2 |   LOAD AS SELECT          |            |      1 |        |      0 |</a:t>
            </a:r>
          </a:p>
          <a:p>
            <a:pPr>
              <a:buNone/>
            </a:pPr>
            <a:r>
              <a:rPr lang="en-US" sz="1200" b="0" dirty="0" smtClean="0">
                <a:latin typeface="Consolas" pitchFamily="49" charset="0"/>
                <a:cs typeface="Consolas" pitchFamily="49" charset="0"/>
              </a:rPr>
              <a:t>|* 3|     HASH JOIN             |            |      1 |  55500 |  55500 |</a:t>
            </a:r>
          </a:p>
          <a:p>
            <a:pPr>
              <a:buNone/>
            </a:pPr>
            <a:r>
              <a:rPr lang="en-US" sz="1200" b="0" dirty="0" smtClean="0">
                <a:latin typeface="Consolas" pitchFamily="49" charset="0"/>
                <a:cs typeface="Consolas" pitchFamily="49" charset="0"/>
              </a:rPr>
              <a:t>| 4 |       TABLE ACCESS FULL   | COUNTRIES  |      1 |     23 |     23 |</a:t>
            </a:r>
          </a:p>
          <a:p>
            <a:pPr>
              <a:buNone/>
            </a:pPr>
            <a:r>
              <a:rPr lang="en-US" sz="1200" b="0" dirty="0" smtClean="0">
                <a:latin typeface="Consolas" pitchFamily="49" charset="0"/>
                <a:cs typeface="Consolas" pitchFamily="49" charset="0"/>
              </a:rPr>
              <a:t>| 5 |       TABLE ACCESS FULL   | CUSTOMERS  |      1 |  55500 |  55500 |</a:t>
            </a:r>
          </a:p>
          <a:p>
            <a:pPr>
              <a:buNone/>
            </a:pPr>
            <a:r>
              <a:rPr lang="en-US" sz="1200" b="0" dirty="0" smtClean="0">
                <a:latin typeface="Consolas" pitchFamily="49" charset="0"/>
                <a:cs typeface="Consolas" pitchFamily="49" charset="0"/>
              </a:rPr>
              <a:t>|* 6|   FILTER                  |            |      1 |        |     35 |</a:t>
            </a:r>
          </a:p>
          <a:p>
            <a:pPr>
              <a:buNone/>
            </a:pPr>
            <a:r>
              <a:rPr lang="en-US" sz="1200" b="0" dirty="0" smtClean="0">
                <a:latin typeface="Consolas" pitchFamily="49" charset="0"/>
                <a:cs typeface="Consolas" pitchFamily="49" charset="0"/>
              </a:rPr>
              <a:t>| 7 |     SORT GROUP BY         |            |      1 |     18 |    209 |</a:t>
            </a:r>
          </a:p>
          <a:p>
            <a:pPr>
              <a:buNone/>
            </a:pPr>
            <a:r>
              <a:rPr lang="en-US" sz="1200" b="0" dirty="0" smtClean="0">
                <a:latin typeface="Consolas" pitchFamily="49" charset="0"/>
                <a:cs typeface="Consolas" pitchFamily="49" charset="0"/>
              </a:rPr>
              <a:t>| 8 |       VIEW                |            |      1 |  55500 |  55500 |</a:t>
            </a:r>
          </a:p>
          <a:p>
            <a:pPr>
              <a:buNone/>
            </a:pPr>
            <a:r>
              <a:rPr lang="en-US" sz="1200" b="0" dirty="0" smtClean="0">
                <a:latin typeface="Consolas" pitchFamily="49" charset="0"/>
                <a:cs typeface="Consolas" pitchFamily="49" charset="0"/>
              </a:rPr>
              <a:t>| 9 |         TABLE ACCESS FULL | </a:t>
            </a:r>
            <a:r>
              <a:rPr lang="en-US" sz="1200" dirty="0" smtClean="0">
                <a:latin typeface="Consolas" pitchFamily="49" charset="0"/>
                <a:cs typeface="Consolas" pitchFamily="49" charset="0"/>
              </a:rPr>
              <a:t>SYS_TEMP_0F</a:t>
            </a:r>
            <a:r>
              <a:rPr lang="en-US" sz="1200" b="0" dirty="0" smtClean="0">
                <a:latin typeface="Consolas" pitchFamily="49" charset="0"/>
                <a:cs typeface="Consolas" pitchFamily="49" charset="0"/>
              </a:rPr>
              <a:t>|      1 |  55500 |  55500 |</a:t>
            </a:r>
          </a:p>
          <a:p>
            <a:pPr>
              <a:buNone/>
            </a:pPr>
            <a:r>
              <a:rPr lang="en-US" sz="1200" b="0" dirty="0" smtClean="0">
                <a:latin typeface="Consolas" pitchFamily="49" charset="0"/>
                <a:cs typeface="Consolas" pitchFamily="49" charset="0"/>
              </a:rPr>
              <a:t>| 10|     SORT AGGREGATE        |            |      1 |      1 |      1 |</a:t>
            </a:r>
          </a:p>
          <a:p>
            <a:pPr>
              <a:buNone/>
            </a:pPr>
            <a:r>
              <a:rPr lang="en-US" sz="1200" b="0" dirty="0" smtClean="0">
                <a:latin typeface="Consolas" pitchFamily="49" charset="0"/>
                <a:cs typeface="Consolas" pitchFamily="49" charset="0"/>
              </a:rPr>
              <a:t>| 11|       VIEW                |            |      1 |  55500 |  55500 |</a:t>
            </a:r>
          </a:p>
          <a:p>
            <a:pPr>
              <a:buNone/>
            </a:pPr>
            <a:r>
              <a:rPr lang="en-US" sz="1200" b="0" dirty="0" smtClean="0">
                <a:latin typeface="Consolas" pitchFamily="49" charset="0"/>
                <a:cs typeface="Consolas" pitchFamily="49" charset="0"/>
              </a:rPr>
              <a:t>| 12|         TABLE ACCESS FULL | </a:t>
            </a:r>
            <a:r>
              <a:rPr lang="en-US" sz="1200" dirty="0" smtClean="0">
                <a:latin typeface="Consolas" pitchFamily="49" charset="0"/>
                <a:cs typeface="Consolas" pitchFamily="49" charset="0"/>
              </a:rPr>
              <a:t>SYS_TEMP_0F</a:t>
            </a:r>
            <a:r>
              <a:rPr lang="en-US" sz="1200" b="0" dirty="0" smtClean="0">
                <a:latin typeface="Consolas" pitchFamily="49" charset="0"/>
                <a:cs typeface="Consolas" pitchFamily="49" charset="0"/>
              </a:rPr>
              <a:t>|      1 |  55500 |  55500 |</a:t>
            </a:r>
          </a:p>
          <a:p>
            <a:pPr>
              <a:buNone/>
            </a:pPr>
            <a:r>
              <a:rPr lang="en-US" sz="1200" b="0" dirty="0" smtClean="0">
                <a:latin typeface="Consolas" pitchFamily="49" charset="0"/>
                <a:cs typeface="Consolas" pitchFamily="49" charset="0"/>
              </a:rPr>
              <a:t>| 13|     SORT GROUP BY         |            |      1 |      1 |      1 |</a:t>
            </a:r>
          </a:p>
          <a:p>
            <a:pPr>
              <a:buNone/>
            </a:pPr>
            <a:r>
              <a:rPr lang="en-US" sz="1200" b="0" dirty="0" smtClean="0">
                <a:latin typeface="Consolas" pitchFamily="49" charset="0"/>
                <a:cs typeface="Consolas" pitchFamily="49" charset="0"/>
              </a:rPr>
              <a:t>| 14|       VIEW                |            |      1 |     11 |     13 |</a:t>
            </a:r>
          </a:p>
          <a:p>
            <a:pPr>
              <a:buNone/>
            </a:pPr>
            <a:r>
              <a:rPr lang="en-US" sz="1200" b="0" dirty="0" smtClean="0">
                <a:latin typeface="Consolas" pitchFamily="49" charset="0"/>
                <a:cs typeface="Consolas" pitchFamily="49" charset="0"/>
              </a:rPr>
              <a:t>| 15|        SORT GROUP BY      |            |      1 |     11 |     13 |</a:t>
            </a:r>
          </a:p>
          <a:p>
            <a:pPr>
              <a:buNone/>
            </a:pPr>
            <a:r>
              <a:rPr lang="en-US" sz="1200" b="0" dirty="0" smtClean="0">
                <a:latin typeface="Consolas" pitchFamily="49" charset="0"/>
                <a:cs typeface="Consolas" pitchFamily="49" charset="0"/>
              </a:rPr>
              <a:t>| 16|         VIEW              |            |      1 |  55500 |  55500 |</a:t>
            </a:r>
          </a:p>
          <a:p>
            <a:pPr>
              <a:buNone/>
            </a:pPr>
            <a:r>
              <a:rPr lang="en-US" sz="1200" b="0" dirty="0" smtClean="0">
                <a:latin typeface="Consolas" pitchFamily="49" charset="0"/>
                <a:cs typeface="Consolas" pitchFamily="49" charset="0"/>
              </a:rPr>
              <a:t>| 17|          TABLE ACCESS FULL| </a:t>
            </a:r>
            <a:r>
              <a:rPr lang="en-US" sz="1200" dirty="0" smtClean="0">
                <a:latin typeface="Consolas" pitchFamily="49" charset="0"/>
                <a:cs typeface="Consolas" pitchFamily="49" charset="0"/>
              </a:rPr>
              <a:t>SYS_TEMP_0F</a:t>
            </a:r>
            <a:r>
              <a:rPr lang="en-US" sz="1200" b="0" dirty="0" smtClean="0">
                <a:latin typeface="Consolas" pitchFamily="49" charset="0"/>
                <a:cs typeface="Consolas" pitchFamily="49" charset="0"/>
              </a:rPr>
              <a:t>|      1 |  55500 |  55500 |</a:t>
            </a:r>
          </a:p>
          <a:p>
            <a:pPr>
              <a:buNone/>
            </a:pPr>
            <a:r>
              <a:rPr lang="en-US" sz="1200" b="0" dirty="0" smtClean="0">
                <a:latin typeface="Consolas" pitchFamily="49" charset="0"/>
                <a:cs typeface="Consolas" pitchFamily="49" charset="0"/>
              </a:rPr>
              <a:t>----------------------------------------------------------------------------</a:t>
            </a:r>
            <a:endParaRPr lang="en-US" sz="1200" b="0" dirty="0">
              <a:latin typeface="Consolas" pitchFamily="49" charset="0"/>
              <a:cs typeface="Consolas"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r>
              <a:rPr lang="en-US" dirty="0" smtClean="0"/>
              <a:t>H</a:t>
            </a:r>
            <a:r>
              <a:rPr smtClean="0"/>
              <a:t>ierarchical queries</a:t>
            </a:r>
            <a:endParaRPr lang="en-US" dirty="0"/>
          </a:p>
        </p:txBody>
      </p:sp>
      <p:sp>
        <p:nvSpPr>
          <p:cNvPr id="2" name="Нижний колонтитул 1"/>
          <p:cNvSpPr>
            <a:spLocks noGrp="1"/>
          </p:cNvSpPr>
          <p:nvPr>
            <p:ph type="ftr" sz="quarter" idx="10"/>
          </p:nvPr>
        </p:nvSpPr>
        <p:spPr/>
        <p:txBody>
          <a:bodyPr/>
          <a:lstStyle/>
          <a:p>
            <a:r>
              <a:rPr lang="en-US" smtClean="0"/>
              <a:t>2014 © EPAM Systems, RD Dep.</a:t>
            </a:r>
            <a:endParaRPr lang="en-US" dirty="0"/>
          </a:p>
        </p:txBody>
      </p:sp>
      <p:sp>
        <p:nvSpPr>
          <p:cNvPr id="3" name="Номер слайда 2"/>
          <p:cNvSpPr>
            <a:spLocks noGrp="1"/>
          </p:cNvSpPr>
          <p:nvPr>
            <p:ph type="sldNum" sz="quarter" idx="11"/>
          </p:nvPr>
        </p:nvSpPr>
        <p:spPr/>
        <p:txBody>
          <a:bodyPr/>
          <a:lstStyle/>
          <a:p>
            <a:fld id="{36013D82-3B92-4BC6-A819-A7803D760D40}"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24</a:t>
            </a:fld>
            <a:endParaRPr lang="en-US"/>
          </a:p>
        </p:txBody>
      </p:sp>
      <p:sp>
        <p:nvSpPr>
          <p:cNvPr id="4" name="Заголовок 3"/>
          <p:cNvSpPr>
            <a:spLocks noGrp="1"/>
          </p:cNvSpPr>
          <p:nvPr>
            <p:ph type="title"/>
          </p:nvPr>
        </p:nvSpPr>
        <p:spPr/>
        <p:txBody>
          <a:bodyPr/>
          <a:lstStyle/>
          <a:p>
            <a:r>
              <a:rPr smtClean="0"/>
              <a:t>Hierarchical Queries</a:t>
            </a:r>
            <a:endParaRPr lang="en-US" dirty="0"/>
          </a:p>
        </p:txBody>
      </p:sp>
      <p:sp>
        <p:nvSpPr>
          <p:cNvPr id="5" name="Содержимое 4"/>
          <p:cNvSpPr>
            <a:spLocks noGrp="1"/>
          </p:cNvSpPr>
          <p:nvPr>
            <p:ph idx="1"/>
          </p:nvPr>
        </p:nvSpPr>
        <p:spPr/>
        <p:txBody>
          <a:bodyPr/>
          <a:lstStyle/>
          <a:p>
            <a:r>
              <a:rPr lang="en-US" sz="3000" dirty="0" smtClean="0"/>
              <a:t>CONNECT BY</a:t>
            </a:r>
            <a:r>
              <a:rPr lang="en-US" sz="3000" b="0" dirty="0" smtClean="0"/>
              <a:t> Clause</a:t>
            </a:r>
          </a:p>
          <a:p>
            <a:r>
              <a:rPr lang="en-US" sz="3000" b="0" dirty="0" smtClean="0"/>
              <a:t>Recursive </a:t>
            </a:r>
            <a:r>
              <a:rPr lang="en-US" sz="3000" dirty="0" smtClean="0"/>
              <a:t>WITH</a:t>
            </a:r>
            <a:r>
              <a:rPr lang="en-US" sz="3000" b="0" dirty="0" smtClean="0"/>
              <a:t> Clause</a:t>
            </a:r>
          </a:p>
          <a:p>
            <a:endParaRPr lang="en-US" sz="3000" b="0" dirty="0" smtClean="0"/>
          </a:p>
          <a:p>
            <a:pPr algn="ctr">
              <a:buNone/>
            </a:pPr>
            <a:endParaRPr lang="en-US" sz="3000" dirty="0" smtClean="0">
              <a:solidFill>
                <a:schemeClr val="accent1">
                  <a:lumMod val="75000"/>
                </a:schemeClr>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дзаголовок 1"/>
          <p:cNvSpPr>
            <a:spLocks noGrp="1"/>
          </p:cNvSpPr>
          <p:nvPr>
            <p:ph type="subTitle" idx="1"/>
          </p:nvPr>
        </p:nvSpPr>
        <p:spPr/>
        <p:txBody>
          <a:bodyPr/>
          <a:lstStyle/>
          <a:p>
            <a:r>
              <a:rPr/>
              <a:t>Dimension Tables’ Techniques</a:t>
            </a:r>
          </a:p>
        </p:txBody>
      </p:sp>
      <p:sp>
        <p:nvSpPr>
          <p:cNvPr id="3" name="Нижний колонтитул 2"/>
          <p:cNvSpPr>
            <a:spLocks noGrp="1"/>
          </p:cNvSpPr>
          <p:nvPr>
            <p:ph type="ftr" sz="quarter" idx="12"/>
          </p:nvPr>
        </p:nvSpPr>
        <p:spPr/>
        <p:txBody>
          <a:bodyPr/>
          <a:lstStyle/>
          <a:p>
            <a:r>
              <a:rPr lang="en-US" smtClean="0"/>
              <a:t>2014 © EPAM Systems, RD Dep.</a:t>
            </a:r>
            <a:endParaRPr lang="en-US" dirty="0"/>
          </a:p>
        </p:txBody>
      </p:sp>
      <p:sp>
        <p:nvSpPr>
          <p:cNvPr id="4" name="Номер слайда 3"/>
          <p:cNvSpPr>
            <a:spLocks noGrp="1"/>
          </p:cNvSpPr>
          <p:nvPr>
            <p:ph type="sldNum" sz="quarter" idx="13"/>
          </p:nvPr>
        </p:nvSpPr>
        <p:spPr/>
        <p:txBody>
          <a:bodyPr/>
          <a:lstStyle/>
          <a:p>
            <a:fld id="{36013D82-3B92-4BC6-A819-A7803D760D40}" type="slidenum">
              <a:rPr lang="en-US" smtClean="0"/>
              <a:pPr/>
              <a:t>25</a:t>
            </a:fld>
            <a:endParaRPr lang="en-US"/>
          </a:p>
        </p:txBody>
      </p:sp>
      <p:sp>
        <p:nvSpPr>
          <p:cNvPr id="5" name="Текст 4"/>
          <p:cNvSpPr>
            <a:spLocks noGrp="1"/>
          </p:cNvSpPr>
          <p:nvPr>
            <p:ph type="body" sz="quarter" idx="14"/>
          </p:nvPr>
        </p:nvSpPr>
        <p:spPr/>
        <p:txBody>
          <a:bodyPr/>
          <a:lstStyle/>
          <a:p>
            <a:r>
              <a:rPr lang="pt-BR" dirty="0"/>
              <a:t>Elias Nema</a:t>
            </a:r>
          </a:p>
          <a:p>
            <a:r>
              <a:rPr lang="pt-BR" dirty="0" smtClean="0"/>
              <a:t>Senior Software </a:t>
            </a:r>
            <a:r>
              <a:rPr lang="pt-BR" dirty="0"/>
              <a:t>Engineer</a:t>
            </a:r>
          </a:p>
          <a:p>
            <a:r>
              <a:rPr lang="pt-BR" b="0" dirty="0" smtClean="0">
                <a:hlinkClick r:id="rId2"/>
              </a:rPr>
              <a:t>Elias_Nema@epam.com</a:t>
            </a:r>
            <a:endParaRPr lang="pt-BR" b="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r>
              <a:rPr lang="en-US" dirty="0" smtClean="0"/>
              <a:t>D</a:t>
            </a:r>
            <a:r>
              <a:rPr smtClean="0"/>
              <a:t>imension concepts</a:t>
            </a:r>
            <a:endParaRPr lang="en-US" dirty="0"/>
          </a:p>
        </p:txBody>
      </p:sp>
      <p:sp>
        <p:nvSpPr>
          <p:cNvPr id="2" name="Нижний колонтитул 1"/>
          <p:cNvSpPr>
            <a:spLocks noGrp="1"/>
          </p:cNvSpPr>
          <p:nvPr>
            <p:ph type="ftr" sz="quarter" idx="10"/>
          </p:nvPr>
        </p:nvSpPr>
        <p:spPr/>
        <p:txBody>
          <a:bodyPr/>
          <a:lstStyle/>
          <a:p>
            <a:r>
              <a:rPr lang="en-US" smtClean="0"/>
              <a:t>2014 © EPAM Systems, RD Dep.</a:t>
            </a:r>
            <a:endParaRPr lang="en-US" dirty="0"/>
          </a:p>
        </p:txBody>
      </p:sp>
      <p:sp>
        <p:nvSpPr>
          <p:cNvPr id="3" name="Номер слайда 2"/>
          <p:cNvSpPr>
            <a:spLocks noGrp="1"/>
          </p:cNvSpPr>
          <p:nvPr>
            <p:ph type="sldNum" sz="quarter" idx="11"/>
          </p:nvPr>
        </p:nvSpPr>
        <p:spPr/>
        <p:txBody>
          <a:bodyPr/>
          <a:lstStyle/>
          <a:p>
            <a:fld id="{36013D82-3B92-4BC6-A819-A7803D760D40}"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23"/>
          </p:nvPr>
        </p:nvSpPr>
        <p:spPr/>
        <p:txBody>
          <a:bodyPr/>
          <a:lstStyle/>
          <a:p>
            <a:r>
              <a:rPr lang="en-US" smtClean="0"/>
              <a:t>2014 © EPAM Systems, RD Dep.</a:t>
            </a:r>
            <a:endParaRPr lang="en-US" dirty="0"/>
          </a:p>
        </p:txBody>
      </p:sp>
      <p:sp>
        <p:nvSpPr>
          <p:cNvPr id="4" name="Номер слайда 3"/>
          <p:cNvSpPr>
            <a:spLocks noGrp="1"/>
          </p:cNvSpPr>
          <p:nvPr>
            <p:ph type="sldNum" sz="quarter" idx="24"/>
          </p:nvPr>
        </p:nvSpPr>
        <p:spPr/>
        <p:txBody>
          <a:bodyPr/>
          <a:lstStyle/>
          <a:p>
            <a:fld id="{36013D82-3B92-4BC6-A819-A7803D760D40}" type="slidenum">
              <a:rPr lang="en-US" smtClean="0"/>
              <a:pPr/>
              <a:t>4</a:t>
            </a:fld>
            <a:endParaRPr lang="en-US"/>
          </a:p>
        </p:txBody>
      </p:sp>
      <p:sp>
        <p:nvSpPr>
          <p:cNvPr id="5" name="Заголовок 4"/>
          <p:cNvSpPr>
            <a:spLocks noGrp="1"/>
          </p:cNvSpPr>
          <p:nvPr>
            <p:ph type="title"/>
          </p:nvPr>
        </p:nvSpPr>
        <p:spPr/>
        <p:txBody>
          <a:bodyPr/>
          <a:lstStyle/>
          <a:p>
            <a:r>
              <a:rPr smtClean="0"/>
              <a:t>Which Dimension needs Surrogate?</a:t>
            </a:r>
            <a:endParaRPr lang="en-US" dirty="0"/>
          </a:p>
        </p:txBody>
      </p:sp>
      <p:sp>
        <p:nvSpPr>
          <p:cNvPr id="6" name="Содержимое 5"/>
          <p:cNvSpPr>
            <a:spLocks noGrp="1"/>
          </p:cNvSpPr>
          <p:nvPr>
            <p:ph idx="1"/>
          </p:nvPr>
        </p:nvSpPr>
        <p:spPr/>
        <p:txBody>
          <a:bodyPr/>
          <a:lstStyle/>
          <a:p>
            <a:pPr marL="0" indent="0">
              <a:buNone/>
            </a:pPr>
            <a:r>
              <a:rPr lang="en-US" sz="2200" i="1" dirty="0" smtClean="0">
                <a:solidFill>
                  <a:schemeClr val="accent1">
                    <a:lumMod val="75000"/>
                  </a:schemeClr>
                </a:solidFill>
              </a:rPr>
              <a:t>In a star schema, each dimension table is assigned a surrogate key.</a:t>
            </a:r>
          </a:p>
          <a:p>
            <a:r>
              <a:rPr lang="en-US" sz="2200" b="0" dirty="0" smtClean="0"/>
              <a:t>Surrogate keys are usually </a:t>
            </a:r>
            <a:r>
              <a:rPr lang="en-US" sz="2200" i="1" dirty="0" smtClean="0"/>
              <a:t>integers</a:t>
            </a:r>
            <a:r>
              <a:rPr lang="en-US" sz="2200" b="0" dirty="0" smtClean="0"/>
              <a:t>, generated and managed as part of the extract, transform, load (ETL) process that loads the star schema.</a:t>
            </a:r>
          </a:p>
          <a:p>
            <a:r>
              <a:rPr lang="en-US" sz="2200" b="0" dirty="0" smtClean="0"/>
              <a:t>In each row of the dimension table, the surrogate has a </a:t>
            </a:r>
            <a:r>
              <a:rPr lang="en-US" sz="2200" i="1" dirty="0" smtClean="0"/>
              <a:t>unique</a:t>
            </a:r>
            <a:r>
              <a:rPr lang="en-US" sz="2200" b="0" dirty="0" smtClean="0"/>
              <a:t> value.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5</a:t>
            </a:fld>
            <a:endParaRPr lang="en-US"/>
          </a:p>
        </p:txBody>
      </p:sp>
      <p:sp>
        <p:nvSpPr>
          <p:cNvPr id="4" name="Заголовок 3"/>
          <p:cNvSpPr>
            <a:spLocks noGrp="1"/>
          </p:cNvSpPr>
          <p:nvPr>
            <p:ph type="title"/>
          </p:nvPr>
        </p:nvSpPr>
        <p:spPr/>
        <p:txBody>
          <a:bodyPr/>
          <a:lstStyle/>
          <a:p>
            <a:r>
              <a:rPr lang="fr-FR" dirty="0" smtClean="0"/>
              <a:t>Dimension’s Surrogate Keys</a:t>
            </a:r>
            <a:endParaRPr lang="en-US" dirty="0"/>
          </a:p>
        </p:txBody>
      </p:sp>
      <p:pic>
        <p:nvPicPr>
          <p:cNvPr id="6" name="Content Placeholder 3"/>
          <p:cNvPicPr>
            <a:picLocks noGrp="1" noChangeAspect="1"/>
          </p:cNvPicPr>
          <p:nvPr>
            <p:ph idx="1"/>
          </p:nvPr>
        </p:nvPicPr>
        <p:blipFill>
          <a:blip r:embed="rId2"/>
          <a:stretch>
            <a:fillRect/>
          </a:stretch>
        </p:blipFill>
        <p:spPr>
          <a:xfrm>
            <a:off x="1676400" y="1143000"/>
            <a:ext cx="6035040" cy="44522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6</a:t>
            </a:fld>
            <a:endParaRPr lang="en-US"/>
          </a:p>
        </p:txBody>
      </p:sp>
      <p:sp>
        <p:nvSpPr>
          <p:cNvPr id="4" name="Заголовок 3"/>
          <p:cNvSpPr>
            <a:spLocks noGrp="1"/>
          </p:cNvSpPr>
          <p:nvPr>
            <p:ph type="title"/>
          </p:nvPr>
        </p:nvSpPr>
        <p:spPr/>
        <p:txBody>
          <a:bodyPr/>
          <a:lstStyle/>
          <a:p>
            <a:r>
              <a:rPr smtClean="0"/>
              <a:t>Natural Key</a:t>
            </a:r>
            <a:endParaRPr lang="en-US" dirty="0"/>
          </a:p>
        </p:txBody>
      </p:sp>
      <p:sp>
        <p:nvSpPr>
          <p:cNvPr id="5" name="Содержимое 4"/>
          <p:cNvSpPr>
            <a:spLocks noGrp="1"/>
          </p:cNvSpPr>
          <p:nvPr>
            <p:ph idx="1"/>
          </p:nvPr>
        </p:nvSpPr>
        <p:spPr/>
        <p:txBody>
          <a:bodyPr/>
          <a:lstStyle/>
          <a:p>
            <a:pPr indent="0">
              <a:buNone/>
            </a:pPr>
            <a:r>
              <a:rPr lang="en-US" sz="2200" b="0" dirty="0" smtClean="0"/>
              <a:t>Separate and distinct from surrogate keys, one or more natural keys will also be present in most dimension tables. </a:t>
            </a:r>
          </a:p>
          <a:p>
            <a:pPr indent="0">
              <a:buNone/>
            </a:pPr>
            <a:r>
              <a:rPr lang="en-US" sz="2200" b="0" dirty="0" smtClean="0"/>
              <a:t>The natural keys are identifiers carried over from source systems. They may not uniquely identify a row in the data warehouse, but they </a:t>
            </a:r>
            <a:r>
              <a:rPr lang="en-US" sz="2200" dirty="0" smtClean="0">
                <a:solidFill>
                  <a:schemeClr val="accent1">
                    <a:lumMod val="75000"/>
                  </a:schemeClr>
                </a:solidFill>
              </a:rPr>
              <a:t>do identify a corresponding entity in the source system</a:t>
            </a:r>
            <a:r>
              <a:rPr lang="en-US" sz="2200" b="0" dirty="0" smtClean="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7</a:t>
            </a:fld>
            <a:endParaRPr lang="en-US"/>
          </a:p>
        </p:txBody>
      </p:sp>
      <p:sp>
        <p:nvSpPr>
          <p:cNvPr id="4" name="Заголовок 3"/>
          <p:cNvSpPr>
            <a:spLocks noGrp="1"/>
          </p:cNvSpPr>
          <p:nvPr>
            <p:ph type="title"/>
          </p:nvPr>
        </p:nvSpPr>
        <p:spPr/>
        <p:txBody>
          <a:bodyPr/>
          <a:lstStyle/>
          <a:p>
            <a:r>
              <a:rPr smtClean="0"/>
              <a:t>Other Column Types</a:t>
            </a:r>
            <a:endParaRPr lang="en-US" dirty="0"/>
          </a:p>
        </p:txBody>
      </p:sp>
      <p:sp>
        <p:nvSpPr>
          <p:cNvPr id="5" name="Содержимое 4"/>
          <p:cNvSpPr>
            <a:spLocks noGrp="1"/>
          </p:cNvSpPr>
          <p:nvPr>
            <p:ph idx="1"/>
          </p:nvPr>
        </p:nvSpPr>
        <p:spPr/>
        <p:txBody>
          <a:bodyPr/>
          <a:lstStyle/>
          <a:p>
            <a:r>
              <a:rPr lang="en-US" sz="2200" dirty="0" smtClean="0"/>
              <a:t>Codes and Descriptions</a:t>
            </a:r>
          </a:p>
          <a:p>
            <a:r>
              <a:rPr lang="en-US" sz="2200" dirty="0" smtClean="0"/>
              <a:t>Flags and Their Values</a:t>
            </a:r>
          </a:p>
          <a:p>
            <a:r>
              <a:rPr lang="en-US" sz="2200" dirty="0" smtClean="0"/>
              <a:t>Dimensions with Numeric Values</a:t>
            </a:r>
          </a:p>
          <a:p>
            <a:r>
              <a:rPr lang="en-US" sz="2200" dirty="0" smtClean="0"/>
              <a:t>Behavioral Dimensions*</a:t>
            </a:r>
            <a:r>
              <a:rPr lang="en-US" sz="2200" b="0" dirty="0" smtClean="0"/>
              <a:t> (computed based on facts) </a:t>
            </a:r>
          </a:p>
          <a:p>
            <a:r>
              <a:rPr lang="en-US" sz="2200" b="0" dirty="0" smtClean="0"/>
              <a:t>…</a:t>
            </a:r>
          </a:p>
          <a:p>
            <a:pPr>
              <a:buNone/>
            </a:pPr>
            <a:endParaRPr lang="en-US" sz="2200" b="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8</a:t>
            </a:fld>
            <a:endParaRPr lang="en-US"/>
          </a:p>
        </p:txBody>
      </p:sp>
      <p:sp>
        <p:nvSpPr>
          <p:cNvPr id="4" name="Заголовок 3"/>
          <p:cNvSpPr>
            <a:spLocks noGrp="1"/>
          </p:cNvSpPr>
          <p:nvPr>
            <p:ph type="title"/>
          </p:nvPr>
        </p:nvSpPr>
        <p:spPr/>
        <p:txBody>
          <a:bodyPr/>
          <a:lstStyle/>
          <a:p>
            <a:r>
              <a:rPr smtClean="0"/>
              <a:t>Splitting Dimensions</a:t>
            </a:r>
            <a:endParaRPr lang="en-US" dirty="0"/>
          </a:p>
        </p:txBody>
      </p:sp>
      <p:sp>
        <p:nvSpPr>
          <p:cNvPr id="5" name="Содержимое 4"/>
          <p:cNvSpPr>
            <a:spLocks noGrp="1"/>
          </p:cNvSpPr>
          <p:nvPr>
            <p:ph idx="1"/>
          </p:nvPr>
        </p:nvSpPr>
        <p:spPr/>
        <p:txBody>
          <a:bodyPr/>
          <a:lstStyle/>
          <a:p>
            <a:endParaRPr lang="en-US" dirty="0"/>
          </a:p>
        </p:txBody>
      </p:sp>
      <p:graphicFrame>
        <p:nvGraphicFramePr>
          <p:cNvPr id="6" name="Таблица 5"/>
          <p:cNvGraphicFramePr>
            <a:graphicFrameLocks noGrp="1"/>
          </p:cNvGraphicFramePr>
          <p:nvPr/>
        </p:nvGraphicFramePr>
        <p:xfrm>
          <a:off x="5105400" y="1752600"/>
          <a:ext cx="1676400" cy="222504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tblGrid>
              <a:tr h="370840">
                <a:tc>
                  <a:txBody>
                    <a:bodyPr/>
                    <a:lstStyle/>
                    <a:p>
                      <a:r>
                        <a:rPr lang="en-US" dirty="0" err="1" smtClean="0">
                          <a:latin typeface="Tahoma" pitchFamily="34" charset="0"/>
                          <a:ea typeface="Tahoma" pitchFamily="34" charset="0"/>
                          <a:cs typeface="Tahoma" pitchFamily="34" charset="0"/>
                        </a:rPr>
                        <a:t>FCT_Sales</a:t>
                      </a:r>
                      <a:endParaRPr lang="en-US" dirty="0">
                        <a:latin typeface="Tahoma" pitchFamily="34" charset="0"/>
                        <a:ea typeface="Tahoma" pitchFamily="34" charset="0"/>
                        <a:cs typeface="Tahoma" pitchFamily="34" charset="0"/>
                      </a:endParaRPr>
                    </a:p>
                  </a:txBody>
                  <a:tcPr/>
                </a:tc>
                <a:extLst>
                  <a:ext uri="{0D108BD9-81ED-4DB2-BD59-A6C34878D82A}">
                    <a16:rowId xmlns:a16="http://schemas.microsoft.com/office/drawing/2014/main" val="10000"/>
                  </a:ext>
                </a:extLst>
              </a:tr>
              <a:tr h="370840">
                <a:tc>
                  <a:txBody>
                    <a:bodyPr/>
                    <a:lstStyle/>
                    <a:p>
                      <a:r>
                        <a:rPr lang="en-US" dirty="0" err="1" smtClean="0">
                          <a:latin typeface="Arial" pitchFamily="34" charset="0"/>
                          <a:cs typeface="Arial" pitchFamily="34" charset="0"/>
                        </a:rPr>
                        <a:t>Event_dt</a:t>
                      </a:r>
                      <a:endParaRPr lang="en-US" dirty="0">
                        <a:latin typeface="Arial" pitchFamily="34" charset="0"/>
                        <a:cs typeface="Arial" pitchFamily="34" charset="0"/>
                      </a:endParaRPr>
                    </a:p>
                  </a:txBody>
                  <a:tcPr/>
                </a:tc>
                <a:extLst>
                  <a:ext uri="{0D108BD9-81ED-4DB2-BD59-A6C34878D82A}">
                    <a16:rowId xmlns:a16="http://schemas.microsoft.com/office/drawing/2014/main" val="10001"/>
                  </a:ext>
                </a:extLst>
              </a:tr>
              <a:tr h="370840">
                <a:tc>
                  <a:txBody>
                    <a:bodyPr/>
                    <a:lstStyle/>
                    <a:p>
                      <a:r>
                        <a:rPr lang="en-US" dirty="0" err="1" smtClean="0">
                          <a:latin typeface="Arial" pitchFamily="34" charset="0"/>
                          <a:cs typeface="Arial" pitchFamily="34" charset="0"/>
                        </a:rPr>
                        <a:t>Product_id</a:t>
                      </a:r>
                      <a:endParaRPr lang="en-US" dirty="0">
                        <a:latin typeface="Arial" pitchFamily="34" charset="0"/>
                        <a:cs typeface="Arial" pitchFamily="34" charset="0"/>
                      </a:endParaRPr>
                    </a:p>
                  </a:txBody>
                  <a:tcPr/>
                </a:tc>
                <a:extLst>
                  <a:ext uri="{0D108BD9-81ED-4DB2-BD59-A6C34878D82A}">
                    <a16:rowId xmlns:a16="http://schemas.microsoft.com/office/drawing/2014/main" val="10002"/>
                  </a:ext>
                </a:extLst>
              </a:tr>
              <a:tr h="370840">
                <a:tc>
                  <a:txBody>
                    <a:bodyPr/>
                    <a:lstStyle/>
                    <a:p>
                      <a:r>
                        <a:rPr lang="en-US" dirty="0" err="1" smtClean="0">
                          <a:latin typeface="Arial" pitchFamily="34" charset="0"/>
                          <a:cs typeface="Arial" pitchFamily="34" charset="0"/>
                        </a:rPr>
                        <a:t>Customer_id</a:t>
                      </a:r>
                      <a:endParaRPr lang="en-US" dirty="0">
                        <a:latin typeface="Arial" pitchFamily="34" charset="0"/>
                        <a:cs typeface="Arial" pitchFamily="34" charset="0"/>
                      </a:endParaRPr>
                    </a:p>
                  </a:txBody>
                  <a:tcPr/>
                </a:tc>
                <a:extLst>
                  <a:ext uri="{0D108BD9-81ED-4DB2-BD59-A6C34878D82A}">
                    <a16:rowId xmlns:a16="http://schemas.microsoft.com/office/drawing/2014/main" val="10003"/>
                  </a:ext>
                </a:extLst>
              </a:tr>
              <a:tr h="370840">
                <a:tc>
                  <a:txBody>
                    <a:bodyPr/>
                    <a:lstStyle/>
                    <a:p>
                      <a:r>
                        <a:rPr lang="en-US" dirty="0" err="1" smtClean="0">
                          <a:latin typeface="Arial" pitchFamily="34" charset="0"/>
                          <a:cs typeface="Arial" pitchFamily="34" charset="0"/>
                        </a:rPr>
                        <a:t>Sales_rev</a:t>
                      </a:r>
                      <a:endParaRPr lang="en-US" dirty="0">
                        <a:latin typeface="Arial" pitchFamily="34" charset="0"/>
                        <a:cs typeface="Arial" pitchFamily="34" charset="0"/>
                      </a:endParaRPr>
                    </a:p>
                  </a:txBody>
                  <a:tcPr/>
                </a:tc>
                <a:extLst>
                  <a:ext uri="{0D108BD9-81ED-4DB2-BD59-A6C34878D82A}">
                    <a16:rowId xmlns:a16="http://schemas.microsoft.com/office/drawing/2014/main" val="10004"/>
                  </a:ext>
                </a:extLst>
              </a:tr>
              <a:tr h="370840">
                <a:tc>
                  <a:txBody>
                    <a:bodyPr/>
                    <a:lstStyle/>
                    <a:p>
                      <a:r>
                        <a:rPr lang="en-US" dirty="0" smtClean="0">
                          <a:latin typeface="Arial" pitchFamily="34" charset="0"/>
                          <a:cs typeface="Arial" pitchFamily="34" charset="0"/>
                        </a:rPr>
                        <a:t>…</a:t>
                      </a:r>
                      <a:endParaRPr lang="en-US" dirty="0">
                        <a:latin typeface="Arial" pitchFamily="34" charset="0"/>
                        <a:cs typeface="Arial" pitchFamily="34" charset="0"/>
                      </a:endParaRPr>
                    </a:p>
                  </a:txBody>
                  <a:tcPr/>
                </a:tc>
                <a:extLst>
                  <a:ext uri="{0D108BD9-81ED-4DB2-BD59-A6C34878D82A}">
                    <a16:rowId xmlns:a16="http://schemas.microsoft.com/office/drawing/2014/main" val="10005"/>
                  </a:ext>
                </a:extLst>
              </a:tr>
            </a:tbl>
          </a:graphicData>
        </a:graphic>
      </p:graphicFrame>
      <p:graphicFrame>
        <p:nvGraphicFramePr>
          <p:cNvPr id="7" name="Таблица 6"/>
          <p:cNvGraphicFramePr>
            <a:graphicFrameLocks noGrp="1"/>
          </p:cNvGraphicFramePr>
          <p:nvPr/>
        </p:nvGraphicFramePr>
        <p:xfrm>
          <a:off x="1066800" y="2057400"/>
          <a:ext cx="2819400" cy="741680"/>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20000"/>
                    </a:ext>
                  </a:extLst>
                </a:gridCol>
              </a:tblGrid>
              <a:tr h="370840">
                <a:tc>
                  <a:txBody>
                    <a:bodyPr/>
                    <a:lstStyle/>
                    <a:p>
                      <a:r>
                        <a:rPr lang="en-US" dirty="0" smtClean="0">
                          <a:latin typeface="Tahoma" pitchFamily="34" charset="0"/>
                          <a:ea typeface="Tahoma" pitchFamily="34" charset="0"/>
                          <a:cs typeface="Tahoma" pitchFamily="34" charset="0"/>
                        </a:rPr>
                        <a:t>DIM_Customer_part1</a:t>
                      </a:r>
                      <a:endParaRPr lang="en-US" dirty="0">
                        <a:latin typeface="Tahoma" pitchFamily="34" charset="0"/>
                        <a:ea typeface="Tahoma" pitchFamily="34" charset="0"/>
                        <a:cs typeface="Tahoma" pitchFamily="34" charset="0"/>
                      </a:endParaRPr>
                    </a:p>
                  </a:txBody>
                  <a:tcPr/>
                </a:tc>
                <a:extLst>
                  <a:ext uri="{0D108BD9-81ED-4DB2-BD59-A6C34878D82A}">
                    <a16:rowId xmlns:a16="http://schemas.microsoft.com/office/drawing/2014/main" val="10000"/>
                  </a:ext>
                </a:extLst>
              </a:tr>
              <a:tr h="370840">
                <a:tc>
                  <a:txBody>
                    <a:bodyPr/>
                    <a:lstStyle/>
                    <a:p>
                      <a:endParaRPr lang="en-US" dirty="0">
                        <a:latin typeface="Arial" pitchFamily="34" charset="0"/>
                        <a:cs typeface="Arial" pitchFamily="34" charset="0"/>
                      </a:endParaRPr>
                    </a:p>
                  </a:txBody>
                  <a:tcPr/>
                </a:tc>
                <a:extLst>
                  <a:ext uri="{0D108BD9-81ED-4DB2-BD59-A6C34878D82A}">
                    <a16:rowId xmlns:a16="http://schemas.microsoft.com/office/drawing/2014/main" val="10001"/>
                  </a:ext>
                </a:extLst>
              </a:tr>
            </a:tbl>
          </a:graphicData>
        </a:graphic>
      </p:graphicFrame>
      <p:cxnSp>
        <p:nvCxnSpPr>
          <p:cNvPr id="8" name="Прямая со стрелкой 7"/>
          <p:cNvCxnSpPr/>
          <p:nvPr/>
        </p:nvCxnSpPr>
        <p:spPr>
          <a:xfrm rot="10800000">
            <a:off x="3886200" y="2209800"/>
            <a:ext cx="1219200" cy="838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aphicFrame>
        <p:nvGraphicFramePr>
          <p:cNvPr id="9" name="Таблица 8"/>
          <p:cNvGraphicFramePr>
            <a:graphicFrameLocks noGrp="1"/>
          </p:cNvGraphicFramePr>
          <p:nvPr/>
        </p:nvGraphicFramePr>
        <p:xfrm>
          <a:off x="1295400" y="4114800"/>
          <a:ext cx="2895600" cy="741680"/>
        </p:xfrm>
        <a:graphic>
          <a:graphicData uri="http://schemas.openxmlformats.org/drawingml/2006/table">
            <a:tbl>
              <a:tblPr firstRow="1" bandRow="1">
                <a:tableStyleId>{5C22544A-7EE6-4342-B048-85BDC9FD1C3A}</a:tableStyleId>
              </a:tblPr>
              <a:tblGrid>
                <a:gridCol w="2895600">
                  <a:extLst>
                    <a:ext uri="{9D8B030D-6E8A-4147-A177-3AD203B41FA5}">
                      <a16:colId xmlns:a16="http://schemas.microsoft.com/office/drawing/2014/main" val="20000"/>
                    </a:ext>
                  </a:extLst>
                </a:gridCol>
              </a:tblGrid>
              <a:tr h="370840">
                <a:tc>
                  <a:txBody>
                    <a:bodyPr/>
                    <a:lstStyle/>
                    <a:p>
                      <a:r>
                        <a:rPr lang="en-US" dirty="0" smtClean="0">
                          <a:latin typeface="Tahoma" pitchFamily="34" charset="0"/>
                          <a:ea typeface="Tahoma" pitchFamily="34" charset="0"/>
                          <a:cs typeface="Tahoma" pitchFamily="34" charset="0"/>
                        </a:rPr>
                        <a:t>DIM_Customer_part2</a:t>
                      </a:r>
                      <a:endParaRPr lang="en-US" dirty="0">
                        <a:latin typeface="Tahoma" pitchFamily="34" charset="0"/>
                        <a:ea typeface="Tahoma" pitchFamily="34" charset="0"/>
                        <a:cs typeface="Tahoma" pitchFamily="34" charset="0"/>
                      </a:endParaRPr>
                    </a:p>
                  </a:txBody>
                  <a:tcPr/>
                </a:tc>
                <a:extLst>
                  <a:ext uri="{0D108BD9-81ED-4DB2-BD59-A6C34878D82A}">
                    <a16:rowId xmlns:a16="http://schemas.microsoft.com/office/drawing/2014/main" val="10000"/>
                  </a:ext>
                </a:extLst>
              </a:tr>
              <a:tr h="370840">
                <a:tc>
                  <a:txBody>
                    <a:bodyPr/>
                    <a:lstStyle/>
                    <a:p>
                      <a:endParaRPr lang="en-US" dirty="0">
                        <a:latin typeface="Arial" pitchFamily="34" charset="0"/>
                        <a:cs typeface="Arial" pitchFamily="34" charset="0"/>
                      </a:endParaRPr>
                    </a:p>
                  </a:txBody>
                  <a:tcPr/>
                </a:tc>
                <a:extLst>
                  <a:ext uri="{0D108BD9-81ED-4DB2-BD59-A6C34878D82A}">
                    <a16:rowId xmlns:a16="http://schemas.microsoft.com/office/drawing/2014/main" val="10001"/>
                  </a:ext>
                </a:extLst>
              </a:tr>
            </a:tbl>
          </a:graphicData>
        </a:graphic>
      </p:graphicFrame>
      <p:cxnSp>
        <p:nvCxnSpPr>
          <p:cNvPr id="13" name="Прямая со стрелкой 12"/>
          <p:cNvCxnSpPr/>
          <p:nvPr/>
        </p:nvCxnSpPr>
        <p:spPr>
          <a:xfrm rot="5400000">
            <a:off x="4000500" y="3238500"/>
            <a:ext cx="1295400" cy="914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Прямая соединительная линия 21"/>
          <p:cNvCxnSpPr/>
          <p:nvPr/>
        </p:nvCxnSpPr>
        <p:spPr>
          <a:xfrm rot="16200000" flipH="1">
            <a:off x="2019300" y="3238500"/>
            <a:ext cx="1295400" cy="457200"/>
          </a:xfrm>
          <a:prstGeom prst="line">
            <a:avLst/>
          </a:prstGeom>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1905000" y="3352800"/>
            <a:ext cx="756297" cy="369332"/>
          </a:xfrm>
          <a:prstGeom prst="rect">
            <a:avLst/>
          </a:prstGeom>
          <a:noFill/>
        </p:spPr>
        <p:txBody>
          <a:bodyPr wrap="none" rtlCol="0">
            <a:spAutoFit/>
          </a:bodyPr>
          <a:lstStyle/>
          <a:p>
            <a:r>
              <a:rPr lang="en-US" dirty="0" smtClean="0"/>
              <a:t>1-to-1</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9</a:t>
            </a:fld>
            <a:endParaRPr lang="en-US"/>
          </a:p>
        </p:txBody>
      </p:sp>
      <p:sp>
        <p:nvSpPr>
          <p:cNvPr id="4" name="Заголовок 3"/>
          <p:cNvSpPr>
            <a:spLocks noGrp="1"/>
          </p:cNvSpPr>
          <p:nvPr>
            <p:ph type="title"/>
          </p:nvPr>
        </p:nvSpPr>
        <p:spPr/>
        <p:txBody>
          <a:bodyPr/>
          <a:lstStyle/>
          <a:p>
            <a:r>
              <a:rPr smtClean="0"/>
              <a:t>Mini Dimensions</a:t>
            </a:r>
            <a:endParaRPr lang="en-US" dirty="0"/>
          </a:p>
        </p:txBody>
      </p:sp>
      <p:sp>
        <p:nvSpPr>
          <p:cNvPr id="5" name="Содержимое 4"/>
          <p:cNvSpPr>
            <a:spLocks noGrp="1"/>
          </p:cNvSpPr>
          <p:nvPr>
            <p:ph idx="1"/>
          </p:nvPr>
        </p:nvSpPr>
        <p:spPr/>
        <p:txBody>
          <a:bodyPr/>
          <a:lstStyle/>
          <a:p>
            <a:endParaRPr lang="en-US" dirty="0"/>
          </a:p>
        </p:txBody>
      </p:sp>
      <p:graphicFrame>
        <p:nvGraphicFramePr>
          <p:cNvPr id="6" name="Таблица 5"/>
          <p:cNvGraphicFramePr>
            <a:graphicFrameLocks noGrp="1"/>
          </p:cNvGraphicFramePr>
          <p:nvPr/>
        </p:nvGraphicFramePr>
        <p:xfrm>
          <a:off x="3886200" y="1295400"/>
          <a:ext cx="1676400" cy="222504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tblGrid>
              <a:tr h="370840">
                <a:tc>
                  <a:txBody>
                    <a:bodyPr/>
                    <a:lstStyle/>
                    <a:p>
                      <a:r>
                        <a:rPr lang="en-US" dirty="0" err="1" smtClean="0">
                          <a:latin typeface="Tahoma" pitchFamily="34" charset="0"/>
                          <a:ea typeface="Tahoma" pitchFamily="34" charset="0"/>
                          <a:cs typeface="Tahoma" pitchFamily="34" charset="0"/>
                        </a:rPr>
                        <a:t>FCT_Sales</a:t>
                      </a:r>
                      <a:endParaRPr lang="en-US" dirty="0">
                        <a:latin typeface="Tahoma" pitchFamily="34" charset="0"/>
                        <a:ea typeface="Tahoma" pitchFamily="34" charset="0"/>
                        <a:cs typeface="Tahoma" pitchFamily="34" charset="0"/>
                      </a:endParaRPr>
                    </a:p>
                  </a:txBody>
                  <a:tcPr/>
                </a:tc>
                <a:extLst>
                  <a:ext uri="{0D108BD9-81ED-4DB2-BD59-A6C34878D82A}">
                    <a16:rowId xmlns:a16="http://schemas.microsoft.com/office/drawing/2014/main" val="10000"/>
                  </a:ext>
                </a:extLst>
              </a:tr>
              <a:tr h="370840">
                <a:tc>
                  <a:txBody>
                    <a:bodyPr/>
                    <a:lstStyle/>
                    <a:p>
                      <a:r>
                        <a:rPr lang="en-US" dirty="0" err="1" smtClean="0">
                          <a:latin typeface="Arial" pitchFamily="34" charset="0"/>
                          <a:cs typeface="Arial" pitchFamily="34" charset="0"/>
                        </a:rPr>
                        <a:t>Event_dt</a:t>
                      </a:r>
                      <a:endParaRPr lang="en-US" dirty="0">
                        <a:latin typeface="Arial" pitchFamily="34" charset="0"/>
                        <a:cs typeface="Arial" pitchFamily="34" charset="0"/>
                      </a:endParaRPr>
                    </a:p>
                  </a:txBody>
                  <a:tcPr/>
                </a:tc>
                <a:extLst>
                  <a:ext uri="{0D108BD9-81ED-4DB2-BD59-A6C34878D82A}">
                    <a16:rowId xmlns:a16="http://schemas.microsoft.com/office/drawing/2014/main" val="10001"/>
                  </a:ext>
                </a:extLst>
              </a:tr>
              <a:tr h="370840">
                <a:tc>
                  <a:txBody>
                    <a:bodyPr/>
                    <a:lstStyle/>
                    <a:p>
                      <a:r>
                        <a:rPr lang="en-US" dirty="0" err="1" smtClean="0">
                          <a:latin typeface="Arial" pitchFamily="34" charset="0"/>
                          <a:cs typeface="Arial" pitchFamily="34" charset="0"/>
                        </a:rPr>
                        <a:t>Product_id</a:t>
                      </a:r>
                      <a:endParaRPr lang="en-US" dirty="0">
                        <a:latin typeface="Arial" pitchFamily="34" charset="0"/>
                        <a:cs typeface="Arial" pitchFamily="34" charset="0"/>
                      </a:endParaRPr>
                    </a:p>
                  </a:txBody>
                  <a:tcPr/>
                </a:tc>
                <a:extLst>
                  <a:ext uri="{0D108BD9-81ED-4DB2-BD59-A6C34878D82A}">
                    <a16:rowId xmlns:a16="http://schemas.microsoft.com/office/drawing/2014/main" val="10002"/>
                  </a:ext>
                </a:extLst>
              </a:tr>
              <a:tr h="370840">
                <a:tc>
                  <a:txBody>
                    <a:bodyPr/>
                    <a:lstStyle/>
                    <a:p>
                      <a:r>
                        <a:rPr lang="en-US" dirty="0" err="1" smtClean="0">
                          <a:latin typeface="Arial" pitchFamily="34" charset="0"/>
                          <a:cs typeface="Arial" pitchFamily="34" charset="0"/>
                        </a:rPr>
                        <a:t>Customer_id</a:t>
                      </a:r>
                      <a:endParaRPr lang="en-US" dirty="0">
                        <a:latin typeface="Arial" pitchFamily="34" charset="0"/>
                        <a:cs typeface="Arial" pitchFamily="34" charset="0"/>
                      </a:endParaRPr>
                    </a:p>
                  </a:txBody>
                  <a:tcPr/>
                </a:tc>
                <a:extLst>
                  <a:ext uri="{0D108BD9-81ED-4DB2-BD59-A6C34878D82A}">
                    <a16:rowId xmlns:a16="http://schemas.microsoft.com/office/drawing/2014/main" val="10003"/>
                  </a:ext>
                </a:extLst>
              </a:tr>
              <a:tr h="370840">
                <a:tc>
                  <a:txBody>
                    <a:bodyPr/>
                    <a:lstStyle/>
                    <a:p>
                      <a:r>
                        <a:rPr lang="en-US" dirty="0" err="1" smtClean="0">
                          <a:latin typeface="Arial" pitchFamily="34" charset="0"/>
                          <a:cs typeface="Arial" pitchFamily="34" charset="0"/>
                        </a:rPr>
                        <a:t>Sales_rev</a:t>
                      </a:r>
                      <a:endParaRPr lang="en-US" dirty="0">
                        <a:latin typeface="Arial" pitchFamily="34" charset="0"/>
                        <a:cs typeface="Arial" pitchFamily="34" charset="0"/>
                      </a:endParaRPr>
                    </a:p>
                  </a:txBody>
                  <a:tcPr/>
                </a:tc>
                <a:extLst>
                  <a:ext uri="{0D108BD9-81ED-4DB2-BD59-A6C34878D82A}">
                    <a16:rowId xmlns:a16="http://schemas.microsoft.com/office/drawing/2014/main" val="10004"/>
                  </a:ext>
                </a:extLst>
              </a:tr>
              <a:tr h="370840">
                <a:tc>
                  <a:txBody>
                    <a:bodyPr/>
                    <a:lstStyle/>
                    <a:p>
                      <a:r>
                        <a:rPr lang="en-US" dirty="0" smtClean="0">
                          <a:latin typeface="Arial" pitchFamily="34" charset="0"/>
                          <a:cs typeface="Arial" pitchFamily="34" charset="0"/>
                        </a:rPr>
                        <a:t>…</a:t>
                      </a:r>
                      <a:endParaRPr lang="en-US" dirty="0">
                        <a:latin typeface="Arial" pitchFamily="34" charset="0"/>
                        <a:cs typeface="Arial" pitchFamily="34" charset="0"/>
                      </a:endParaRPr>
                    </a:p>
                  </a:txBody>
                  <a:tcPr/>
                </a:tc>
                <a:extLst>
                  <a:ext uri="{0D108BD9-81ED-4DB2-BD59-A6C34878D82A}">
                    <a16:rowId xmlns:a16="http://schemas.microsoft.com/office/drawing/2014/main" val="10005"/>
                  </a:ext>
                </a:extLst>
              </a:tr>
            </a:tbl>
          </a:graphicData>
        </a:graphic>
      </p:graphicFrame>
      <p:graphicFrame>
        <p:nvGraphicFramePr>
          <p:cNvPr id="7" name="Таблица 6"/>
          <p:cNvGraphicFramePr>
            <a:graphicFrameLocks noGrp="1"/>
          </p:cNvGraphicFramePr>
          <p:nvPr/>
        </p:nvGraphicFramePr>
        <p:xfrm>
          <a:off x="1066800" y="2057400"/>
          <a:ext cx="1981200" cy="370840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tblGrid>
              <a:tr h="370840">
                <a:tc>
                  <a:txBody>
                    <a:bodyPr/>
                    <a:lstStyle/>
                    <a:p>
                      <a:r>
                        <a:rPr lang="en-US" dirty="0" err="1" smtClean="0">
                          <a:latin typeface="Tahoma" pitchFamily="34" charset="0"/>
                          <a:ea typeface="Tahoma" pitchFamily="34" charset="0"/>
                          <a:cs typeface="Tahoma" pitchFamily="34" charset="0"/>
                        </a:rPr>
                        <a:t>DIM_Customer</a:t>
                      </a:r>
                      <a:endParaRPr lang="en-US" dirty="0">
                        <a:latin typeface="Tahoma" pitchFamily="34" charset="0"/>
                        <a:ea typeface="Tahoma" pitchFamily="34" charset="0"/>
                        <a:cs typeface="Tahoma" pitchFamily="34" charset="0"/>
                      </a:endParaRPr>
                    </a:p>
                  </a:txBody>
                  <a:tcPr/>
                </a:tc>
                <a:extLst>
                  <a:ext uri="{0D108BD9-81ED-4DB2-BD59-A6C34878D82A}">
                    <a16:rowId xmlns:a16="http://schemas.microsoft.com/office/drawing/2014/main" val="10000"/>
                  </a:ext>
                </a:extLst>
              </a:tr>
              <a:tr h="370840">
                <a:tc>
                  <a:txBody>
                    <a:bodyPr/>
                    <a:lstStyle/>
                    <a:p>
                      <a:r>
                        <a:rPr lang="en-US" dirty="0" err="1" smtClean="0">
                          <a:latin typeface="Arial" pitchFamily="34" charset="0"/>
                          <a:cs typeface="Arial" pitchFamily="34" charset="0"/>
                        </a:rPr>
                        <a:t>Customer_id</a:t>
                      </a:r>
                      <a:endParaRPr lang="en-US" dirty="0">
                        <a:latin typeface="Arial" pitchFamily="34" charset="0"/>
                        <a:cs typeface="Arial" pitchFamily="34" charset="0"/>
                      </a:endParaRPr>
                    </a:p>
                  </a:txBody>
                  <a:tcPr/>
                </a:tc>
                <a:extLst>
                  <a:ext uri="{0D108BD9-81ED-4DB2-BD59-A6C34878D82A}">
                    <a16:rowId xmlns:a16="http://schemas.microsoft.com/office/drawing/2014/main" val="10001"/>
                  </a:ext>
                </a:extLst>
              </a:tr>
              <a:tr h="370840">
                <a:tc>
                  <a:txBody>
                    <a:bodyPr/>
                    <a:lstStyle/>
                    <a:p>
                      <a:r>
                        <a:rPr lang="en-US" dirty="0" err="1" smtClean="0">
                          <a:latin typeface="Arial" pitchFamily="34" charset="0"/>
                          <a:cs typeface="Arial" pitchFamily="34" charset="0"/>
                        </a:rPr>
                        <a:t>Cust_name</a:t>
                      </a:r>
                      <a:endParaRPr lang="en-US" dirty="0">
                        <a:latin typeface="Arial" pitchFamily="34" charset="0"/>
                        <a:cs typeface="Arial" pitchFamily="34" charset="0"/>
                      </a:endParaRPr>
                    </a:p>
                  </a:txBody>
                  <a:tcPr/>
                </a:tc>
                <a:extLst>
                  <a:ext uri="{0D108BD9-81ED-4DB2-BD59-A6C34878D82A}">
                    <a16:rowId xmlns:a16="http://schemas.microsoft.com/office/drawing/2014/main" val="10002"/>
                  </a:ext>
                </a:extLst>
              </a:tr>
              <a:tr h="370840">
                <a:tc>
                  <a:txBody>
                    <a:bodyPr/>
                    <a:lstStyle/>
                    <a:p>
                      <a:r>
                        <a:rPr lang="en-US" dirty="0" err="1" smtClean="0">
                          <a:latin typeface="Arial" pitchFamily="34" charset="0"/>
                          <a:cs typeface="Arial" pitchFamily="34" charset="0"/>
                        </a:rPr>
                        <a:t>Cust_city</a:t>
                      </a:r>
                      <a:endParaRPr lang="en-US" dirty="0">
                        <a:latin typeface="Arial" pitchFamily="34" charset="0"/>
                        <a:cs typeface="Arial" pitchFamily="34" charset="0"/>
                      </a:endParaRPr>
                    </a:p>
                  </a:txBody>
                  <a:tcPr/>
                </a:tc>
                <a:extLst>
                  <a:ext uri="{0D108BD9-81ED-4DB2-BD59-A6C34878D82A}">
                    <a16:rowId xmlns:a16="http://schemas.microsoft.com/office/drawing/2014/main" val="10003"/>
                  </a:ext>
                </a:extLst>
              </a:tr>
              <a:tr h="370840">
                <a:tc>
                  <a:txBody>
                    <a:bodyPr/>
                    <a:lstStyle/>
                    <a:p>
                      <a:r>
                        <a:rPr lang="en-US" i="1" dirty="0" smtClean="0">
                          <a:latin typeface="Arial" pitchFamily="34" charset="0"/>
                          <a:cs typeface="Arial" pitchFamily="34" charset="0"/>
                        </a:rPr>
                        <a:t>Age</a:t>
                      </a:r>
                      <a:endParaRPr lang="en-US" i="1" dirty="0">
                        <a:latin typeface="Arial" pitchFamily="34" charset="0"/>
                        <a:cs typeface="Arial" pitchFamily="34" charset="0"/>
                      </a:endParaRPr>
                    </a:p>
                  </a:txBody>
                  <a:tcPr>
                    <a:solidFill>
                      <a:schemeClr val="accent4">
                        <a:lumMod val="60000"/>
                        <a:lumOff val="40000"/>
                      </a:schemeClr>
                    </a:solidFill>
                  </a:tcPr>
                </a:tc>
                <a:extLst>
                  <a:ext uri="{0D108BD9-81ED-4DB2-BD59-A6C34878D82A}">
                    <a16:rowId xmlns:a16="http://schemas.microsoft.com/office/drawing/2014/main" val="10004"/>
                  </a:ext>
                </a:extLst>
              </a:tr>
              <a:tr h="370840">
                <a:tc>
                  <a:txBody>
                    <a:bodyPr/>
                    <a:lstStyle/>
                    <a:p>
                      <a:r>
                        <a:rPr lang="en-US" i="1" dirty="0" smtClean="0">
                          <a:latin typeface="Arial" pitchFamily="34" charset="0"/>
                          <a:cs typeface="Arial" pitchFamily="34" charset="0"/>
                        </a:rPr>
                        <a:t>Income</a:t>
                      </a:r>
                      <a:endParaRPr lang="en-US" i="1" dirty="0">
                        <a:latin typeface="Arial" pitchFamily="34" charset="0"/>
                        <a:cs typeface="Arial" pitchFamily="34" charset="0"/>
                      </a:endParaRPr>
                    </a:p>
                  </a:txBody>
                  <a:tcPr>
                    <a:solidFill>
                      <a:schemeClr val="accent4">
                        <a:lumMod val="60000"/>
                        <a:lumOff val="40000"/>
                      </a:schemeClr>
                    </a:solidFill>
                  </a:tcPr>
                </a:tc>
                <a:extLst>
                  <a:ext uri="{0D108BD9-81ED-4DB2-BD59-A6C34878D82A}">
                    <a16:rowId xmlns:a16="http://schemas.microsoft.com/office/drawing/2014/main" val="10005"/>
                  </a:ext>
                </a:extLst>
              </a:tr>
              <a:tr h="370840">
                <a:tc>
                  <a:txBody>
                    <a:bodyPr/>
                    <a:lstStyle/>
                    <a:p>
                      <a:r>
                        <a:rPr lang="en-US" i="1" dirty="0" smtClean="0">
                          <a:latin typeface="Arial" pitchFamily="34" charset="0"/>
                          <a:cs typeface="Arial" pitchFamily="34" charset="0"/>
                        </a:rPr>
                        <a:t>Rating</a:t>
                      </a:r>
                      <a:endParaRPr lang="en-US" i="1" dirty="0">
                        <a:latin typeface="Arial" pitchFamily="34" charset="0"/>
                        <a:cs typeface="Arial" pitchFamily="34" charset="0"/>
                      </a:endParaRPr>
                    </a:p>
                  </a:txBody>
                  <a:tcPr>
                    <a:solidFill>
                      <a:schemeClr val="accent4">
                        <a:lumMod val="60000"/>
                        <a:lumOff val="40000"/>
                      </a:schemeClr>
                    </a:solidFill>
                  </a:tcPr>
                </a:tc>
                <a:extLst>
                  <a:ext uri="{0D108BD9-81ED-4DB2-BD59-A6C34878D82A}">
                    <a16:rowId xmlns:a16="http://schemas.microsoft.com/office/drawing/2014/main" val="10006"/>
                  </a:ext>
                </a:extLst>
              </a:tr>
              <a:tr h="370840">
                <a:tc>
                  <a:txBody>
                    <a:bodyPr/>
                    <a:lstStyle/>
                    <a:p>
                      <a:r>
                        <a:rPr lang="en-US" i="1" dirty="0" smtClean="0">
                          <a:latin typeface="Arial" pitchFamily="34" charset="0"/>
                          <a:cs typeface="Arial" pitchFamily="34" charset="0"/>
                        </a:rPr>
                        <a:t>Segment</a:t>
                      </a:r>
                      <a:endParaRPr lang="en-US" i="1" dirty="0">
                        <a:latin typeface="Arial" pitchFamily="34" charset="0"/>
                        <a:cs typeface="Arial" pitchFamily="34" charset="0"/>
                      </a:endParaRPr>
                    </a:p>
                  </a:txBody>
                  <a:tcPr>
                    <a:solidFill>
                      <a:schemeClr val="accent4">
                        <a:lumMod val="60000"/>
                        <a:lumOff val="40000"/>
                      </a:schemeClr>
                    </a:solidFill>
                  </a:tcPr>
                </a:tc>
                <a:extLst>
                  <a:ext uri="{0D108BD9-81ED-4DB2-BD59-A6C34878D82A}">
                    <a16:rowId xmlns:a16="http://schemas.microsoft.com/office/drawing/2014/main" val="10007"/>
                  </a:ext>
                </a:extLst>
              </a:tr>
              <a:tr h="370840">
                <a:tc>
                  <a:txBody>
                    <a:bodyPr/>
                    <a:lstStyle/>
                    <a:p>
                      <a:r>
                        <a:rPr lang="en-US" i="1" dirty="0" smtClean="0">
                          <a:latin typeface="Arial" pitchFamily="34" charset="0"/>
                          <a:cs typeface="Arial" pitchFamily="34" charset="0"/>
                        </a:rPr>
                        <a:t>Credit</a:t>
                      </a:r>
                      <a:r>
                        <a:rPr lang="en-US" i="1" baseline="0" dirty="0" smtClean="0">
                          <a:latin typeface="Arial" pitchFamily="34" charset="0"/>
                          <a:cs typeface="Arial" pitchFamily="34" charset="0"/>
                        </a:rPr>
                        <a:t> Score</a:t>
                      </a:r>
                      <a:endParaRPr lang="en-US" i="1" dirty="0">
                        <a:latin typeface="Arial" pitchFamily="34" charset="0"/>
                        <a:cs typeface="Arial" pitchFamily="34" charset="0"/>
                      </a:endParaRPr>
                    </a:p>
                  </a:txBody>
                  <a:tcPr>
                    <a:solidFill>
                      <a:schemeClr val="accent4">
                        <a:lumMod val="60000"/>
                        <a:lumOff val="40000"/>
                      </a:schemeClr>
                    </a:solidFill>
                  </a:tcPr>
                </a:tc>
                <a:extLst>
                  <a:ext uri="{0D108BD9-81ED-4DB2-BD59-A6C34878D82A}">
                    <a16:rowId xmlns:a16="http://schemas.microsoft.com/office/drawing/2014/main" val="10008"/>
                  </a:ext>
                </a:extLst>
              </a:tr>
              <a:tr h="370840">
                <a:tc>
                  <a:txBody>
                    <a:bodyPr/>
                    <a:lstStyle/>
                    <a:p>
                      <a:r>
                        <a:rPr lang="en-US" i="1" dirty="0" smtClean="0">
                          <a:latin typeface="Arial" pitchFamily="34" charset="0"/>
                          <a:cs typeface="Arial" pitchFamily="34" charset="0"/>
                        </a:rPr>
                        <a:t>Weight</a:t>
                      </a:r>
                      <a:endParaRPr lang="en-US" i="1" dirty="0">
                        <a:latin typeface="Arial" pitchFamily="34" charset="0"/>
                        <a:cs typeface="Arial" pitchFamily="34" charset="0"/>
                      </a:endParaRPr>
                    </a:p>
                  </a:txBody>
                  <a:tcPr>
                    <a:solidFill>
                      <a:schemeClr val="accent4">
                        <a:lumMod val="60000"/>
                        <a:lumOff val="40000"/>
                      </a:schemeClr>
                    </a:solidFill>
                  </a:tcPr>
                </a:tc>
                <a:extLst>
                  <a:ext uri="{0D108BD9-81ED-4DB2-BD59-A6C34878D82A}">
                    <a16:rowId xmlns:a16="http://schemas.microsoft.com/office/drawing/2014/main" val="10009"/>
                  </a:ext>
                </a:extLst>
              </a:tr>
            </a:tbl>
          </a:graphicData>
        </a:graphic>
      </p:graphicFrame>
      <p:cxnSp>
        <p:nvCxnSpPr>
          <p:cNvPr id="8" name="Прямая со стрелкой 7"/>
          <p:cNvCxnSpPr/>
          <p:nvPr/>
        </p:nvCxnSpPr>
        <p:spPr>
          <a:xfrm rot="10800000">
            <a:off x="3048000" y="2590800"/>
            <a:ext cx="838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 name="Правая фигурная скобка 8"/>
          <p:cNvSpPr/>
          <p:nvPr/>
        </p:nvSpPr>
        <p:spPr>
          <a:xfrm>
            <a:off x="3048000" y="3581400"/>
            <a:ext cx="533400" cy="2209800"/>
          </a:xfrm>
          <a:prstGeom prst="rightBrace">
            <a:avLst>
              <a:gd name="adj1" fmla="val 45068"/>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TextBox 9"/>
          <p:cNvSpPr txBox="1"/>
          <p:nvPr/>
        </p:nvSpPr>
        <p:spPr>
          <a:xfrm>
            <a:off x="3733800" y="4191000"/>
            <a:ext cx="1524000" cy="923330"/>
          </a:xfrm>
          <a:prstGeom prst="rect">
            <a:avLst/>
          </a:prstGeom>
          <a:noFill/>
        </p:spPr>
        <p:txBody>
          <a:bodyPr wrap="square" rtlCol="0">
            <a:spAutoFit/>
          </a:bodyPr>
          <a:lstStyle/>
          <a:p>
            <a:r>
              <a:rPr lang="en-US" dirty="0" smtClean="0"/>
              <a:t>Fast Changing Attributes</a:t>
            </a:r>
            <a:endParaRPr lang="en-US" dirty="0"/>
          </a:p>
        </p:txBody>
      </p:sp>
      <p:sp>
        <p:nvSpPr>
          <p:cNvPr id="11" name="TextBox 10"/>
          <p:cNvSpPr txBox="1"/>
          <p:nvPr/>
        </p:nvSpPr>
        <p:spPr>
          <a:xfrm>
            <a:off x="6096000" y="2590800"/>
            <a:ext cx="2133600" cy="1938992"/>
          </a:xfrm>
          <a:prstGeom prst="rect">
            <a:avLst/>
          </a:prstGeom>
          <a:noFill/>
        </p:spPr>
        <p:txBody>
          <a:bodyPr wrap="square" rtlCol="0">
            <a:spAutoFit/>
          </a:bodyPr>
          <a:lstStyle/>
          <a:p>
            <a:r>
              <a:rPr lang="en-US" sz="2000" dirty="0" smtClean="0">
                <a:latin typeface="Arial" pitchFamily="34" charset="0"/>
                <a:cs typeface="Arial" pitchFamily="34" charset="0"/>
              </a:rPr>
              <a:t>Mini-dimension is a subset of attributes from a large dimension that </a:t>
            </a:r>
            <a:r>
              <a:rPr lang="en-US" sz="2000" b="1" dirty="0" smtClean="0">
                <a:latin typeface="Arial" pitchFamily="34" charset="0"/>
                <a:cs typeface="Arial" pitchFamily="34" charset="0"/>
              </a:rPr>
              <a:t>tend to change rapidly.</a:t>
            </a:r>
          </a:p>
        </p:txBody>
      </p:sp>
    </p:spTree>
  </p:cSld>
  <p:clrMapOvr>
    <a:masterClrMapping/>
  </p:clrMapOvr>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1181</TotalTime>
  <Words>1219</Words>
  <Application>Microsoft Office PowerPoint</Application>
  <PresentationFormat>On-screen Show (4:3)</PresentationFormat>
  <Paragraphs>227</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Consolas</vt:lpstr>
      <vt:lpstr>Tahoma</vt:lpstr>
      <vt:lpstr>Wingdings</vt:lpstr>
      <vt:lpstr>template</vt:lpstr>
      <vt:lpstr>Extract, transform, load</vt:lpstr>
      <vt:lpstr>Agenda</vt:lpstr>
      <vt:lpstr>Dimension concepts</vt:lpstr>
      <vt:lpstr>Which Dimension needs Surrogate?</vt:lpstr>
      <vt:lpstr>Dimension’s Surrogate Keys</vt:lpstr>
      <vt:lpstr>Natural Key</vt:lpstr>
      <vt:lpstr>Other Column Types</vt:lpstr>
      <vt:lpstr>Splitting Dimensions</vt:lpstr>
      <vt:lpstr>Mini Dimensions</vt:lpstr>
      <vt:lpstr>Dimension Roles and Aliasing</vt:lpstr>
      <vt:lpstr>NULLs in Dimensions</vt:lpstr>
      <vt:lpstr>Hierarchies</vt:lpstr>
      <vt:lpstr>Outriggers</vt:lpstr>
      <vt:lpstr>The Grain of a Dimension</vt:lpstr>
      <vt:lpstr>The Grain of a Dimension</vt:lpstr>
      <vt:lpstr>Conformed Diminsions</vt:lpstr>
      <vt:lpstr>Conformed Dimensions</vt:lpstr>
      <vt:lpstr>Conformed Dimensions</vt:lpstr>
      <vt:lpstr>Conformance Matrix</vt:lpstr>
      <vt:lpstr>[Recursive] Subqueries</vt:lpstr>
      <vt:lpstr>WITH Subquery</vt:lpstr>
      <vt:lpstr>Execution Plan</vt:lpstr>
      <vt:lpstr>Hierarchical queries</vt:lpstr>
      <vt:lpstr>Hierarchical Queries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warehousing</dc:title>
  <dc:creator>Elias</dc:creator>
  <cp:lastModifiedBy>Mikita Kandratsiuk</cp:lastModifiedBy>
  <cp:revision>365</cp:revision>
  <dcterms:created xsi:type="dcterms:W3CDTF">2014-04-05T15:14:09Z</dcterms:created>
  <dcterms:modified xsi:type="dcterms:W3CDTF">2017-11-21T06:22:36Z</dcterms:modified>
</cp:coreProperties>
</file>