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  <p:sldMasterId id="2147483745" r:id="rId2"/>
  </p:sldMasterIdLst>
  <p:sldIdLst>
    <p:sldId id="256" r:id="rId3"/>
    <p:sldId id="264" r:id="rId4"/>
    <p:sldId id="258" r:id="rId5"/>
    <p:sldId id="259" r:id="rId6"/>
    <p:sldId id="262" r:id="rId7"/>
    <p:sldId id="260" r:id="rId8"/>
    <p:sldId id="261" r:id="rId9"/>
    <p:sldId id="25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3;&#1086;&#1074;&#1072;&#1103;%20&#1087;&#1072;&#1087;&#1082;&#1072;\export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Worksheet'!$C$1</c:f>
              <c:strCache>
                <c:ptCount val="1"/>
                <c:pt idx="0">
                  <c:v>VICPERCENTAGE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7D-4BCB-BE8D-0FC42CFA821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7D-4BCB-BE8D-0FC42CFA8213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7D-4BCB-BE8D-0FC42CFA821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7D-4BCB-BE8D-0FC42CFA8213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37D-4BCB-BE8D-0FC42CFA8213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37D-4BCB-BE8D-0FC42CFA8213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37D-4BCB-BE8D-0FC42CFA8213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37D-4BCB-BE8D-0FC42CFA8213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37D-4BCB-BE8D-0FC42CFA8213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37D-4BCB-BE8D-0FC42CFA8213}"/>
              </c:ext>
            </c:extLst>
          </c:dPt>
          <c:dPt>
            <c:idx val="1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37D-4BCB-BE8D-0FC42CFA8213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37D-4BCB-BE8D-0FC42CFA8213}"/>
              </c:ext>
            </c:extLst>
          </c:dPt>
          <c:dPt>
            <c:idx val="1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37D-4BCB-BE8D-0FC42CFA8213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D37D-4BCB-BE8D-0FC42CFA8213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D37D-4BCB-BE8D-0FC42CFA8213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D37D-4BCB-BE8D-0FC42CFA8213}"/>
              </c:ext>
            </c:extLst>
          </c:dPt>
          <c:dPt>
            <c:idx val="2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D37D-4BCB-BE8D-0FC42CFA8213}"/>
              </c:ext>
            </c:extLst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D37D-4BCB-BE8D-0FC42CFA8213}"/>
              </c:ext>
            </c:extLst>
          </c:dPt>
          <c:dPt>
            <c:idx val="2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D37D-4BCB-BE8D-0FC42CFA8213}"/>
              </c:ext>
            </c:extLst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D37D-4BCB-BE8D-0FC42CFA8213}"/>
              </c:ext>
            </c:extLst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D37D-4BCB-BE8D-0FC42CFA8213}"/>
              </c:ext>
            </c:extLst>
          </c:dPt>
          <c:dPt>
            <c:idx val="2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D37D-4BCB-BE8D-0FC42CFA8213}"/>
              </c:ext>
            </c:extLst>
          </c:dPt>
          <c:dPt>
            <c:idx val="2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D37D-4BCB-BE8D-0FC42CFA8213}"/>
              </c:ext>
            </c:extLst>
          </c:dPt>
          <c:dPt>
            <c:idx val="3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D37D-4BCB-BE8D-0FC42CFA8213}"/>
              </c:ext>
            </c:extLst>
          </c:dPt>
          <c:dPt>
            <c:idx val="3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D37D-4BCB-BE8D-0FC42CFA8213}"/>
              </c:ext>
            </c:extLst>
          </c:dPt>
          <c:dPt>
            <c:idx val="3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D37D-4BCB-BE8D-0FC42CFA8213}"/>
              </c:ext>
            </c:extLst>
          </c:dPt>
          <c:dPt>
            <c:idx val="3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D37D-4BCB-BE8D-0FC42CFA8213}"/>
              </c:ext>
            </c:extLst>
          </c:dPt>
          <c:dPt>
            <c:idx val="3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D37D-4BCB-BE8D-0FC42CFA8213}"/>
              </c:ext>
            </c:extLst>
          </c:dPt>
          <c:dPt>
            <c:idx val="3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D37D-4BCB-BE8D-0FC42CFA8213}"/>
              </c:ext>
            </c:extLst>
          </c:dPt>
          <c:cat>
            <c:multiLvlStrRef>
              <c:f>'Export Worksheet'!$A$2:$B$39</c:f>
              <c:multiLvlStrCache>
                <c:ptCount val="38"/>
                <c:lvl>
                  <c:pt idx="0">
                    <c:v>Radwanska A.</c:v>
                  </c:pt>
                  <c:pt idx="1">
                    <c:v>Cibulkova D.</c:v>
                  </c:pt>
                  <c:pt idx="2">
                    <c:v>Kerber A.</c:v>
                  </c:pt>
                  <c:pt idx="3">
                    <c:v>Halep S.</c:v>
                  </c:pt>
                  <c:pt idx="4">
                    <c:v>Williams S.</c:v>
                  </c:pt>
                  <c:pt idx="5">
                    <c:v>Radwanska A.</c:v>
                  </c:pt>
                  <c:pt idx="6">
                    <c:v>Cibulkova D.</c:v>
                  </c:pt>
                  <c:pt idx="7">
                    <c:v>Radwanska A.</c:v>
                  </c:pt>
                  <c:pt idx="8">
                    <c:v>Cibulkova D.</c:v>
                  </c:pt>
                  <c:pt idx="9">
                    <c:v>Kerber A.</c:v>
                  </c:pt>
                  <c:pt idx="10">
                    <c:v>Halep S.</c:v>
                  </c:pt>
                  <c:pt idx="11">
                    <c:v>Williams S.</c:v>
                  </c:pt>
                  <c:pt idx="12">
                    <c:v>Radwanska A.</c:v>
                  </c:pt>
                  <c:pt idx="13">
                    <c:v>Cibulkova D.</c:v>
                  </c:pt>
                  <c:pt idx="14">
                    <c:v>Kerber A.</c:v>
                  </c:pt>
                  <c:pt idx="15">
                    <c:v>Radwanska A.</c:v>
                  </c:pt>
                  <c:pt idx="16">
                    <c:v>Cibulkova D.</c:v>
                  </c:pt>
                  <c:pt idx="17">
                    <c:v>Halep S.</c:v>
                  </c:pt>
                  <c:pt idx="18">
                    <c:v>Radwanska A.</c:v>
                  </c:pt>
                  <c:pt idx="19">
                    <c:v>Kerber A.</c:v>
                  </c:pt>
                  <c:pt idx="20">
                    <c:v>Williams S.</c:v>
                  </c:pt>
                  <c:pt idx="21">
                    <c:v>Radwanska A.</c:v>
                  </c:pt>
                  <c:pt idx="22">
                    <c:v>Cibulkova D.</c:v>
                  </c:pt>
                  <c:pt idx="23">
                    <c:v>Kerber A.</c:v>
                  </c:pt>
                  <c:pt idx="24">
                    <c:v>Halep S.</c:v>
                  </c:pt>
                  <c:pt idx="25">
                    <c:v>Radwanska A.</c:v>
                  </c:pt>
                  <c:pt idx="26">
                    <c:v>Cibulkova D.</c:v>
                  </c:pt>
                  <c:pt idx="27">
                    <c:v>Kerber A.</c:v>
                  </c:pt>
                  <c:pt idx="28">
                    <c:v>Halep S.</c:v>
                  </c:pt>
                  <c:pt idx="29">
                    <c:v>Radwanska A.</c:v>
                  </c:pt>
                  <c:pt idx="30">
                    <c:v>Cibulkova D.</c:v>
                  </c:pt>
                  <c:pt idx="31">
                    <c:v>Kerber A.</c:v>
                  </c:pt>
                  <c:pt idx="32">
                    <c:v>Halep S.</c:v>
                  </c:pt>
                  <c:pt idx="33">
                    <c:v>Williams S.</c:v>
                  </c:pt>
                  <c:pt idx="34">
                    <c:v>Radwanska A.</c:v>
                  </c:pt>
                  <c:pt idx="35">
                    <c:v>Cibulkova D.</c:v>
                  </c:pt>
                  <c:pt idx="36">
                    <c:v>Kerber A.</c:v>
                  </c:pt>
                  <c:pt idx="37">
                    <c:v>Halep S.</c:v>
                  </c:pt>
                </c:lvl>
                <c:lvl>
                  <c:pt idx="0">
                    <c:v>1</c:v>
                  </c:pt>
                  <c:pt idx="1">
                    <c:v>1</c:v>
                  </c:pt>
                  <c:pt idx="2">
                    <c:v>1</c:v>
                  </c:pt>
                  <c:pt idx="3">
                    <c:v>1</c:v>
                  </c:pt>
                  <c:pt idx="4">
                    <c:v>1</c:v>
                  </c:pt>
                  <c:pt idx="5">
                    <c:v>2</c:v>
                  </c:pt>
                  <c:pt idx="6">
                    <c:v>2</c:v>
                  </c:pt>
                  <c:pt idx="7">
                    <c:v>3</c:v>
                  </c:pt>
                  <c:pt idx="8">
                    <c:v>3</c:v>
                  </c:pt>
                  <c:pt idx="9">
                    <c:v>3</c:v>
                  </c:pt>
                  <c:pt idx="10">
                    <c:v>3</c:v>
                  </c:pt>
                  <c:pt idx="11">
                    <c:v>3</c:v>
                  </c:pt>
                  <c:pt idx="12">
                    <c:v>4</c:v>
                  </c:pt>
                  <c:pt idx="13">
                    <c:v>4</c:v>
                  </c:pt>
                  <c:pt idx="14">
                    <c:v>4</c:v>
                  </c:pt>
                  <c:pt idx="15">
                    <c:v>5</c:v>
                  </c:pt>
                  <c:pt idx="16">
                    <c:v>5</c:v>
                  </c:pt>
                  <c:pt idx="17">
                    <c:v>5</c:v>
                  </c:pt>
                  <c:pt idx="18">
                    <c:v>6</c:v>
                  </c:pt>
                  <c:pt idx="19">
                    <c:v>6</c:v>
                  </c:pt>
                  <c:pt idx="20">
                    <c:v>6</c:v>
                  </c:pt>
                  <c:pt idx="21">
                    <c:v>7</c:v>
                  </c:pt>
                  <c:pt idx="22">
                    <c:v>7</c:v>
                  </c:pt>
                  <c:pt idx="23">
                    <c:v>7</c:v>
                  </c:pt>
                  <c:pt idx="24">
                    <c:v>7</c:v>
                  </c:pt>
                  <c:pt idx="25">
                    <c:v>8</c:v>
                  </c:pt>
                  <c:pt idx="26">
                    <c:v>8</c:v>
                  </c:pt>
                  <c:pt idx="27">
                    <c:v>8</c:v>
                  </c:pt>
                  <c:pt idx="28">
                    <c:v>8</c:v>
                  </c:pt>
                  <c:pt idx="29">
                    <c:v>9</c:v>
                  </c:pt>
                  <c:pt idx="30">
                    <c:v>9</c:v>
                  </c:pt>
                  <c:pt idx="31">
                    <c:v>9</c:v>
                  </c:pt>
                  <c:pt idx="32">
                    <c:v>9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10</c:v>
                  </c:pt>
                  <c:pt idx="36">
                    <c:v>10</c:v>
                  </c:pt>
                  <c:pt idx="37">
                    <c:v>10</c:v>
                  </c:pt>
                </c:lvl>
              </c:multiLvlStrCache>
            </c:multiLvlStrRef>
          </c:cat>
          <c:val>
            <c:numRef>
              <c:f>'Export Worksheet'!$C$2:$C$39</c:f>
              <c:numCache>
                <c:formatCode>General</c:formatCode>
                <c:ptCount val="38"/>
                <c:pt idx="0">
                  <c:v>90.91</c:v>
                </c:pt>
                <c:pt idx="1">
                  <c:v>57.14</c:v>
                </c:pt>
                <c:pt idx="2">
                  <c:v>85.71</c:v>
                </c:pt>
                <c:pt idx="3">
                  <c:v>50</c:v>
                </c:pt>
                <c:pt idx="4">
                  <c:v>85.71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40</c:v>
                </c:pt>
                <c:pt idx="9">
                  <c:v>80</c:v>
                </c:pt>
                <c:pt idx="10">
                  <c:v>75</c:v>
                </c:pt>
                <c:pt idx="11">
                  <c:v>77.78</c:v>
                </c:pt>
                <c:pt idx="12">
                  <c:v>66.669999999999973</c:v>
                </c:pt>
                <c:pt idx="13">
                  <c:v>83.33</c:v>
                </c:pt>
                <c:pt idx="14">
                  <c:v>77.78</c:v>
                </c:pt>
                <c:pt idx="15">
                  <c:v>60</c:v>
                </c:pt>
                <c:pt idx="16">
                  <c:v>77.78</c:v>
                </c:pt>
                <c:pt idx="17">
                  <c:v>81.819999999999993</c:v>
                </c:pt>
                <c:pt idx="18">
                  <c:v>66.669999999999973</c:v>
                </c:pt>
                <c:pt idx="19">
                  <c:v>80</c:v>
                </c:pt>
                <c:pt idx="20">
                  <c:v>80</c:v>
                </c:pt>
                <c:pt idx="21">
                  <c:v>50</c:v>
                </c:pt>
                <c:pt idx="22">
                  <c:v>62.5</c:v>
                </c:pt>
                <c:pt idx="23">
                  <c:v>72.73</c:v>
                </c:pt>
                <c:pt idx="24">
                  <c:v>92.31</c:v>
                </c:pt>
                <c:pt idx="25">
                  <c:v>87.5</c:v>
                </c:pt>
                <c:pt idx="26">
                  <c:v>75</c:v>
                </c:pt>
                <c:pt idx="27">
                  <c:v>85.71</c:v>
                </c:pt>
                <c:pt idx="28">
                  <c:v>80</c:v>
                </c:pt>
                <c:pt idx="29">
                  <c:v>66.669999999999973</c:v>
                </c:pt>
                <c:pt idx="30">
                  <c:v>75</c:v>
                </c:pt>
                <c:pt idx="31">
                  <c:v>85.71</c:v>
                </c:pt>
                <c:pt idx="32">
                  <c:v>75</c:v>
                </c:pt>
                <c:pt idx="33">
                  <c:v>80</c:v>
                </c:pt>
                <c:pt idx="34">
                  <c:v>76.92</c:v>
                </c:pt>
                <c:pt idx="35">
                  <c:v>66.669999999999973</c:v>
                </c:pt>
                <c:pt idx="36">
                  <c:v>72.73</c:v>
                </c:pt>
                <c:pt idx="3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D37D-4BCB-BE8D-0FC42CFA8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8860888"/>
        <c:axId val="2138205864"/>
      </c:barChart>
      <c:catAx>
        <c:axId val="213886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205864"/>
        <c:crosses val="autoZero"/>
        <c:auto val="1"/>
        <c:lblAlgn val="ctr"/>
        <c:lblOffset val="100"/>
        <c:noMultiLvlLbl val="0"/>
      </c:catAx>
      <c:valAx>
        <c:axId val="213820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86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3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0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59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7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0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4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4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9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5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0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wta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 result for wta 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Image result for wta png"/>
          <p:cNvSpPr>
            <a:spLocks noChangeAspect="1" noChangeArrowheads="1"/>
          </p:cNvSpPr>
          <p:nvPr/>
        </p:nvSpPr>
        <p:spPr bwMode="auto">
          <a:xfrm>
            <a:off x="6248400" y="484062"/>
            <a:ext cx="3402138" cy="34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39" y="981288"/>
            <a:ext cx="2241610" cy="1740544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ctrTitle" idx="4294967295"/>
          </p:nvPr>
        </p:nvSpPr>
        <p:spPr>
          <a:xfrm>
            <a:off x="0" y="758825"/>
            <a:ext cx="12192000" cy="356552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+mn-lt"/>
              </a:rPr>
              <a:t>Women's Tennis Association</a:t>
            </a:r>
            <a:endParaRPr lang="ru-RU" sz="6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4294967295"/>
          </p:nvPr>
        </p:nvSpPr>
        <p:spPr>
          <a:xfrm>
            <a:off x="0" y="4513263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MARIA ORLOVA</a:t>
            </a:r>
            <a:endParaRPr lang="ru-RU" sz="2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4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87338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SCHEME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2" name="Изображение 1" descr="wta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45" y="1186150"/>
            <a:ext cx="9026500" cy="51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3440148"/>
              </p:ext>
            </p:extLst>
          </p:nvPr>
        </p:nvGraphicFramePr>
        <p:xfrm>
          <a:off x="2641028" y="1473617"/>
          <a:ext cx="6909944" cy="4397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486">
                  <a:extLst>
                    <a:ext uri="{9D8B030D-6E8A-4147-A177-3AD203B41FA5}">
                      <a16:colId xmlns:a16="http://schemas.microsoft.com/office/drawing/2014/main" val="2775429499"/>
                    </a:ext>
                  </a:extLst>
                </a:gridCol>
                <a:gridCol w="1727486">
                  <a:extLst>
                    <a:ext uri="{9D8B030D-6E8A-4147-A177-3AD203B41FA5}">
                      <a16:colId xmlns:a16="http://schemas.microsoft.com/office/drawing/2014/main" val="1285539471"/>
                    </a:ext>
                  </a:extLst>
                </a:gridCol>
                <a:gridCol w="1727486">
                  <a:extLst>
                    <a:ext uri="{9D8B030D-6E8A-4147-A177-3AD203B41FA5}">
                      <a16:colId xmlns:a16="http://schemas.microsoft.com/office/drawing/2014/main" val="2865740189"/>
                    </a:ext>
                  </a:extLst>
                </a:gridCol>
                <a:gridCol w="1727486">
                  <a:extLst>
                    <a:ext uri="{9D8B030D-6E8A-4147-A177-3AD203B41FA5}">
                      <a16:colId xmlns:a16="http://schemas.microsoft.com/office/drawing/2014/main" val="590053263"/>
                    </a:ext>
                  </a:extLst>
                </a:gridCol>
              </a:tblGrid>
              <a:tr h="284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WINNER_RATING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LOSER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LOSER_RATING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942024086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Peng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182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115154298"/>
                  </a:ext>
                </a:extLst>
              </a:tr>
              <a:tr h="153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Zhang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2677916101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Chirico 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622286827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Cepelova J.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Muguruza G.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2926449377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Knapp K.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1238685575"/>
                  </a:ext>
                </a:extLst>
              </a:tr>
              <a:tr h="153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Vesnina 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439262955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Pironkova 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361890172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Arruabarrena 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1955032524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Konjuh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2445511895"/>
                  </a:ext>
                </a:extLst>
              </a:tr>
              <a:tr h="153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Zheng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2741948384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Siegemund 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4282145711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Allertova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724967946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Mchale 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Muguruza G.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1268546290"/>
                  </a:ext>
                </a:extLst>
              </a:tr>
              <a:tr h="284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Flipkens K.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Muguruza G.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2150245133"/>
                  </a:ext>
                </a:extLst>
              </a:tr>
              <a:tr h="153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Bertens K.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3" marR="3193" marT="31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193" marR="3193" marT="3193" marB="0" anchor="b"/>
                </a:tc>
                <a:extLst>
                  <a:ext uri="{0D108BD9-81ED-4DB2-BD59-A6C34878D82A}">
                    <a16:rowId xmlns:a16="http://schemas.microsoft.com/office/drawing/2014/main" val="1939348885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536720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PLAYERS WITH LOW RATING, WHO BEAT TOP 5 PLAYER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4063535"/>
              </p:ext>
            </p:extLst>
          </p:nvPr>
        </p:nvGraphicFramePr>
        <p:xfrm>
          <a:off x="1705697" y="1141656"/>
          <a:ext cx="8777492" cy="498863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194373">
                  <a:extLst>
                    <a:ext uri="{9D8B030D-6E8A-4147-A177-3AD203B41FA5}">
                      <a16:colId xmlns:a16="http://schemas.microsoft.com/office/drawing/2014/main" val="3377737787"/>
                    </a:ext>
                  </a:extLst>
                </a:gridCol>
                <a:gridCol w="2194373">
                  <a:extLst>
                    <a:ext uri="{9D8B030D-6E8A-4147-A177-3AD203B41FA5}">
                      <a16:colId xmlns:a16="http://schemas.microsoft.com/office/drawing/2014/main" val="919375405"/>
                    </a:ext>
                  </a:extLst>
                </a:gridCol>
                <a:gridCol w="2194373">
                  <a:extLst>
                    <a:ext uri="{9D8B030D-6E8A-4147-A177-3AD203B41FA5}">
                      <a16:colId xmlns:a16="http://schemas.microsoft.com/office/drawing/2014/main" val="3148963820"/>
                    </a:ext>
                  </a:extLst>
                </a:gridCol>
                <a:gridCol w="2194373">
                  <a:extLst>
                    <a:ext uri="{9D8B030D-6E8A-4147-A177-3AD203B41FA5}">
                      <a16:colId xmlns:a16="http://schemas.microsoft.com/office/drawing/2014/main" val="1957819723"/>
                    </a:ext>
                  </a:extLst>
                </a:gridCol>
              </a:tblGrid>
              <a:tr h="171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PLAYER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TIER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TOURNAMENT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WINNER_RATING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4054120503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BNP Paribas Open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345610437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Premier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Brisbane 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1533297037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Sony Ericsson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4144893829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Cibulkova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BNP Paribas WTA Finals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449113702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Cibulkova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Generali Ladies Linz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41218945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Cibulkova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AEGON 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2026653276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Cibulkova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Katowice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534191716"/>
                  </a:ext>
                </a:extLst>
              </a:tr>
              <a:tr h="175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Bucharest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97293702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Mutua Madrid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3537189421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Rogers Cup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1501189159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Slam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1768500280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Grand Slam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Australian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4039509495"/>
                  </a:ext>
                </a:extLst>
              </a:tr>
              <a:tr h="25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Kerber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Porsche Tennis Grand Prix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2684475216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Connecticut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3255857100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Shenzhen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3636353114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Radwanska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China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1103734207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Stephens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ASB Classic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3950329807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Stephens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Family Circle Cup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1309674024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Stephens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Abierto Mexicano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" marR="1927" marT="19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927" marR="1927" marT="1927" marB="0" anchor="b"/>
                </a:tc>
                <a:extLst>
                  <a:ext uri="{0D108BD9-81ED-4DB2-BD59-A6C34878D82A}">
                    <a16:rowId xmlns:a16="http://schemas.microsoft.com/office/drawing/2014/main" val="1886607608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287338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PLAYERS </a:t>
            </a:r>
            <a:r>
              <a:rPr lang="en-US" dirty="0">
                <a:solidFill>
                  <a:srgbClr val="000000"/>
                </a:solidFill>
              </a:rPr>
              <a:t>WITH 3 OR MORE </a:t>
            </a:r>
            <a:r>
              <a:rPr lang="en-US" dirty="0" smtClean="0">
                <a:solidFill>
                  <a:srgbClr val="000000"/>
                </a:solidFill>
              </a:rPr>
              <a:t>TITLES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7778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VICTORY </a:t>
            </a:r>
            <a:r>
              <a:rPr lang="en-US" dirty="0" smtClean="0">
                <a:solidFill>
                  <a:srgbClr val="000000"/>
                </a:solidFill>
              </a:rPr>
              <a:t>PERCENTAGE BY MONTH</a:t>
            </a: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50176FF-320F-457C-BE76-9A01B6BB6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12938"/>
              </p:ext>
            </p:extLst>
          </p:nvPr>
        </p:nvGraphicFramePr>
        <p:xfrm>
          <a:off x="2178328" y="1117052"/>
          <a:ext cx="7998483" cy="50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3514255" y="1282213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937932" y="1274338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912058" y="1286666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503932" y="1286666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087908" y="1266461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659553" y="1270914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428489" y="1287696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234656" y="1292149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9237637" y="1284273"/>
            <a:ext cx="12331" cy="485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62945151"/>
              </p:ext>
            </p:extLst>
          </p:nvPr>
        </p:nvGraphicFramePr>
        <p:xfrm>
          <a:off x="659861" y="1410440"/>
          <a:ext cx="11031013" cy="403202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75859">
                  <a:extLst>
                    <a:ext uri="{9D8B030D-6E8A-4147-A177-3AD203B41FA5}">
                      <a16:colId xmlns:a16="http://schemas.microsoft.com/office/drawing/2014/main" val="1773882390"/>
                    </a:ext>
                  </a:extLst>
                </a:gridCol>
                <a:gridCol w="1575859">
                  <a:extLst>
                    <a:ext uri="{9D8B030D-6E8A-4147-A177-3AD203B41FA5}">
                      <a16:colId xmlns:a16="http://schemas.microsoft.com/office/drawing/2014/main" val="374478729"/>
                    </a:ext>
                  </a:extLst>
                </a:gridCol>
                <a:gridCol w="1575859">
                  <a:extLst>
                    <a:ext uri="{9D8B030D-6E8A-4147-A177-3AD203B41FA5}">
                      <a16:colId xmlns:a16="http://schemas.microsoft.com/office/drawing/2014/main" val="1945694610"/>
                    </a:ext>
                  </a:extLst>
                </a:gridCol>
                <a:gridCol w="1575859">
                  <a:extLst>
                    <a:ext uri="{9D8B030D-6E8A-4147-A177-3AD203B41FA5}">
                      <a16:colId xmlns:a16="http://schemas.microsoft.com/office/drawing/2014/main" val="2006150263"/>
                    </a:ext>
                  </a:extLst>
                </a:gridCol>
                <a:gridCol w="1575859">
                  <a:extLst>
                    <a:ext uri="{9D8B030D-6E8A-4147-A177-3AD203B41FA5}">
                      <a16:colId xmlns:a16="http://schemas.microsoft.com/office/drawing/2014/main" val="455353596"/>
                    </a:ext>
                  </a:extLst>
                </a:gridCol>
                <a:gridCol w="1575859">
                  <a:extLst>
                    <a:ext uri="{9D8B030D-6E8A-4147-A177-3AD203B41FA5}">
                      <a16:colId xmlns:a16="http://schemas.microsoft.com/office/drawing/2014/main" val="1504973139"/>
                    </a:ext>
                  </a:extLst>
                </a:gridCol>
                <a:gridCol w="1575859">
                  <a:extLst>
                    <a:ext uri="{9D8B030D-6E8A-4147-A177-3AD203B41FA5}">
                      <a16:colId xmlns:a16="http://schemas.microsoft.com/office/drawing/2014/main" val="1176730331"/>
                    </a:ext>
                  </a:extLst>
                </a:gridCol>
              </a:tblGrid>
              <a:tr h="32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TOURNAMENT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ROUND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WINNER_RATING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LOSER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LOSER_RATING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742670660"/>
                  </a:ext>
                </a:extLst>
              </a:tr>
              <a:tr h="32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Qatar Total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1st 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Vekic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 Nabhani F.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10120579"/>
                  </a:ext>
                </a:extLst>
              </a:tr>
              <a:tr h="32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French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Wang Q.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Andrianjafitrimo 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514689809"/>
                  </a:ext>
                </a:extLst>
              </a:tr>
              <a:tr h="482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BNP Paribas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Quarterfinals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Rybarikova M.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45382071"/>
                  </a:ext>
                </a:extLst>
              </a:tr>
              <a:tr h="482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Porsche Tennis Grand Prix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Kvitova P.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Chirico 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4181846128"/>
                  </a:ext>
                </a:extLst>
              </a:tr>
              <a:tr h="32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Abierto Mexicano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Cibulkova 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Dominguez Lino 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2008365415"/>
                  </a:ext>
                </a:extLst>
              </a:tr>
              <a:tr h="641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TEB BNP Paribas Istanbul Cup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Sevastova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Krunic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135135192"/>
                  </a:ext>
                </a:extLst>
              </a:tr>
              <a:tr h="32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Bucharest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Final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Sevastova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810884585"/>
                  </a:ext>
                </a:extLst>
              </a:tr>
              <a:tr h="322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Suarez Navarro 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Pereira 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6-0, 6-0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3319692204"/>
                  </a:ext>
                </a:extLst>
              </a:tr>
              <a:tr h="482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Australian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Azarenka V.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Van Uytvanck 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624" marR="3624" marT="36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6-0, 6-0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4" marR="3624" marT="3624" marB="0" anchor="b"/>
                </a:tc>
                <a:extLst>
                  <a:ext uri="{0D108BD9-81ED-4DB2-BD59-A6C34878D82A}">
                    <a16:rowId xmlns:a16="http://schemas.microsoft.com/office/drawing/2014/main" val="1819602047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287338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2400" y="439738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WHITEMASH MATCHES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87067736"/>
              </p:ext>
            </p:extLst>
          </p:nvPr>
        </p:nvGraphicFramePr>
        <p:xfrm>
          <a:off x="2162172" y="1326470"/>
          <a:ext cx="7872807" cy="488061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624269">
                  <a:extLst>
                    <a:ext uri="{9D8B030D-6E8A-4147-A177-3AD203B41FA5}">
                      <a16:colId xmlns:a16="http://schemas.microsoft.com/office/drawing/2014/main" val="3795549960"/>
                    </a:ext>
                  </a:extLst>
                </a:gridCol>
                <a:gridCol w="2624269">
                  <a:extLst>
                    <a:ext uri="{9D8B030D-6E8A-4147-A177-3AD203B41FA5}">
                      <a16:colId xmlns:a16="http://schemas.microsoft.com/office/drawing/2014/main" val="3855203812"/>
                    </a:ext>
                  </a:extLst>
                </a:gridCol>
                <a:gridCol w="2624269">
                  <a:extLst>
                    <a:ext uri="{9D8B030D-6E8A-4147-A177-3AD203B41FA5}">
                      <a16:colId xmlns:a16="http://schemas.microsoft.com/office/drawing/2014/main" val="2835818745"/>
                    </a:ext>
                  </a:extLst>
                </a:gridCol>
              </a:tblGrid>
              <a:tr h="226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PLAYER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SURFACE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Percent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of wins, 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41225676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Kerber A.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 smtClean="0">
                          <a:effectLst/>
                        </a:rPr>
                        <a:t>61,54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6368563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Kerber A.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Grass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80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0754137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Kerber</a:t>
                      </a:r>
                      <a:r>
                        <a:rPr lang="en-US" sz="1500" u="none" strike="noStrike" dirty="0">
                          <a:effectLst/>
                        </a:rPr>
                        <a:t> A.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Hard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78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72770801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effectLst/>
                        </a:rPr>
                        <a:t>Kerber</a:t>
                      </a:r>
                      <a:r>
                        <a:rPr lang="en-US" sz="1500" u="none" strike="noStrike" dirty="0" smtClean="0">
                          <a:effectLst/>
                        </a:rPr>
                        <a:t> A.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surfaces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ialog"/>
                        </a:rPr>
                        <a:t>75,34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13072511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Williams 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91,67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1574205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Williams 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Hard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81,82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55623863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smtClean="0">
                          <a:effectLst/>
                        </a:rPr>
                        <a:t>Williams S.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smtClean="0">
                          <a:effectLst/>
                        </a:rPr>
                        <a:t>Grass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ialog"/>
                        </a:rPr>
                        <a:t>100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64580200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smtClean="0">
                          <a:effectLst/>
                        </a:rPr>
                        <a:t>Williams S.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surfaces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ialog"/>
                        </a:rPr>
                        <a:t>91,16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69434869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Radwanska A.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62,5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47536770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Radwanska A.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62,5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3705228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Radwanska</a:t>
                      </a:r>
                      <a:r>
                        <a:rPr lang="en-US" sz="1500" u="none" strike="noStrike" dirty="0">
                          <a:effectLst/>
                        </a:rPr>
                        <a:t> A.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Hard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78,18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0977807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effectLst/>
                        </a:rPr>
                        <a:t>Radwanska</a:t>
                      </a:r>
                      <a:r>
                        <a:rPr lang="en-US" sz="1500" u="none" strike="noStrike" dirty="0" smtClean="0">
                          <a:effectLst/>
                        </a:rPr>
                        <a:t> A.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surfaces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ialog"/>
                        </a:rPr>
                        <a:t>74,65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68526557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Halep 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>
                          <a:effectLst/>
                        </a:rPr>
                        <a:t>82,35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3732584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Halep 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80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17997290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Halep</a:t>
                      </a:r>
                      <a:r>
                        <a:rPr lang="en-US" sz="1500" u="none" strike="noStrike" dirty="0">
                          <a:effectLst/>
                        </a:rPr>
                        <a:t> 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Hard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67,57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69889103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effectLst/>
                        </a:rPr>
                        <a:t>Halep</a:t>
                      </a:r>
                      <a:r>
                        <a:rPr lang="en-US" sz="1500" u="none" strike="noStrike" dirty="0" smtClean="0">
                          <a:effectLst/>
                        </a:rPr>
                        <a:t> S.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surfaces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ialog"/>
                        </a:rPr>
                        <a:t>72,88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9320889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Cibulkova D.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 smtClean="0">
                          <a:effectLst/>
                        </a:rPr>
                        <a:t>80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2613682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Cibulkova D.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90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1044061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Cibulkova</a:t>
                      </a:r>
                      <a:r>
                        <a:rPr lang="en-US" sz="1500" u="none" strike="noStrike" dirty="0">
                          <a:effectLst/>
                        </a:rPr>
                        <a:t> 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Hard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u="none" strike="noStrike" dirty="0">
                          <a:effectLst/>
                        </a:rPr>
                        <a:t>63,64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20763779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effectLst/>
                        </a:rPr>
                        <a:t>Cibulkova</a:t>
                      </a:r>
                      <a:r>
                        <a:rPr lang="en-US" sz="1500" u="none" strike="noStrike" dirty="0" smtClean="0">
                          <a:effectLst/>
                        </a:rPr>
                        <a:t> D.</a:t>
                      </a:r>
                      <a:endParaRPr lang="en-US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surfaces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ialog"/>
                        </a:rPr>
                        <a:t>71,62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66029469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2576" y="512970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PERCENT OF WINS ON DIFFERENT SURFACES FOR TOP 5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3341756"/>
              </p:ext>
            </p:extLst>
          </p:nvPr>
        </p:nvGraphicFramePr>
        <p:xfrm>
          <a:off x="783417" y="1564229"/>
          <a:ext cx="10620000" cy="37233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80000">
                  <a:extLst>
                    <a:ext uri="{9D8B030D-6E8A-4147-A177-3AD203B41FA5}">
                      <a16:colId xmlns:a16="http://schemas.microsoft.com/office/drawing/2014/main" val="955402811"/>
                    </a:ext>
                  </a:extLst>
                </a:gridCol>
                <a:gridCol w="1819758">
                  <a:extLst>
                    <a:ext uri="{9D8B030D-6E8A-4147-A177-3AD203B41FA5}">
                      <a16:colId xmlns:a16="http://schemas.microsoft.com/office/drawing/2014/main" val="1617795385"/>
                    </a:ext>
                  </a:extLst>
                </a:gridCol>
                <a:gridCol w="1210429">
                  <a:extLst>
                    <a:ext uri="{9D8B030D-6E8A-4147-A177-3AD203B41FA5}">
                      <a16:colId xmlns:a16="http://schemas.microsoft.com/office/drawing/2014/main" val="2280459948"/>
                    </a:ext>
                  </a:extLst>
                </a:gridCol>
                <a:gridCol w="1309105">
                  <a:extLst>
                    <a:ext uri="{9D8B030D-6E8A-4147-A177-3AD203B41FA5}">
                      <a16:colId xmlns:a16="http://schemas.microsoft.com/office/drawing/2014/main" val="2157397555"/>
                    </a:ext>
                  </a:extLst>
                </a:gridCol>
                <a:gridCol w="1368310">
                  <a:extLst>
                    <a:ext uri="{9D8B030D-6E8A-4147-A177-3AD203B41FA5}">
                      <a16:colId xmlns:a16="http://schemas.microsoft.com/office/drawing/2014/main" val="317871465"/>
                    </a:ext>
                  </a:extLst>
                </a:gridCol>
                <a:gridCol w="927557">
                  <a:extLst>
                    <a:ext uri="{9D8B030D-6E8A-4147-A177-3AD203B41FA5}">
                      <a16:colId xmlns:a16="http://schemas.microsoft.com/office/drawing/2014/main" val="474144451"/>
                    </a:ext>
                  </a:extLst>
                </a:gridCol>
                <a:gridCol w="1131488">
                  <a:extLst>
                    <a:ext uri="{9D8B030D-6E8A-4147-A177-3AD203B41FA5}">
                      <a16:colId xmlns:a16="http://schemas.microsoft.com/office/drawing/2014/main" val="200946999"/>
                    </a:ext>
                  </a:extLst>
                </a:gridCol>
                <a:gridCol w="861773">
                  <a:extLst>
                    <a:ext uri="{9D8B030D-6E8A-4147-A177-3AD203B41FA5}">
                      <a16:colId xmlns:a16="http://schemas.microsoft.com/office/drawing/2014/main" val="3631360716"/>
                    </a:ext>
                  </a:extLst>
                </a:gridCol>
                <a:gridCol w="811580">
                  <a:extLst>
                    <a:ext uri="{9D8B030D-6E8A-4147-A177-3AD203B41FA5}">
                      <a16:colId xmlns:a16="http://schemas.microsoft.com/office/drawing/2014/main" val="1710362447"/>
                    </a:ext>
                  </a:extLst>
                </a:gridCol>
              </a:tblGrid>
              <a:tr h="312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LOCATION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TOURNAMENT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ROUND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WINNER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LOSER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B365W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B365L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EXW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EXL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86592007"/>
                  </a:ext>
                </a:extLst>
              </a:tr>
              <a:tr h="6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Melbourne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Australian Open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1st 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Putintseva</a:t>
                      </a:r>
                      <a:r>
                        <a:rPr lang="en-US" sz="1600" u="none" strike="noStrike" dirty="0">
                          <a:effectLst/>
                        </a:rPr>
                        <a:t> 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Wozniacki 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1,08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1,08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55315191"/>
                  </a:ext>
                </a:extLst>
              </a:tr>
              <a:tr h="6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Brisbane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Brisbane International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2nd Round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Crawford 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Bencic B.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1,06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4519916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French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Knapp K.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Azarenka V.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5767949"/>
                  </a:ext>
                </a:extLst>
              </a:tr>
              <a:tr h="6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Madrid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Mutua Madrid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3rd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Chirico 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Azarenka V.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28480259"/>
                  </a:ext>
                </a:extLst>
              </a:tr>
              <a:tr h="6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Shenzhen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Shenzhen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Zheng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Kvitova P.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83620469"/>
                  </a:ext>
                </a:extLst>
              </a:tr>
              <a:tr h="6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Melbourne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Australian 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1st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Zhang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Halep 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1,06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1,07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88422222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287338"/>
            <a:ext cx="121920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BOOKMAKER ERROR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wta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 result for wta pn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Image result for wta png"/>
          <p:cNvSpPr>
            <a:spLocks noChangeAspect="1" noChangeArrowheads="1"/>
          </p:cNvSpPr>
          <p:nvPr/>
        </p:nvSpPr>
        <p:spPr bwMode="auto">
          <a:xfrm>
            <a:off x="6248400" y="484062"/>
            <a:ext cx="3402138" cy="34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Заголовок 10"/>
          <p:cNvSpPr>
            <a:spLocks noGrp="1"/>
          </p:cNvSpPr>
          <p:nvPr>
            <p:ph type="ctrTitle" idx="4294967295"/>
          </p:nvPr>
        </p:nvSpPr>
        <p:spPr>
          <a:xfrm>
            <a:off x="0" y="758825"/>
            <a:ext cx="12192000" cy="356552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  <a:latin typeface="+mn-lt"/>
              </a:rPr>
              <a:t>Thanks for your attention!</a:t>
            </a:r>
            <a:endParaRPr lang="ru-RU" sz="66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7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39" y="981288"/>
            <a:ext cx="2241610" cy="17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74</TotalTime>
  <Words>680</Words>
  <Application>Microsoft Office PowerPoint</Application>
  <PresentationFormat>Widescreen</PresentationFormat>
  <Paragraphs>350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Dialog</vt:lpstr>
      <vt:lpstr>Wingdings 2</vt:lpstr>
      <vt:lpstr>HDOfficeLightV0</vt:lpstr>
      <vt:lpstr>Ретро</vt:lpstr>
      <vt:lpstr>Women's Tennis Association</vt:lpstr>
      <vt:lpstr>PowerPoint Presentation</vt:lpstr>
      <vt:lpstr>PowerPoint Presentation</vt:lpstr>
      <vt:lpstr>PowerPoint Presentation</vt:lpstr>
      <vt:lpstr>VICTORY PERCENTAGE BY MONTH</vt:lpstr>
      <vt:lpstr>PowerPoint Presentation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Women's Tennis Association</dc:title>
  <dc:creator>Darya Orlova</dc:creator>
  <cp:lastModifiedBy>Student</cp:lastModifiedBy>
  <cp:revision>23</cp:revision>
  <dcterms:created xsi:type="dcterms:W3CDTF">2016-12-13T11:25:57Z</dcterms:created>
  <dcterms:modified xsi:type="dcterms:W3CDTF">2016-12-13T16:06:48Z</dcterms:modified>
</cp:coreProperties>
</file>