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02"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E33297-7E1E-49A5-8E13-F3ABAE3044F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20958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400012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8715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790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372441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4E33297-7E1E-49A5-8E13-F3ABAE3044F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64195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4E33297-7E1E-49A5-8E13-F3ABAE3044F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216149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33297-7E1E-49A5-8E13-F3ABAE3044F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3331345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33297-7E1E-49A5-8E13-F3ABAE3044F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183554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33297-7E1E-49A5-8E13-F3ABAE3044F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8015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33297-7E1E-49A5-8E13-F3ABAE3044F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16559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910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E33297-7E1E-49A5-8E13-F3ABAE3044F4}"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23898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E33297-7E1E-49A5-8E13-F3ABAE3044F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236637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E33297-7E1E-49A5-8E13-F3ABAE3044F4}"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403848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142643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33297-7E1E-49A5-8E13-F3ABAE3044F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A71F-393A-42DF-8E30-188EE1BE66C7}" type="slidenum">
              <a:rPr lang="en-US" smtClean="0"/>
              <a:t>‹#›</a:t>
            </a:fld>
            <a:endParaRPr lang="en-US"/>
          </a:p>
        </p:txBody>
      </p:sp>
    </p:spTree>
    <p:extLst>
      <p:ext uri="{BB962C8B-B14F-4D97-AF65-F5344CB8AC3E}">
        <p14:creationId xmlns:p14="http://schemas.microsoft.com/office/powerpoint/2010/main" val="250656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4E33297-7E1E-49A5-8E13-F3ABAE3044F4}" type="datetimeFigureOut">
              <a:rPr lang="en-US" smtClean="0"/>
              <a:t>12/13/2016</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CE0A71F-393A-42DF-8E30-188EE1BE66C7}" type="slidenum">
              <a:rPr lang="en-US" smtClean="0"/>
              <a:t>‹#›</a:t>
            </a:fld>
            <a:endParaRPr lang="en-US"/>
          </a:p>
        </p:txBody>
      </p:sp>
    </p:spTree>
    <p:extLst>
      <p:ext uri="{BB962C8B-B14F-4D97-AF65-F5344CB8AC3E}">
        <p14:creationId xmlns:p14="http://schemas.microsoft.com/office/powerpoint/2010/main" val="37588432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917" y="2029046"/>
            <a:ext cx="9563622" cy="2380116"/>
          </a:xfrm>
        </p:spPr>
        <p:txBody>
          <a:bodyPr>
            <a:noAutofit/>
          </a:bodyPr>
          <a:lstStyle/>
          <a:p>
            <a:r>
              <a:rPr lang="en-US" sz="6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Summer Olympic games winners </a:t>
            </a:r>
            <a:br>
              <a:rPr lang="en-US" sz="6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6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(1896-2008)</a:t>
            </a:r>
            <a:endPar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3487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9720" y="618844"/>
            <a:ext cx="9164877" cy="915635"/>
          </a:xfrm>
          <a:prstGeom prst="rect">
            <a:avLst/>
          </a:prstGeom>
        </p:spPr>
        <p:txBody>
          <a:bodyPr wrap="square">
            <a:spAutoFit/>
          </a:bodyPr>
          <a:lstStyle/>
          <a:p>
            <a:pPr lvl="0" algn="ctr">
              <a:lnSpc>
                <a:spcPct val="107000"/>
              </a:lnSpc>
              <a:spcAft>
                <a:spcPts val="800"/>
              </a:spcAft>
              <a:tabLst>
                <a:tab pos="270510"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The amount of medals in such sport as Boxing, Wrestling, Taekwondo that got men and women.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15"/>
          <p:cNvPicPr/>
          <p:nvPr/>
        </p:nvPicPr>
        <p:blipFill rotWithShape="1">
          <a:blip r:embed="rId2"/>
          <a:srcRect l="23890" t="20247" r="1710" b="14734"/>
          <a:stretch/>
        </p:blipFill>
        <p:spPr bwMode="auto">
          <a:xfrm>
            <a:off x="645382" y="1534479"/>
            <a:ext cx="10813551" cy="50166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467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308" y="458135"/>
            <a:ext cx="10041699" cy="915635"/>
          </a:xfrm>
          <a:prstGeom prst="rect">
            <a:avLst/>
          </a:prstGeom>
        </p:spPr>
        <p:txBody>
          <a:bodyPr wrap="square">
            <a:spAutoFit/>
          </a:bodyPr>
          <a:lstStyle/>
          <a:p>
            <a:pPr lvl="0" algn="ctr">
              <a:lnSpc>
                <a:spcPct val="107000"/>
              </a:lnSpc>
              <a:spcAft>
                <a:spcPts val="800"/>
              </a:spcAft>
              <a:tabLst>
                <a:tab pos="270510"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Countries that have been in top-10 in medal standings for recent 20 years (their were in top-10 during last 5-6 Olympic Games)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079307" y="2192054"/>
            <a:ext cx="3945699"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solidFill>
                  <a:schemeClr val="accent3">
                    <a:lumMod val="50000"/>
                  </a:schemeClr>
                </a:solidFill>
              </a:rPr>
              <a:t>United States</a:t>
            </a:r>
          </a:p>
          <a:p>
            <a:pPr marL="285750" indent="-285750">
              <a:buFont typeface="Arial" panose="020B0604020202020204" pitchFamily="34" charset="0"/>
              <a:buChar char="•"/>
            </a:pPr>
            <a:r>
              <a:rPr lang="en-US" sz="3600" dirty="0" smtClean="0">
                <a:solidFill>
                  <a:schemeClr val="accent3">
                    <a:lumMod val="50000"/>
                  </a:schemeClr>
                </a:solidFill>
              </a:rPr>
              <a:t>China</a:t>
            </a:r>
          </a:p>
          <a:p>
            <a:pPr marL="285750" indent="-285750">
              <a:buFont typeface="Arial" panose="020B0604020202020204" pitchFamily="34" charset="0"/>
              <a:buChar char="•"/>
            </a:pPr>
            <a:r>
              <a:rPr lang="en-US" sz="3600" dirty="0" smtClean="0">
                <a:solidFill>
                  <a:schemeClr val="accent3">
                    <a:lumMod val="50000"/>
                  </a:schemeClr>
                </a:solidFill>
              </a:rPr>
              <a:t>Germany</a:t>
            </a:r>
          </a:p>
          <a:p>
            <a:pPr marL="285750" indent="-285750">
              <a:buFont typeface="Arial" panose="020B0604020202020204" pitchFamily="34" charset="0"/>
              <a:buChar char="•"/>
            </a:pPr>
            <a:r>
              <a:rPr lang="en-US" sz="3600" dirty="0" smtClean="0">
                <a:solidFill>
                  <a:schemeClr val="accent3">
                    <a:lumMod val="50000"/>
                  </a:schemeClr>
                </a:solidFill>
              </a:rPr>
              <a:t>South Korea</a:t>
            </a:r>
          </a:p>
          <a:p>
            <a:pPr marL="285750" indent="-285750">
              <a:buFont typeface="Arial" panose="020B0604020202020204" pitchFamily="34" charset="0"/>
              <a:buChar char="•"/>
            </a:pPr>
            <a:r>
              <a:rPr lang="en-US" sz="3600" dirty="0" err="1" smtClean="0">
                <a:solidFill>
                  <a:schemeClr val="accent3">
                    <a:lumMod val="50000"/>
                  </a:schemeClr>
                </a:solidFill>
              </a:rPr>
              <a:t>Australlia</a:t>
            </a:r>
            <a:endParaRPr lang="en-US" sz="3600" dirty="0">
              <a:solidFill>
                <a:schemeClr val="accent3">
                  <a:lumMod val="50000"/>
                </a:schemeClr>
              </a:solidFill>
            </a:endParaRPr>
          </a:p>
        </p:txBody>
      </p:sp>
    </p:spTree>
    <p:extLst>
      <p:ext uri="{BB962C8B-B14F-4D97-AF65-F5344CB8AC3E}">
        <p14:creationId xmlns:p14="http://schemas.microsoft.com/office/powerpoint/2010/main" val="167559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876" y="550525"/>
            <a:ext cx="9177403" cy="861774"/>
          </a:xfrm>
          <a:prstGeom prst="rect">
            <a:avLst/>
          </a:prstGeom>
        </p:spPr>
        <p:txBody>
          <a:bodyPr wrap="square">
            <a:spAutoFit/>
          </a:bodyPr>
          <a:lstStyle/>
          <a:p>
            <a:pPr algn="ctr"/>
            <a:r>
              <a:rPr lang="en-US" sz="2500" dirty="0">
                <a:latin typeface="Times New Roman" panose="02020603050405020304" pitchFamily="18" charset="0"/>
                <a:ea typeface="Calibri" panose="020F0502020204030204" pitchFamily="34" charset="0"/>
              </a:rPr>
              <a:t>The list of top-3 disciplines in which sportsmen were successful. Such list was generated for each country</a:t>
            </a:r>
            <a:endParaRPr lang="en-US" sz="2500" dirty="0"/>
          </a:p>
        </p:txBody>
      </p:sp>
      <p:pic>
        <p:nvPicPr>
          <p:cNvPr id="3" name="Picture 2"/>
          <p:cNvPicPr>
            <a:picLocks noChangeAspect="1"/>
          </p:cNvPicPr>
          <p:nvPr/>
        </p:nvPicPr>
        <p:blipFill rotWithShape="1">
          <a:blip r:embed="rId2"/>
          <a:srcRect l="8631" t="13175" r="53664" b="39046"/>
          <a:stretch/>
        </p:blipFill>
        <p:spPr>
          <a:xfrm>
            <a:off x="1002082" y="1690394"/>
            <a:ext cx="4597052" cy="4660302"/>
          </a:xfrm>
          <a:prstGeom prst="rect">
            <a:avLst/>
          </a:prstGeom>
        </p:spPr>
      </p:pic>
      <p:pic>
        <p:nvPicPr>
          <p:cNvPr id="5" name="Picture 4"/>
          <p:cNvPicPr>
            <a:picLocks noChangeAspect="1"/>
          </p:cNvPicPr>
          <p:nvPr/>
        </p:nvPicPr>
        <p:blipFill rotWithShape="1">
          <a:blip r:embed="rId3"/>
          <a:srcRect l="8321" t="21264" r="54384" b="46501"/>
          <a:stretch/>
        </p:blipFill>
        <p:spPr>
          <a:xfrm>
            <a:off x="6538585" y="2536210"/>
            <a:ext cx="4546948" cy="3144033"/>
          </a:xfrm>
          <a:prstGeom prst="rect">
            <a:avLst/>
          </a:prstGeom>
        </p:spPr>
      </p:pic>
    </p:spTree>
    <p:extLst>
      <p:ext uri="{BB962C8B-B14F-4D97-AF65-F5344CB8AC3E}">
        <p14:creationId xmlns:p14="http://schemas.microsoft.com/office/powerpoint/2010/main" val="41085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Subject area description</a:t>
            </a:r>
            <a:endParaRPr lang="en-US"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angle 3"/>
          <p:cNvSpPr/>
          <p:nvPr/>
        </p:nvSpPr>
        <p:spPr>
          <a:xfrm>
            <a:off x="730685" y="2084832"/>
            <a:ext cx="10693052" cy="3039935"/>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Summer Olympic Games is sport event that is held every four years in different cities. First Olympic Games were held in 1896 in Athens, Greece. There are 42 different Olympic sports (Archery, Athletics, Aquatics, Gymnastics, Wrestling, Boxing, Rowing, etc.) that include 55 different disciplines (for example, Athletics include Gymnastics includes Artistic G., Rhythmic G. and Trampoline). In all these 55 discipline there are over 650 events (for example, Swimming includes 100m butterfly, marathon 10km, 800m freestyle, 200m breaststroke, etc.). Sportsmen (men and women) from more than 140 countries take part in Olympic Games every year. Winners in every kind of sport get medals (gold, silver, bronze). If their results better than existing Olympic and world records such results announced to be new records.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6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7" descr="D:\материалы BUSINESS INTELLIGENCE\Olympic games\Schema.png"/>
          <p:cNvPicPr/>
          <p:nvPr/>
        </p:nvPicPr>
        <p:blipFill rotWithShape="1">
          <a:blip r:embed="rId2">
            <a:extLst>
              <a:ext uri="{28A0092B-C50C-407E-A947-70E740481C1C}">
                <a14:useLocalDpi xmlns:a14="http://schemas.microsoft.com/office/drawing/2010/main" val="0"/>
              </a:ext>
            </a:extLst>
          </a:blip>
          <a:srcRect b="729"/>
          <a:stretch/>
        </p:blipFill>
        <p:spPr bwMode="auto">
          <a:xfrm>
            <a:off x="651353" y="588723"/>
            <a:ext cx="10860066" cy="58120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92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50" y="292842"/>
            <a:ext cx="10364451" cy="796924"/>
          </a:xfrm>
        </p:spPr>
        <p:txBody>
          <a:bodyPr>
            <a:normAutofit fontScale="90000"/>
          </a:bodyPr>
          <a:lstStyle/>
          <a:p>
            <a:r>
              <a:rPr lang="en-US" sz="54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Reports</a:t>
            </a:r>
            <a:endParaRPr lang="en-US" sz="5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angle 3"/>
          <p:cNvSpPr/>
          <p:nvPr/>
        </p:nvSpPr>
        <p:spPr>
          <a:xfrm>
            <a:off x="943626" y="1089766"/>
            <a:ext cx="10893469" cy="861774"/>
          </a:xfrm>
          <a:prstGeom prst="rect">
            <a:avLst/>
          </a:prstGeom>
        </p:spPr>
        <p:txBody>
          <a:bodyPr wrap="square">
            <a:spAutoFit/>
          </a:bodyPr>
          <a:lstStyle/>
          <a:p>
            <a:pPr algn="ctr"/>
            <a:r>
              <a:rPr lang="en-US" sz="2500" dirty="0">
                <a:latin typeface="Times New Roman" panose="02020603050405020304" pitchFamily="18" charset="0"/>
                <a:ea typeface="Calibri" panose="020F0502020204030204" pitchFamily="34" charset="0"/>
              </a:rPr>
              <a:t>Top-3 disciplines with </a:t>
            </a:r>
            <a:r>
              <a:rPr lang="en-US" sz="2500" dirty="0" smtClean="0">
                <a:latin typeface="Times New Roman" panose="02020603050405020304" pitchFamily="18" charset="0"/>
                <a:ea typeface="Calibri" panose="020F0502020204030204" pitchFamily="34" charset="0"/>
              </a:rPr>
              <a:t>the biggest </a:t>
            </a:r>
            <a:r>
              <a:rPr lang="en-US" sz="2500" dirty="0">
                <a:latin typeface="Times New Roman" panose="02020603050405020304" pitchFamily="18" charset="0"/>
                <a:ea typeface="Calibri" panose="020F0502020204030204" pitchFamily="34" charset="0"/>
              </a:rPr>
              <a:t>amount of records in each category (Olympic records and World record). </a:t>
            </a:r>
            <a:endParaRPr lang="en-US" sz="2500" dirty="0"/>
          </a:p>
        </p:txBody>
      </p:sp>
      <p:pic>
        <p:nvPicPr>
          <p:cNvPr id="6" name="Рисунок 9"/>
          <p:cNvPicPr/>
          <p:nvPr/>
        </p:nvPicPr>
        <p:blipFill rotWithShape="1">
          <a:blip r:embed="rId2"/>
          <a:srcRect l="20684" t="18251" r="61419" b="63783"/>
          <a:stretch/>
        </p:blipFill>
        <p:spPr bwMode="auto">
          <a:xfrm>
            <a:off x="613150" y="2748464"/>
            <a:ext cx="5167900" cy="2462364"/>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6542762" y="2914514"/>
            <a:ext cx="4605402" cy="2130263"/>
          </a:xfrm>
          <a:prstGeom prst="rect">
            <a:avLst/>
          </a:prstGeom>
        </p:spPr>
        <p:txBody>
          <a:bodyPr wrap="square">
            <a:spAutoFit/>
          </a:bodyPr>
          <a:lstStyle/>
          <a:p>
            <a:pPr marL="457200" algn="just">
              <a:lnSpc>
                <a:spcPct val="107000"/>
              </a:lnSpc>
              <a:spcAft>
                <a:spcPts val="800"/>
              </a:spcAft>
              <a:tabLst>
                <a:tab pos="270510" algn="l"/>
              </a:tabLst>
            </a:pPr>
            <a:r>
              <a:rPr lang="en-US" sz="2500" b="1" dirty="0">
                <a:latin typeface="Times New Roman" panose="02020603050405020304" pitchFamily="18" charset="0"/>
                <a:ea typeface="Calibri" panose="020F0502020204030204" pitchFamily="34" charset="0"/>
                <a:cs typeface="Times New Roman" panose="02020603050405020304" pitchFamily="18" charset="0"/>
              </a:rPr>
              <a:t>The result is:</a:t>
            </a:r>
            <a:r>
              <a:rPr lang="en-US" sz="2500" dirty="0">
                <a:latin typeface="Times New Roman" panose="02020603050405020304" pitchFamily="18" charset="0"/>
                <a:ea typeface="Calibri" panose="020F0502020204030204" pitchFamily="34" charset="0"/>
                <a:cs typeface="Times New Roman" panose="02020603050405020304" pitchFamily="18" charset="0"/>
              </a:rPr>
              <a:t> Athletics, Rowing and Swimming are top-3 disciplines in which there the biggest number of Olympic and World records.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283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8"/>
          <p:cNvPicPr/>
          <p:nvPr/>
        </p:nvPicPr>
        <p:blipFill rotWithShape="1">
          <a:blip r:embed="rId2"/>
          <a:srcRect l="19722" t="18251" r="2225" b="14734"/>
          <a:stretch/>
        </p:blipFill>
        <p:spPr bwMode="auto">
          <a:xfrm>
            <a:off x="596943" y="574331"/>
            <a:ext cx="11064788" cy="57638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176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846" y="775994"/>
            <a:ext cx="11319353" cy="861774"/>
          </a:xfrm>
          <a:prstGeom prst="rect">
            <a:avLst/>
          </a:prstGeom>
        </p:spPr>
        <p:txBody>
          <a:bodyPr wrap="square">
            <a:spAutoFit/>
          </a:bodyPr>
          <a:lstStyle/>
          <a:p>
            <a:pPr algn="ctr"/>
            <a:r>
              <a:rPr lang="en-US" sz="2500" dirty="0">
                <a:latin typeface="Times New Roman" panose="02020603050405020304" pitchFamily="18" charset="0"/>
                <a:ea typeface="Calibri" panose="020F0502020204030204" pitchFamily="34" charset="0"/>
              </a:rPr>
              <a:t>Top-5 athletes and their appropriate kinds of sport that got the biggest number of medals in whole history of Olympic Games </a:t>
            </a:r>
            <a:endParaRPr lang="en-US" sz="2500" dirty="0"/>
          </a:p>
        </p:txBody>
      </p:sp>
      <p:graphicFrame>
        <p:nvGraphicFramePr>
          <p:cNvPr id="6" name="Table 5"/>
          <p:cNvGraphicFramePr>
            <a:graphicFrameLocks noGrp="1"/>
          </p:cNvGraphicFramePr>
          <p:nvPr>
            <p:extLst>
              <p:ext uri="{D42A27DB-BD31-4B8C-83A1-F6EECF244321}">
                <p14:modId xmlns:p14="http://schemas.microsoft.com/office/powerpoint/2010/main" val="1759894345"/>
              </p:ext>
            </p:extLst>
          </p:nvPr>
        </p:nvGraphicFramePr>
        <p:xfrm>
          <a:off x="880996" y="1755253"/>
          <a:ext cx="4617929" cy="4395024"/>
        </p:xfrm>
        <a:graphic>
          <a:graphicData uri="http://schemas.openxmlformats.org/drawingml/2006/table">
            <a:tbl>
              <a:tblPr>
                <a:tableStyleId>{5C22544A-7EE6-4342-B048-85BDC9FD1C3A}</a:tableStyleId>
              </a:tblPr>
              <a:tblGrid>
                <a:gridCol w="1774231">
                  <a:extLst>
                    <a:ext uri="{9D8B030D-6E8A-4147-A177-3AD203B41FA5}">
                      <a16:colId xmlns:a16="http://schemas.microsoft.com/office/drawing/2014/main" val="1691787762"/>
                    </a:ext>
                  </a:extLst>
                </a:gridCol>
                <a:gridCol w="1232105">
                  <a:extLst>
                    <a:ext uri="{9D8B030D-6E8A-4147-A177-3AD203B41FA5}">
                      <a16:colId xmlns:a16="http://schemas.microsoft.com/office/drawing/2014/main" val="564006506"/>
                    </a:ext>
                  </a:extLst>
                </a:gridCol>
                <a:gridCol w="672729">
                  <a:extLst>
                    <a:ext uri="{9D8B030D-6E8A-4147-A177-3AD203B41FA5}">
                      <a16:colId xmlns:a16="http://schemas.microsoft.com/office/drawing/2014/main" val="1479387321"/>
                    </a:ext>
                  </a:extLst>
                </a:gridCol>
                <a:gridCol w="938864">
                  <a:extLst>
                    <a:ext uri="{9D8B030D-6E8A-4147-A177-3AD203B41FA5}">
                      <a16:colId xmlns:a16="http://schemas.microsoft.com/office/drawing/2014/main" val="1285699611"/>
                    </a:ext>
                  </a:extLst>
                </a:gridCol>
              </a:tblGrid>
              <a:tr h="183126">
                <a:tc>
                  <a:txBody>
                    <a:bodyPr/>
                    <a:lstStyle/>
                    <a:p>
                      <a:pPr algn="ctr" fontAlgn="ctr"/>
                      <a:r>
                        <a:rPr lang="en-US" sz="800" u="none" strike="noStrike">
                          <a:effectLst/>
                        </a:rPr>
                        <a:t>ATHLETE</a:t>
                      </a:r>
                      <a:endParaRPr lang="en-US" sz="800" b="0" i="0" u="none" strike="noStrike">
                        <a:solidFill>
                          <a:srgbClr val="000000"/>
                        </a:solidFill>
                        <a:effectLst/>
                        <a:latin typeface="Calibri" panose="020F0502020204030204" pitchFamily="34" charset="0"/>
                      </a:endParaRPr>
                    </a:p>
                  </a:txBody>
                  <a:tcPr marL="5707" marR="5707" marT="5707" marB="0" anchor="ctr"/>
                </a:tc>
                <a:tc>
                  <a:txBody>
                    <a:bodyPr/>
                    <a:lstStyle/>
                    <a:p>
                      <a:pPr algn="ctr" fontAlgn="ctr"/>
                      <a:r>
                        <a:rPr lang="en-US" sz="800" u="none" strike="noStrike">
                          <a:effectLst/>
                        </a:rPr>
                        <a:t>DISCIPLINE</a:t>
                      </a:r>
                      <a:endParaRPr lang="en-US" sz="800" b="0" i="0" u="none" strike="noStrike">
                        <a:solidFill>
                          <a:srgbClr val="000000"/>
                        </a:solidFill>
                        <a:effectLst/>
                        <a:latin typeface="Calibri" panose="020F0502020204030204" pitchFamily="34" charset="0"/>
                      </a:endParaRPr>
                    </a:p>
                  </a:txBody>
                  <a:tcPr marL="5707" marR="5707" marT="5707" marB="0" anchor="ctr"/>
                </a:tc>
                <a:tc>
                  <a:txBody>
                    <a:bodyPr/>
                    <a:lstStyle/>
                    <a:p>
                      <a:pPr algn="ctr" fontAlgn="ctr"/>
                      <a:r>
                        <a:rPr lang="en-US" sz="800" u="none" strike="noStrike">
                          <a:effectLst/>
                        </a:rPr>
                        <a:t>PLACE</a:t>
                      </a:r>
                      <a:endParaRPr lang="en-US" sz="800" b="0" i="0" u="none" strike="noStrike">
                        <a:solidFill>
                          <a:srgbClr val="000000"/>
                        </a:solidFill>
                        <a:effectLst/>
                        <a:latin typeface="Calibri" panose="020F0502020204030204" pitchFamily="34" charset="0"/>
                      </a:endParaRPr>
                    </a:p>
                  </a:txBody>
                  <a:tcPr marL="5707" marR="5707" marT="5707" marB="0" anchor="ctr"/>
                </a:tc>
                <a:tc>
                  <a:txBody>
                    <a:bodyPr/>
                    <a:lstStyle/>
                    <a:p>
                      <a:pPr algn="ctr" fontAlgn="ctr"/>
                      <a:r>
                        <a:rPr lang="en-US" sz="800" u="none" strike="noStrike" dirty="0">
                          <a:effectLst/>
                        </a:rPr>
                        <a:t>NUM_MEDALS</a:t>
                      </a:r>
                      <a:endParaRPr lang="en-US" sz="800" b="0" i="0" u="none" strike="noStrike" dirty="0">
                        <a:solidFill>
                          <a:srgbClr val="000000"/>
                        </a:solidFill>
                        <a:effectLst/>
                        <a:latin typeface="Calibri" panose="020F0502020204030204" pitchFamily="34" charset="0"/>
                      </a:endParaRPr>
                    </a:p>
                  </a:txBody>
                  <a:tcPr marL="5707" marR="5707" marT="5707" marB="0" anchor="ctr"/>
                </a:tc>
                <a:extLst>
                  <a:ext uri="{0D108BD9-81ED-4DB2-BD59-A6C34878D82A}">
                    <a16:rowId xmlns:a16="http://schemas.microsoft.com/office/drawing/2014/main" val="2574865881"/>
                  </a:ext>
                </a:extLst>
              </a:tr>
              <a:tr h="183126">
                <a:tc>
                  <a:txBody>
                    <a:bodyPr/>
                    <a:lstStyle/>
                    <a:p>
                      <a:pPr algn="l" fontAlgn="b"/>
                      <a:r>
                        <a:rPr lang="en-US" sz="800" u="none" strike="noStrike">
                          <a:effectLst/>
                        </a:rPr>
                        <a:t>ANDRIANOV, Nikolay</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147149343"/>
                  </a:ext>
                </a:extLst>
              </a:tr>
              <a:tr h="183126">
                <a:tc>
                  <a:txBody>
                    <a:bodyPr/>
                    <a:lstStyle/>
                    <a:p>
                      <a:pPr algn="l" fontAlgn="b"/>
                      <a:r>
                        <a:rPr lang="en-US" sz="800" u="none" strike="noStrike">
                          <a:effectLst/>
                        </a:rPr>
                        <a:t>ANDRIANOV, Nikolay</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14784839"/>
                  </a:ext>
                </a:extLst>
              </a:tr>
              <a:tr h="183126">
                <a:tc>
                  <a:txBody>
                    <a:bodyPr/>
                    <a:lstStyle/>
                    <a:p>
                      <a:pPr algn="l" fontAlgn="b"/>
                      <a:r>
                        <a:rPr lang="en-US" sz="800" u="none" strike="noStrike">
                          <a:effectLst/>
                        </a:rPr>
                        <a:t>ANDRIANOV, Nikolay</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664619767"/>
                  </a:ext>
                </a:extLst>
              </a:tr>
              <a:tr h="183126">
                <a:tc>
                  <a:txBody>
                    <a:bodyPr/>
                    <a:lstStyle/>
                    <a:p>
                      <a:pPr algn="l" fontAlgn="b"/>
                      <a:r>
                        <a:rPr lang="en-US" sz="800" u="none" strike="noStrike">
                          <a:effectLst/>
                        </a:rPr>
                        <a:t>ANDRIANOV, Nikolay</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15</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443535992"/>
                  </a:ext>
                </a:extLst>
              </a:tr>
              <a:tr h="183126">
                <a:tc>
                  <a:txBody>
                    <a:bodyPr/>
                    <a:lstStyle/>
                    <a:p>
                      <a:pPr algn="l" fontAlgn="b"/>
                      <a:r>
                        <a:rPr lang="en-US" sz="800" u="none" strike="noStrike">
                          <a:effectLst/>
                        </a:rPr>
                        <a:t>FISCHER, Birgit</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Canoe / Kayak F</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036488378"/>
                  </a:ext>
                </a:extLst>
              </a:tr>
              <a:tr h="183126">
                <a:tc>
                  <a:txBody>
                    <a:bodyPr/>
                    <a:lstStyle/>
                    <a:p>
                      <a:pPr algn="l" fontAlgn="b"/>
                      <a:r>
                        <a:rPr lang="en-US" sz="800" u="none" strike="noStrike">
                          <a:effectLst/>
                        </a:rPr>
                        <a:t>FISCHER, Birgit</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Canoe / Kayak F</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365519493"/>
                  </a:ext>
                </a:extLst>
              </a:tr>
              <a:tr h="183126">
                <a:tc>
                  <a:txBody>
                    <a:bodyPr/>
                    <a:lstStyle/>
                    <a:p>
                      <a:pPr algn="l" fontAlgn="b"/>
                      <a:r>
                        <a:rPr lang="en-US" sz="800" u="none" strike="noStrike">
                          <a:effectLst/>
                        </a:rPr>
                        <a:t>FISCHER, Birgit</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Canoe / Kayak F</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098909444"/>
                  </a:ext>
                </a:extLst>
              </a:tr>
              <a:tr h="183126">
                <a:tc>
                  <a:txBody>
                    <a:bodyPr/>
                    <a:lstStyle/>
                    <a:p>
                      <a:pPr algn="l" fontAlgn="b"/>
                      <a:r>
                        <a:rPr lang="en-US" sz="800" u="none" strike="noStrike">
                          <a:effectLst/>
                        </a:rPr>
                        <a:t>KATO, Sawao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00162789"/>
                  </a:ext>
                </a:extLst>
              </a:tr>
              <a:tr h="183126">
                <a:tc>
                  <a:txBody>
                    <a:bodyPr/>
                    <a:lstStyle/>
                    <a:p>
                      <a:pPr algn="l" fontAlgn="b"/>
                      <a:r>
                        <a:rPr lang="en-US" sz="800" u="none" strike="noStrike">
                          <a:effectLst/>
                        </a:rPr>
                        <a:t>KATO, Sawao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656689603"/>
                  </a:ext>
                </a:extLst>
              </a:tr>
              <a:tr h="183126">
                <a:tc>
                  <a:txBody>
                    <a:bodyPr/>
                    <a:lstStyle/>
                    <a:p>
                      <a:pPr algn="l" fontAlgn="b"/>
                      <a:r>
                        <a:rPr lang="en-US" sz="800" u="none" strike="noStrike">
                          <a:effectLst/>
                        </a:rPr>
                        <a:t>KATO, Sawao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631435830"/>
                  </a:ext>
                </a:extLst>
              </a:tr>
              <a:tr h="183126">
                <a:tc>
                  <a:txBody>
                    <a:bodyPr/>
                    <a:lstStyle/>
                    <a:p>
                      <a:pPr algn="l" fontAlgn="b"/>
                      <a:r>
                        <a:rPr lang="en-US" sz="800" u="none" strike="noStrike">
                          <a:effectLst/>
                        </a:rPr>
                        <a:t>KATO, Sawao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422280048"/>
                  </a:ext>
                </a:extLst>
              </a:tr>
              <a:tr h="183126">
                <a:tc>
                  <a:txBody>
                    <a:bodyPr/>
                    <a:lstStyle/>
                    <a:p>
                      <a:pPr algn="l" fontAlgn="b"/>
                      <a:r>
                        <a:rPr lang="en-US" sz="800" u="none" strike="noStrike">
                          <a:effectLst/>
                        </a:rPr>
                        <a:t>LATYNINA, Larisa</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818404161"/>
                  </a:ext>
                </a:extLst>
              </a:tr>
              <a:tr h="183126">
                <a:tc>
                  <a:txBody>
                    <a:bodyPr/>
                    <a:lstStyle/>
                    <a:p>
                      <a:pPr algn="l" fontAlgn="b"/>
                      <a:r>
                        <a:rPr lang="en-US" sz="800" u="none" strike="noStrike">
                          <a:effectLst/>
                        </a:rPr>
                        <a:t>LATYNINA, Larisa</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344336705"/>
                  </a:ext>
                </a:extLst>
              </a:tr>
              <a:tr h="183126">
                <a:tc>
                  <a:txBody>
                    <a:bodyPr/>
                    <a:lstStyle/>
                    <a:p>
                      <a:pPr algn="l" fontAlgn="b"/>
                      <a:r>
                        <a:rPr lang="en-US" sz="800" u="none" strike="noStrike">
                          <a:effectLst/>
                        </a:rPr>
                        <a:t>LATYNINA, Larisa</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998689698"/>
                  </a:ext>
                </a:extLst>
              </a:tr>
              <a:tr h="183126">
                <a:tc>
                  <a:txBody>
                    <a:bodyPr/>
                    <a:lstStyle/>
                    <a:p>
                      <a:pPr algn="l" fontAlgn="b"/>
                      <a:r>
                        <a:rPr lang="en-US" sz="800" u="none" strike="noStrike">
                          <a:effectLst/>
                        </a:rPr>
                        <a:t>LATYNINA, Larisa</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18</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4112710961"/>
                  </a:ext>
                </a:extLst>
              </a:tr>
              <a:tr h="183126">
                <a:tc>
                  <a:txBody>
                    <a:bodyPr/>
                    <a:lstStyle/>
                    <a:p>
                      <a:pPr algn="l" fontAlgn="b"/>
                      <a:r>
                        <a:rPr lang="en-US" sz="800" u="none" strike="noStrike">
                          <a:effectLst/>
                        </a:rPr>
                        <a:t>MANGIAROTTI, Edoardo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Fencing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75901052"/>
                  </a:ext>
                </a:extLst>
              </a:tr>
              <a:tr h="183126">
                <a:tc>
                  <a:txBody>
                    <a:bodyPr/>
                    <a:lstStyle/>
                    <a:p>
                      <a:pPr algn="l" fontAlgn="b"/>
                      <a:r>
                        <a:rPr lang="en-US" sz="800" u="none" strike="noStrike">
                          <a:effectLst/>
                        </a:rPr>
                        <a:t>MANGIAROTTI, Edoardo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Fencing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907966014"/>
                  </a:ext>
                </a:extLst>
              </a:tr>
              <a:tr h="183126">
                <a:tc>
                  <a:txBody>
                    <a:bodyPr/>
                    <a:lstStyle/>
                    <a:p>
                      <a:pPr algn="l" fontAlgn="b"/>
                      <a:r>
                        <a:rPr lang="en-US" sz="800" u="none" strike="noStrike">
                          <a:effectLst/>
                        </a:rPr>
                        <a:t>MANGIAROTTI, Edoardo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Fencing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801055448"/>
                  </a:ext>
                </a:extLst>
              </a:tr>
              <a:tr h="183126">
                <a:tc>
                  <a:txBody>
                    <a:bodyPr/>
                    <a:lstStyle/>
                    <a:p>
                      <a:pPr algn="l" fontAlgn="b"/>
                      <a:r>
                        <a:rPr lang="en-US" sz="800" u="none" strike="noStrike">
                          <a:effectLst/>
                        </a:rPr>
                        <a:t>MANGIAROTTI, Edoardo</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Fencing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103971318"/>
                  </a:ext>
                </a:extLst>
              </a:tr>
              <a:tr h="183126">
                <a:tc>
                  <a:txBody>
                    <a:bodyPr/>
                    <a:lstStyle/>
                    <a:p>
                      <a:pPr algn="l" fontAlgn="b"/>
                      <a:r>
                        <a:rPr lang="en-US" sz="800" u="none" strike="noStrike">
                          <a:effectLst/>
                        </a:rPr>
                        <a:t>NEMOV, Alexei</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2535851886"/>
                  </a:ext>
                </a:extLst>
              </a:tr>
              <a:tr h="183126">
                <a:tc>
                  <a:txBody>
                    <a:bodyPr/>
                    <a:lstStyle/>
                    <a:p>
                      <a:pPr algn="l" fontAlgn="b"/>
                      <a:r>
                        <a:rPr lang="en-US" sz="800" u="none" strike="noStrike">
                          <a:effectLst/>
                        </a:rPr>
                        <a:t>NEMOV, Alexei</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226076337"/>
                  </a:ext>
                </a:extLst>
              </a:tr>
              <a:tr h="183126">
                <a:tc>
                  <a:txBody>
                    <a:bodyPr/>
                    <a:lstStyle/>
                    <a:p>
                      <a:pPr algn="l" fontAlgn="b"/>
                      <a:r>
                        <a:rPr lang="en-US" sz="800" u="none" strike="noStrike">
                          <a:effectLst/>
                        </a:rPr>
                        <a:t>NEMOV, Alexei</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132509284"/>
                  </a:ext>
                </a:extLst>
              </a:tr>
              <a:tr h="183126">
                <a:tc>
                  <a:txBody>
                    <a:bodyPr/>
                    <a:lstStyle/>
                    <a:p>
                      <a:pPr algn="l" fontAlgn="b"/>
                      <a:r>
                        <a:rPr lang="en-US" sz="800" u="none" strike="noStrike">
                          <a:effectLst/>
                        </a:rPr>
                        <a:t>NEMOV, Alexei</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Artistic G.</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l" fontAlgn="b"/>
                      <a:r>
                        <a:rPr lang="en-US" sz="800" u="none" strike="noStrike">
                          <a:effectLst/>
                        </a:rPr>
                        <a:t>Total</a:t>
                      </a:r>
                      <a:endParaRPr lang="en-US" sz="800" b="0" i="0" u="none" strike="noStrike">
                        <a:solidFill>
                          <a:srgbClr val="000000"/>
                        </a:solidFill>
                        <a:effectLst/>
                        <a:latin typeface="Calibri" panose="020F0502020204030204" pitchFamily="34" charset="0"/>
                      </a:endParaRPr>
                    </a:p>
                  </a:txBody>
                  <a:tcPr marL="5707" marR="5707" marT="5707" marB="0" anchor="b"/>
                </a:tc>
                <a:tc>
                  <a:txBody>
                    <a:bodyPr/>
                    <a:lstStyle/>
                    <a:p>
                      <a:pPr algn="r" fontAlgn="b"/>
                      <a:r>
                        <a:rPr lang="en-US" sz="800" u="none" strike="noStrike" dirty="0">
                          <a:effectLst/>
                        </a:rPr>
                        <a:t>12</a:t>
                      </a:r>
                      <a:endParaRPr lang="en-US" sz="800" b="0" i="0" u="none" strike="noStrike" dirty="0">
                        <a:solidFill>
                          <a:srgbClr val="000000"/>
                        </a:solidFill>
                        <a:effectLst/>
                        <a:latin typeface="Calibri" panose="020F0502020204030204" pitchFamily="34" charset="0"/>
                      </a:endParaRPr>
                    </a:p>
                  </a:txBody>
                  <a:tcPr marL="5707" marR="5707" marT="5707" marB="0" anchor="b"/>
                </a:tc>
                <a:extLst>
                  <a:ext uri="{0D108BD9-81ED-4DB2-BD59-A6C34878D82A}">
                    <a16:rowId xmlns:a16="http://schemas.microsoft.com/office/drawing/2014/main" val="19112440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9341936"/>
              </p:ext>
            </p:extLst>
          </p:nvPr>
        </p:nvGraphicFramePr>
        <p:xfrm>
          <a:off x="6219695" y="1943151"/>
          <a:ext cx="5128885" cy="4207126"/>
        </p:xfrm>
        <a:graphic>
          <a:graphicData uri="http://schemas.openxmlformats.org/drawingml/2006/table">
            <a:tbl>
              <a:tblPr>
                <a:tableStyleId>{5C22544A-7EE6-4342-B048-85BDC9FD1C3A}</a:tableStyleId>
              </a:tblPr>
              <a:tblGrid>
                <a:gridCol w="1970543">
                  <a:extLst>
                    <a:ext uri="{9D8B030D-6E8A-4147-A177-3AD203B41FA5}">
                      <a16:colId xmlns:a16="http://schemas.microsoft.com/office/drawing/2014/main" val="2713810981"/>
                    </a:ext>
                  </a:extLst>
                </a:gridCol>
                <a:gridCol w="1368432">
                  <a:extLst>
                    <a:ext uri="{9D8B030D-6E8A-4147-A177-3AD203B41FA5}">
                      <a16:colId xmlns:a16="http://schemas.microsoft.com/office/drawing/2014/main" val="3770893291"/>
                    </a:ext>
                  </a:extLst>
                </a:gridCol>
                <a:gridCol w="747164">
                  <a:extLst>
                    <a:ext uri="{9D8B030D-6E8A-4147-A177-3AD203B41FA5}">
                      <a16:colId xmlns:a16="http://schemas.microsoft.com/office/drawing/2014/main" val="109650517"/>
                    </a:ext>
                  </a:extLst>
                </a:gridCol>
                <a:gridCol w="1042746">
                  <a:extLst>
                    <a:ext uri="{9D8B030D-6E8A-4147-A177-3AD203B41FA5}">
                      <a16:colId xmlns:a16="http://schemas.microsoft.com/office/drawing/2014/main" val="1812325025"/>
                    </a:ext>
                  </a:extLst>
                </a:gridCol>
              </a:tblGrid>
              <a:tr h="191233">
                <a:tc>
                  <a:txBody>
                    <a:bodyPr/>
                    <a:lstStyle/>
                    <a:p>
                      <a:pPr algn="l" fontAlgn="b"/>
                      <a:r>
                        <a:rPr lang="en-US" sz="900" u="none" strike="noStrike">
                          <a:effectLst/>
                        </a:rPr>
                        <a:t>NURMI, Paavo</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Athletics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2725414541"/>
                  </a:ext>
                </a:extLst>
              </a:tr>
              <a:tr h="191233">
                <a:tc>
                  <a:txBody>
                    <a:bodyPr/>
                    <a:lstStyle/>
                    <a:p>
                      <a:pPr algn="l" fontAlgn="b"/>
                      <a:r>
                        <a:rPr lang="en-US" sz="900" u="none" strike="noStrike">
                          <a:effectLst/>
                        </a:rPr>
                        <a:t>NURMI, Paavo</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Athletics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1481611784"/>
                  </a:ext>
                </a:extLst>
              </a:tr>
              <a:tr h="191233">
                <a:tc>
                  <a:txBody>
                    <a:bodyPr/>
                    <a:lstStyle/>
                    <a:p>
                      <a:pPr algn="l" fontAlgn="b"/>
                      <a:r>
                        <a:rPr lang="en-US" sz="900" u="none" strike="noStrike">
                          <a:effectLst/>
                        </a:rPr>
                        <a:t>NURMI, Paavo</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Athletics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103451083"/>
                  </a:ext>
                </a:extLst>
              </a:tr>
              <a:tr h="191233">
                <a:tc>
                  <a:txBody>
                    <a:bodyPr/>
                    <a:lstStyle/>
                    <a:p>
                      <a:pPr algn="l" fontAlgn="b"/>
                      <a:r>
                        <a:rPr lang="en-US" sz="900" u="none" strike="noStrike">
                          <a:effectLst/>
                        </a:rPr>
                        <a:t>ONO, Takashi</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1908522956"/>
                  </a:ext>
                </a:extLst>
              </a:tr>
              <a:tr h="191233">
                <a:tc>
                  <a:txBody>
                    <a:bodyPr/>
                    <a:lstStyle/>
                    <a:p>
                      <a:pPr algn="l" fontAlgn="b"/>
                      <a:r>
                        <a:rPr lang="en-US" sz="900" u="none" strike="noStrike">
                          <a:effectLst/>
                        </a:rPr>
                        <a:t>ONO, Takashi</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2014602668"/>
                  </a:ext>
                </a:extLst>
              </a:tr>
              <a:tr h="191233">
                <a:tc>
                  <a:txBody>
                    <a:bodyPr/>
                    <a:lstStyle/>
                    <a:p>
                      <a:pPr algn="l" fontAlgn="b"/>
                      <a:r>
                        <a:rPr lang="en-US" sz="900" u="none" strike="noStrike">
                          <a:effectLst/>
                        </a:rPr>
                        <a:t>ONO, Takashi</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812797410"/>
                  </a:ext>
                </a:extLst>
              </a:tr>
              <a:tr h="191233">
                <a:tc>
                  <a:txBody>
                    <a:bodyPr/>
                    <a:lstStyle/>
                    <a:p>
                      <a:pPr algn="l" fontAlgn="b"/>
                      <a:r>
                        <a:rPr lang="en-US" sz="900" u="none" strike="noStrike">
                          <a:effectLst/>
                        </a:rPr>
                        <a:t>ONO, Takashi</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854658197"/>
                  </a:ext>
                </a:extLst>
              </a:tr>
              <a:tr h="191233">
                <a:tc>
                  <a:txBody>
                    <a:bodyPr/>
                    <a:lstStyle/>
                    <a:p>
                      <a:pPr algn="l" fontAlgn="b"/>
                      <a:r>
                        <a:rPr lang="en-US" sz="900" u="none" strike="noStrike">
                          <a:effectLst/>
                        </a:rPr>
                        <a:t>PHELPS, Michael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1526748268"/>
                  </a:ext>
                </a:extLst>
              </a:tr>
              <a:tr h="191233">
                <a:tc>
                  <a:txBody>
                    <a:bodyPr/>
                    <a:lstStyle/>
                    <a:p>
                      <a:pPr algn="l" fontAlgn="b"/>
                      <a:r>
                        <a:rPr lang="en-US" sz="900" u="none" strike="noStrike">
                          <a:effectLst/>
                        </a:rPr>
                        <a:t>PHELPS, Michael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562849534"/>
                  </a:ext>
                </a:extLst>
              </a:tr>
              <a:tr h="191233">
                <a:tc>
                  <a:txBody>
                    <a:bodyPr/>
                    <a:lstStyle/>
                    <a:p>
                      <a:pPr algn="l" fontAlgn="b"/>
                      <a:r>
                        <a:rPr lang="en-US" sz="900" u="none" strike="noStrike">
                          <a:effectLst/>
                        </a:rPr>
                        <a:t>PHELPS, Michael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2746122573"/>
                  </a:ext>
                </a:extLst>
              </a:tr>
              <a:tr h="191233">
                <a:tc>
                  <a:txBody>
                    <a:bodyPr/>
                    <a:lstStyle/>
                    <a:p>
                      <a:pPr algn="l" fontAlgn="b"/>
                      <a:r>
                        <a:rPr lang="en-US" sz="900" u="none" strike="noStrike">
                          <a:effectLst/>
                        </a:rPr>
                        <a:t>SHAKHLIN, Boris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4084547873"/>
                  </a:ext>
                </a:extLst>
              </a:tr>
              <a:tr h="191233">
                <a:tc>
                  <a:txBody>
                    <a:bodyPr/>
                    <a:lstStyle/>
                    <a:p>
                      <a:pPr algn="l" fontAlgn="b"/>
                      <a:r>
                        <a:rPr lang="en-US" sz="900" u="none" strike="noStrike">
                          <a:effectLst/>
                        </a:rPr>
                        <a:t>SHAKHLIN, Boris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634806371"/>
                  </a:ext>
                </a:extLst>
              </a:tr>
              <a:tr h="191233">
                <a:tc>
                  <a:txBody>
                    <a:bodyPr/>
                    <a:lstStyle/>
                    <a:p>
                      <a:pPr algn="l" fontAlgn="b"/>
                      <a:r>
                        <a:rPr lang="en-US" sz="900" u="none" strike="noStrike">
                          <a:effectLst/>
                        </a:rPr>
                        <a:t>SHAKHLIN, Boris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795935543"/>
                  </a:ext>
                </a:extLst>
              </a:tr>
              <a:tr h="191233">
                <a:tc>
                  <a:txBody>
                    <a:bodyPr/>
                    <a:lstStyle/>
                    <a:p>
                      <a:pPr algn="l" fontAlgn="b"/>
                      <a:r>
                        <a:rPr lang="en-US" sz="900" u="none" strike="noStrike">
                          <a:effectLst/>
                        </a:rPr>
                        <a:t>SHAKHLIN, Boris</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Artistic 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808727608"/>
                  </a:ext>
                </a:extLst>
              </a:tr>
              <a:tr h="191233">
                <a:tc>
                  <a:txBody>
                    <a:bodyPr/>
                    <a:lstStyle/>
                    <a:p>
                      <a:pPr algn="l" fontAlgn="b"/>
                      <a:r>
                        <a:rPr lang="en-US" sz="900" u="none" strike="noStrike">
                          <a:effectLst/>
                        </a:rPr>
                        <a:t>THOMPSON, Jenny</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71229256"/>
                  </a:ext>
                </a:extLst>
              </a:tr>
              <a:tr h="191233">
                <a:tc>
                  <a:txBody>
                    <a:bodyPr/>
                    <a:lstStyle/>
                    <a:p>
                      <a:pPr algn="l" fontAlgn="b"/>
                      <a:r>
                        <a:rPr lang="en-US" sz="900" u="none" strike="noStrike">
                          <a:effectLst/>
                        </a:rPr>
                        <a:t>THOMPSON, Jenny</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3260213611"/>
                  </a:ext>
                </a:extLst>
              </a:tr>
              <a:tr h="191233">
                <a:tc>
                  <a:txBody>
                    <a:bodyPr/>
                    <a:lstStyle/>
                    <a:p>
                      <a:pPr algn="l" fontAlgn="b"/>
                      <a:r>
                        <a:rPr lang="en-US" sz="900" u="none" strike="noStrike">
                          <a:effectLst/>
                        </a:rPr>
                        <a:t>THOMPSON, Jenny</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705205362"/>
                  </a:ext>
                </a:extLst>
              </a:tr>
              <a:tr h="191233">
                <a:tc>
                  <a:txBody>
                    <a:bodyPr/>
                    <a:lstStyle/>
                    <a:p>
                      <a:pPr algn="l" fontAlgn="b"/>
                      <a:r>
                        <a:rPr lang="en-US" sz="900" u="none" strike="noStrike">
                          <a:effectLst/>
                        </a:rPr>
                        <a:t>THOMPSON, Jenny</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491037746"/>
                  </a:ext>
                </a:extLst>
              </a:tr>
              <a:tr h="191233">
                <a:tc>
                  <a:txBody>
                    <a:bodyPr/>
                    <a:lstStyle/>
                    <a:p>
                      <a:pPr algn="l" fontAlgn="b"/>
                      <a:r>
                        <a:rPr lang="en-US" sz="900" u="none" strike="noStrike">
                          <a:effectLst/>
                        </a:rPr>
                        <a:t>TORRES, Dara</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811782839"/>
                  </a:ext>
                </a:extLst>
              </a:tr>
              <a:tr h="191233">
                <a:tc>
                  <a:txBody>
                    <a:bodyPr/>
                    <a:lstStyle/>
                    <a:p>
                      <a:pPr algn="l" fontAlgn="b"/>
                      <a:r>
                        <a:rPr lang="en-US" sz="900" u="none" strike="noStrike">
                          <a:effectLst/>
                        </a:rPr>
                        <a:t>TORRES, Dara</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2440209433"/>
                  </a:ext>
                </a:extLst>
              </a:tr>
              <a:tr h="191233">
                <a:tc>
                  <a:txBody>
                    <a:bodyPr/>
                    <a:lstStyle/>
                    <a:p>
                      <a:pPr algn="l" fontAlgn="b"/>
                      <a:r>
                        <a:rPr lang="en-US" sz="900" u="none" strike="noStrike">
                          <a:effectLst/>
                        </a:rPr>
                        <a:t>TORRES, Dara</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1948839988"/>
                  </a:ext>
                </a:extLst>
              </a:tr>
              <a:tr h="191233">
                <a:tc>
                  <a:txBody>
                    <a:bodyPr/>
                    <a:lstStyle/>
                    <a:p>
                      <a:pPr algn="l" fontAlgn="b"/>
                      <a:r>
                        <a:rPr lang="en-US" sz="900" u="none" strike="noStrike">
                          <a:effectLst/>
                        </a:rPr>
                        <a:t>TORRES, Dara</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Swimming</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226" marR="6226" marT="6226" marB="0" anchor="b"/>
                </a:tc>
                <a:tc>
                  <a:txBody>
                    <a:bodyPr/>
                    <a:lstStyle/>
                    <a:p>
                      <a:pPr algn="r" fontAlgn="b"/>
                      <a:r>
                        <a:rPr lang="en-US" sz="900" u="none" strike="noStrike" dirty="0">
                          <a:effectLst/>
                        </a:rPr>
                        <a:t>12</a:t>
                      </a:r>
                      <a:endParaRPr lang="en-US" sz="900" b="0" i="0" u="none" strike="noStrike" dirty="0">
                        <a:solidFill>
                          <a:srgbClr val="000000"/>
                        </a:solidFill>
                        <a:effectLst/>
                        <a:latin typeface="Calibri" panose="020F0502020204030204" pitchFamily="34" charset="0"/>
                      </a:endParaRPr>
                    </a:p>
                  </a:txBody>
                  <a:tcPr marL="6226" marR="6226" marT="6226" marB="0" anchor="b"/>
                </a:tc>
                <a:extLst>
                  <a:ext uri="{0D108BD9-81ED-4DB2-BD59-A6C34878D82A}">
                    <a16:rowId xmlns:a16="http://schemas.microsoft.com/office/drawing/2014/main" val="748181581"/>
                  </a:ext>
                </a:extLst>
              </a:tr>
            </a:tbl>
          </a:graphicData>
        </a:graphic>
      </p:graphicFrame>
    </p:spTree>
    <p:extLst>
      <p:ext uri="{BB962C8B-B14F-4D97-AF65-F5344CB8AC3E}">
        <p14:creationId xmlns:p14="http://schemas.microsoft.com/office/powerpoint/2010/main" val="340101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835" y="481058"/>
            <a:ext cx="10154433" cy="915635"/>
          </a:xfrm>
          <a:prstGeom prst="rect">
            <a:avLst/>
          </a:prstGeom>
        </p:spPr>
        <p:txBody>
          <a:bodyPr wrap="square">
            <a:spAutoFit/>
          </a:bodyPr>
          <a:lstStyle/>
          <a:p>
            <a:pPr lvl="0" algn="ctr">
              <a:lnSpc>
                <a:spcPct val="107000"/>
              </a:lnSpc>
              <a:spcAft>
                <a:spcPts val="800"/>
              </a:spcAft>
              <a:tabLst>
                <a:tab pos="270510"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The amount and percent of medals that were got by sportsmen from USA and Soviet Union.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12"/>
          <p:cNvPicPr/>
          <p:nvPr/>
        </p:nvPicPr>
        <p:blipFill rotWithShape="1">
          <a:blip r:embed="rId2"/>
          <a:srcRect l="21164" t="18251" r="45676" b="32699"/>
          <a:stretch/>
        </p:blipFill>
        <p:spPr bwMode="auto">
          <a:xfrm>
            <a:off x="775309" y="1607480"/>
            <a:ext cx="6189162" cy="4881002"/>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7352777" y="2410065"/>
            <a:ext cx="3983277" cy="1738938"/>
          </a:xfrm>
          <a:prstGeom prst="rect">
            <a:avLst/>
          </a:prstGeom>
        </p:spPr>
        <p:txBody>
          <a:bodyPr wrap="square">
            <a:spAutoFit/>
          </a:bodyPr>
          <a:lstStyle/>
          <a:p>
            <a:pPr marL="457200" algn="just">
              <a:lnSpc>
                <a:spcPct val="107000"/>
              </a:lnSpc>
              <a:spcAft>
                <a:spcPts val="800"/>
              </a:spcAft>
              <a:tabLst>
                <a:tab pos="270510" algn="l"/>
              </a:tabLst>
            </a:pPr>
            <a:r>
              <a:rPr lang="en-US" sz="2500" b="1" dirty="0">
                <a:latin typeface="Times New Roman" panose="02020603050405020304" pitchFamily="18" charset="0"/>
                <a:ea typeface="Calibri" panose="020F0502020204030204" pitchFamily="34" charset="0"/>
                <a:cs typeface="Times New Roman" panose="02020603050405020304" pitchFamily="18" charset="0"/>
              </a:rPr>
              <a:t>The result is:</a:t>
            </a:r>
            <a:r>
              <a:rPr lang="en-US" sz="2500" dirty="0">
                <a:latin typeface="Times New Roman" panose="02020603050405020304" pitchFamily="18" charset="0"/>
                <a:ea typeface="Calibri" panose="020F0502020204030204" pitchFamily="34" charset="0"/>
                <a:cs typeface="Times New Roman" panose="02020603050405020304" pitchFamily="18" charset="0"/>
              </a:rPr>
              <a:t> sportsmen from Soviet Union almost every year got more medals.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6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3"/>
          <p:cNvPicPr/>
          <p:nvPr/>
        </p:nvPicPr>
        <p:blipFill rotWithShape="1">
          <a:blip r:embed="rId2"/>
          <a:srcRect l="19882" t="18822" r="1482" b="14163"/>
          <a:stretch/>
        </p:blipFill>
        <p:spPr bwMode="auto">
          <a:xfrm>
            <a:off x="563279" y="556112"/>
            <a:ext cx="11136031" cy="57820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626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159" y="393376"/>
            <a:ext cx="10743156" cy="915635"/>
          </a:xfrm>
          <a:prstGeom prst="rect">
            <a:avLst/>
          </a:prstGeom>
        </p:spPr>
        <p:txBody>
          <a:bodyPr wrap="square">
            <a:spAutoFit/>
          </a:bodyPr>
          <a:lstStyle/>
          <a:p>
            <a:pPr lvl="0" algn="ctr">
              <a:lnSpc>
                <a:spcPct val="107000"/>
              </a:lnSpc>
              <a:spcAft>
                <a:spcPts val="800"/>
              </a:spcAft>
              <a:tabLst>
                <a:tab pos="270510"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Countries that have the biggest amount of medals in each kind of team sport like football, volleyball, basketball, etc.</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14"/>
          <p:cNvPicPr/>
          <p:nvPr/>
        </p:nvPicPr>
        <p:blipFill rotWithShape="1">
          <a:blip r:embed="rId2"/>
          <a:srcRect l="21165" t="31654" r="55882" b="43251"/>
          <a:stretch/>
        </p:blipFill>
        <p:spPr bwMode="auto">
          <a:xfrm>
            <a:off x="2875440" y="1786936"/>
            <a:ext cx="6982543" cy="39124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08947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29</TotalTime>
  <Words>680</Words>
  <Application>Microsoft Office PowerPoint</Application>
  <PresentationFormat>Widescreen</PresentationFormat>
  <Paragraphs>202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Tw Cen MT</vt:lpstr>
      <vt:lpstr>Arial</vt:lpstr>
      <vt:lpstr>Calibri</vt:lpstr>
      <vt:lpstr>Times New Roman</vt:lpstr>
      <vt:lpstr>Droplet</vt:lpstr>
      <vt:lpstr>Summer Olympic games winners  (1896-2008)</vt:lpstr>
      <vt:lpstr>Subject area description</vt:lpstr>
      <vt:lpstr>PowerPoint Presentation</vt:lpstr>
      <vt:lpstr>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Olympic games</dc:title>
  <dc:creator>Student</dc:creator>
  <cp:lastModifiedBy>Student</cp:lastModifiedBy>
  <cp:revision>4</cp:revision>
  <dcterms:created xsi:type="dcterms:W3CDTF">2016-12-13T15:27:48Z</dcterms:created>
  <dcterms:modified xsi:type="dcterms:W3CDTF">2016-12-13T16:28:57Z</dcterms:modified>
</cp:coreProperties>
</file>