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9" r:id="rId5"/>
    <p:sldId id="261" r:id="rId6"/>
    <p:sldId id="260" r:id="rId7"/>
    <p:sldId id="258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Динамика</a:t>
            </a:r>
            <a:r>
              <a:rPr lang="ru-RU" baseline="0" dirty="0" smtClean="0"/>
              <a:t> числа убитых журналистов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QTY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softEdge rad="0"/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>
                <a:softEdge rad="0"/>
              </a:effectLst>
            </c:spPr>
          </c:marker>
          <c:dPt>
            <c:idx val="15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>
                  <a:softEdge rad="0"/>
                </a:effectLst>
              </c:spPr>
            </c:marker>
            <c:bubble3D val="0"/>
          </c:dPt>
          <c:dLbls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Лист1!$A$2:$A$26</c:f>
              <c:strCache>
                <c:ptCount val="25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</c:strCache>
            </c:strRef>
          </c:cat>
          <c:val>
            <c:numRef>
              <c:f>Лист1!$B$2:$B$26</c:f>
              <c:numCache>
                <c:formatCode>General</c:formatCode>
                <c:ptCount val="25"/>
                <c:pt idx="0">
                  <c:v>50</c:v>
                </c:pt>
                <c:pt idx="1">
                  <c:v>66</c:v>
                </c:pt>
                <c:pt idx="2">
                  <c:v>84</c:v>
                </c:pt>
                <c:pt idx="3">
                  <c:v>61</c:v>
                </c:pt>
                <c:pt idx="4">
                  <c:v>34</c:v>
                </c:pt>
                <c:pt idx="5">
                  <c:v>35</c:v>
                </c:pt>
                <c:pt idx="6">
                  <c:v>37</c:v>
                </c:pt>
                <c:pt idx="7">
                  <c:v>52</c:v>
                </c:pt>
                <c:pt idx="8">
                  <c:v>45</c:v>
                </c:pt>
                <c:pt idx="9">
                  <c:v>54</c:v>
                </c:pt>
                <c:pt idx="10">
                  <c:v>32</c:v>
                </c:pt>
                <c:pt idx="11">
                  <c:v>58</c:v>
                </c:pt>
                <c:pt idx="12">
                  <c:v>86</c:v>
                </c:pt>
                <c:pt idx="13">
                  <c:v>63</c:v>
                </c:pt>
                <c:pt idx="14">
                  <c:v>102</c:v>
                </c:pt>
                <c:pt idx="15">
                  <c:v>108</c:v>
                </c:pt>
                <c:pt idx="16">
                  <c:v>69</c:v>
                </c:pt>
                <c:pt idx="17">
                  <c:v>100</c:v>
                </c:pt>
                <c:pt idx="18">
                  <c:v>79</c:v>
                </c:pt>
                <c:pt idx="19">
                  <c:v>83</c:v>
                </c:pt>
                <c:pt idx="20">
                  <c:v>106</c:v>
                </c:pt>
                <c:pt idx="21">
                  <c:v>99</c:v>
                </c:pt>
                <c:pt idx="22">
                  <c:v>88</c:v>
                </c:pt>
                <c:pt idx="23">
                  <c:v>97</c:v>
                </c:pt>
                <c:pt idx="24">
                  <c:v>50</c:v>
                </c:pt>
              </c:numCache>
            </c:numRef>
          </c:val>
          <c:smooth val="1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7663768"/>
        <c:axId val="237658672"/>
      </c:lineChart>
      <c:catAx>
        <c:axId val="23766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658672"/>
        <c:crosses val="autoZero"/>
        <c:auto val="1"/>
        <c:lblAlgn val="ctr"/>
        <c:lblOffset val="100"/>
        <c:noMultiLvlLbl val="0"/>
      </c:catAx>
      <c:valAx>
        <c:axId val="237658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663768"/>
        <c:crosses val="autoZero"/>
        <c:crossBetween val="between"/>
      </c:valAx>
      <c:spPr>
        <a:noFill/>
        <a:ln>
          <a:noFill/>
        </a:ln>
        <a:effectLst>
          <a:glow rad="88900">
            <a:schemeClr val="accent1">
              <a:alpha val="40000"/>
            </a:schemeClr>
          </a:glow>
          <a:softEdge rad="11430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Соотношение</a:t>
            </a:r>
            <a:r>
              <a:rPr lang="ru-RU" baseline="0" dirty="0" smtClean="0"/>
              <a:t> типов смерти (%) в ТОП-3 странах</a:t>
            </a:r>
            <a:endParaRPr lang="ru-RU" dirty="0"/>
          </a:p>
        </c:rich>
      </c:tx>
      <c:layout>
        <c:manualLayout>
          <c:xMode val="edge"/>
          <c:yMode val="edge"/>
          <c:x val="3.9870912583648221E-2"/>
          <c:y val="1.32157971441043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847343311308608"/>
          <c:y val="0.1562024387178618"/>
          <c:w val="0.54531094973718097"/>
          <c:h val="0.818016312868090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Murder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Iraq</c:v>
                </c:pt>
                <c:pt idx="1">
                  <c:v>Philippines</c:v>
                </c:pt>
                <c:pt idx="2">
                  <c:v>Syria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62.36</c:v>
                </c:pt>
                <c:pt idx="1">
                  <c:v>97.4</c:v>
                </c:pt>
                <c:pt idx="2">
                  <c:v>16.5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Crossfire/Combat-Related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Iraq</c:v>
                </c:pt>
                <c:pt idx="1">
                  <c:v>Philippines</c:v>
                </c:pt>
                <c:pt idx="2">
                  <c:v>Syria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33.15</c:v>
                </c:pt>
                <c:pt idx="1">
                  <c:v>0</c:v>
                </c:pt>
                <c:pt idx="2">
                  <c:v>74.760000000000005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Dangerous Assignment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Iraq</c:v>
                </c:pt>
                <c:pt idx="1">
                  <c:v>Philippines</c:v>
                </c:pt>
                <c:pt idx="2">
                  <c:v>Syria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4.49</c:v>
                </c:pt>
                <c:pt idx="1">
                  <c:v>2.6</c:v>
                </c:pt>
                <c:pt idx="2">
                  <c:v>7.77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Iraq</c:v>
                </c:pt>
                <c:pt idx="1">
                  <c:v>Philippines</c:v>
                </c:pt>
                <c:pt idx="2">
                  <c:v>Syria</c:v>
                </c:pt>
              </c:strCache>
            </c:strRef>
          </c:cat>
          <c:val>
            <c:numRef>
              <c:f>Лист1!$E$2:$E$4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0.97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87321328"/>
        <c:axId val="287318976"/>
      </c:barChart>
      <c:catAx>
        <c:axId val="2873213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7318976"/>
        <c:crosses val="autoZero"/>
        <c:auto val="1"/>
        <c:lblAlgn val="ctr"/>
        <c:lblOffset val="100"/>
        <c:noMultiLvlLbl val="0"/>
      </c:catAx>
      <c:valAx>
        <c:axId val="287318976"/>
        <c:scaling>
          <c:orientation val="minMax"/>
          <c:max val="100"/>
        </c:scaling>
        <c:delete val="1"/>
        <c:axPos val="t"/>
        <c:numFmt formatCode="General" sourceLinked="1"/>
        <c:majorTickMark val="none"/>
        <c:minorTickMark val="none"/>
        <c:tickLblPos val="nextTo"/>
        <c:crossAx val="28732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0960872685820436E-2"/>
          <c:y val="8.0197862336140152E-2"/>
          <c:w val="0.80385362352494139"/>
          <c:h val="4.2457742835503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Соотношение</a:t>
            </a:r>
            <a:r>
              <a:rPr lang="ru-RU" baseline="0" dirty="0" smtClean="0"/>
              <a:t> безнаказанности (%) в ТОП-3 странах</a:t>
            </a:r>
            <a:endParaRPr lang="ru-RU" dirty="0"/>
          </a:p>
        </c:rich>
      </c:tx>
      <c:layout>
        <c:manualLayout>
          <c:xMode val="edge"/>
          <c:yMode val="edge"/>
          <c:x val="6.1188807498258418E-2"/>
          <c:y val="1.54184300014551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847343311308608"/>
          <c:y val="0.1562024387178618"/>
          <c:w val="0.75978816153342765"/>
          <c:h val="0.818016312868090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Impunity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Iraq</c:v>
                </c:pt>
                <c:pt idx="1">
                  <c:v>Philippines</c:v>
                </c:pt>
                <c:pt idx="2">
                  <c:v>Syria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41.67</c:v>
                </c:pt>
                <c:pt idx="1">
                  <c:v>50.38</c:v>
                </c:pt>
                <c:pt idx="2">
                  <c:v>14.66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Partial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Iraq</c:v>
                </c:pt>
                <c:pt idx="1">
                  <c:v>Philippines</c:v>
                </c:pt>
                <c:pt idx="2">
                  <c:v>Syria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0.38</c:v>
                </c:pt>
                <c:pt idx="1">
                  <c:v>6.02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No data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Iraq</c:v>
                </c:pt>
                <c:pt idx="1">
                  <c:v>Philippines</c:v>
                </c:pt>
                <c:pt idx="2">
                  <c:v>Syria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57.95</c:v>
                </c:pt>
                <c:pt idx="1">
                  <c:v>43.61</c:v>
                </c:pt>
                <c:pt idx="2">
                  <c:v>85.34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87319368"/>
        <c:axId val="287320152"/>
      </c:barChart>
      <c:catAx>
        <c:axId val="2873193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7320152"/>
        <c:crosses val="autoZero"/>
        <c:auto val="1"/>
        <c:lblAlgn val="ctr"/>
        <c:lblOffset val="100"/>
        <c:noMultiLvlLbl val="0"/>
      </c:catAx>
      <c:valAx>
        <c:axId val="287320152"/>
        <c:scaling>
          <c:orientation val="minMax"/>
          <c:max val="100"/>
        </c:scaling>
        <c:delete val="1"/>
        <c:axPos val="t"/>
        <c:numFmt formatCode="General" sourceLinked="1"/>
        <c:majorTickMark val="none"/>
        <c:minorTickMark val="none"/>
        <c:tickLblPos val="nextTo"/>
        <c:crossAx val="287319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972190264085621"/>
          <c:y val="8.0197862336140152E-2"/>
          <c:w val="0.31602523168183067"/>
          <c:h val="4.2370678135157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Соотношение</a:t>
            </a:r>
            <a:r>
              <a:rPr lang="ru-RU" baseline="0" dirty="0" smtClean="0"/>
              <a:t> последствий преступлений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Наказано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Лист1!$A$2:$A$24</c:f>
              <c:numCache>
                <c:formatCode>General</c:formatCode>
                <c:ptCount val="23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</c:numCache>
            </c:numRef>
          </c:cat>
          <c:val>
            <c:numRef>
              <c:f>Лист1!$B$2:$B$26</c:f>
              <c:numCache>
                <c:formatCode>General</c:formatCode>
                <c:ptCount val="25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1</c:v>
                </c:pt>
                <c:pt idx="9">
                  <c:v>6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0</c:v>
                </c:pt>
                <c:pt idx="14">
                  <c:v>1</c:v>
                </c:pt>
                <c:pt idx="15">
                  <c:v>3</c:v>
                </c:pt>
                <c:pt idx="16">
                  <c:v>0</c:v>
                </c:pt>
                <c:pt idx="17">
                  <c:v>4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Безнаказанно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Лист1!$A$2:$A$24</c:f>
              <c:numCache>
                <c:formatCode>General</c:formatCode>
                <c:ptCount val="23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</c:numCache>
            </c:numRef>
          </c:cat>
          <c:val>
            <c:numRef>
              <c:f>Лист1!$C$2:$C$26</c:f>
              <c:numCache>
                <c:formatCode>General</c:formatCode>
                <c:ptCount val="25"/>
                <c:pt idx="0">
                  <c:v>24</c:v>
                </c:pt>
                <c:pt idx="1">
                  <c:v>30</c:v>
                </c:pt>
                <c:pt idx="2">
                  <c:v>54</c:v>
                </c:pt>
                <c:pt idx="3">
                  <c:v>42</c:v>
                </c:pt>
                <c:pt idx="4">
                  <c:v>22</c:v>
                </c:pt>
                <c:pt idx="5">
                  <c:v>15</c:v>
                </c:pt>
                <c:pt idx="6">
                  <c:v>16</c:v>
                </c:pt>
                <c:pt idx="7">
                  <c:v>15</c:v>
                </c:pt>
                <c:pt idx="8">
                  <c:v>12</c:v>
                </c:pt>
                <c:pt idx="9">
                  <c:v>17</c:v>
                </c:pt>
                <c:pt idx="10">
                  <c:v>8</c:v>
                </c:pt>
                <c:pt idx="11">
                  <c:v>20</c:v>
                </c:pt>
                <c:pt idx="12">
                  <c:v>23</c:v>
                </c:pt>
                <c:pt idx="13">
                  <c:v>34</c:v>
                </c:pt>
                <c:pt idx="14">
                  <c:v>44</c:v>
                </c:pt>
                <c:pt idx="15">
                  <c:v>42</c:v>
                </c:pt>
                <c:pt idx="16">
                  <c:v>27</c:v>
                </c:pt>
                <c:pt idx="17">
                  <c:v>43</c:v>
                </c:pt>
                <c:pt idx="18">
                  <c:v>25</c:v>
                </c:pt>
                <c:pt idx="19">
                  <c:v>18</c:v>
                </c:pt>
                <c:pt idx="20">
                  <c:v>33</c:v>
                </c:pt>
                <c:pt idx="21">
                  <c:v>27</c:v>
                </c:pt>
                <c:pt idx="22">
                  <c:v>24</c:v>
                </c:pt>
                <c:pt idx="23">
                  <c:v>37</c:v>
                </c:pt>
                <c:pt idx="24">
                  <c:v>10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Частично наказано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Лист1!$A$2:$A$24</c:f>
              <c:numCache>
                <c:formatCode>General</c:formatCode>
                <c:ptCount val="23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</c:numCache>
            </c:numRef>
          </c:cat>
          <c:val>
            <c:numRef>
              <c:f>Лист1!$D$2:$D$26</c:f>
              <c:numCache>
                <c:formatCode>General</c:formatCode>
                <c:ptCount val="25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  <c:pt idx="12">
                  <c:v>9</c:v>
                </c:pt>
                <c:pt idx="13">
                  <c:v>5</c:v>
                </c:pt>
                <c:pt idx="14">
                  <c:v>3</c:v>
                </c:pt>
                <c:pt idx="15">
                  <c:v>5</c:v>
                </c:pt>
                <c:pt idx="16">
                  <c:v>1</c:v>
                </c:pt>
                <c:pt idx="17">
                  <c:v>6</c:v>
                </c:pt>
                <c:pt idx="18">
                  <c:v>2</c:v>
                </c:pt>
                <c:pt idx="19">
                  <c:v>4</c:v>
                </c:pt>
                <c:pt idx="20">
                  <c:v>2</c:v>
                </c:pt>
                <c:pt idx="21">
                  <c:v>5</c:v>
                </c:pt>
                <c:pt idx="22">
                  <c:v>1</c:v>
                </c:pt>
                <c:pt idx="23">
                  <c:v>8</c:v>
                </c:pt>
                <c:pt idx="24">
                  <c:v>0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Нет данных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Лист1!$A$2:$A$24</c:f>
              <c:numCache>
                <c:formatCode>General</c:formatCode>
                <c:ptCount val="23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</c:numCache>
            </c:numRef>
          </c:cat>
          <c:val>
            <c:numRef>
              <c:f>Лист1!$E$2:$E$26</c:f>
              <c:numCache>
                <c:formatCode>General</c:formatCode>
                <c:ptCount val="25"/>
                <c:pt idx="0">
                  <c:v>25</c:v>
                </c:pt>
                <c:pt idx="1">
                  <c:v>30</c:v>
                </c:pt>
                <c:pt idx="2">
                  <c:v>29</c:v>
                </c:pt>
                <c:pt idx="3">
                  <c:v>17</c:v>
                </c:pt>
                <c:pt idx="4">
                  <c:v>10</c:v>
                </c:pt>
                <c:pt idx="5">
                  <c:v>17</c:v>
                </c:pt>
                <c:pt idx="6">
                  <c:v>16</c:v>
                </c:pt>
                <c:pt idx="7">
                  <c:v>36</c:v>
                </c:pt>
                <c:pt idx="8">
                  <c:v>29</c:v>
                </c:pt>
                <c:pt idx="9">
                  <c:v>27</c:v>
                </c:pt>
                <c:pt idx="10">
                  <c:v>19</c:v>
                </c:pt>
                <c:pt idx="11">
                  <c:v>34</c:v>
                </c:pt>
                <c:pt idx="12">
                  <c:v>51</c:v>
                </c:pt>
                <c:pt idx="13">
                  <c:v>24</c:v>
                </c:pt>
                <c:pt idx="14">
                  <c:v>54</c:v>
                </c:pt>
                <c:pt idx="15">
                  <c:v>58</c:v>
                </c:pt>
                <c:pt idx="16">
                  <c:v>41</c:v>
                </c:pt>
                <c:pt idx="17">
                  <c:v>47</c:v>
                </c:pt>
                <c:pt idx="18">
                  <c:v>52</c:v>
                </c:pt>
                <c:pt idx="19">
                  <c:v>61</c:v>
                </c:pt>
                <c:pt idx="20">
                  <c:v>71</c:v>
                </c:pt>
                <c:pt idx="21">
                  <c:v>66</c:v>
                </c:pt>
                <c:pt idx="22">
                  <c:v>63</c:v>
                </c:pt>
                <c:pt idx="23">
                  <c:v>50</c:v>
                </c:pt>
                <c:pt idx="24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662592"/>
        <c:axId val="237660240"/>
      </c:barChart>
      <c:catAx>
        <c:axId val="23766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660240"/>
        <c:crosses val="autoZero"/>
        <c:auto val="1"/>
        <c:lblAlgn val="ctr"/>
        <c:lblOffset val="100"/>
        <c:noMultiLvlLbl val="0"/>
      </c:catAx>
      <c:valAx>
        <c:axId val="23766024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66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Процент убитых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Местные</c:v>
                </c:pt>
                <c:pt idx="1">
                  <c:v>Приезжие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87.88</c:v>
                </c:pt>
                <c:pt idx="1">
                  <c:v>12.12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683747576093592"/>
          <c:y val="0.12520990947497201"/>
          <c:w val="0.47141147201886285"/>
          <c:h val="0.131855669955403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Процент убитых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Мотив подтвержден</c:v>
                </c:pt>
                <c:pt idx="1">
                  <c:v>Мотив не подтвержден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65.31</c:v>
                </c:pt>
                <c:pt idx="1">
                  <c:v>34.69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631773295184991"/>
          <c:y val="0.12520990947497201"/>
          <c:w val="0.54771082904157797"/>
          <c:h val="0.139133200293966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8723347664154891"/>
          <c:y val="0.30445476256767673"/>
          <c:w val="0.46306556443217661"/>
          <c:h val="0.62714843813516308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Процент убитых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4"/>
                <c:pt idx="0">
                  <c:v>Неизвестно</c:v>
                </c:pt>
                <c:pt idx="1">
                  <c:v>Убийство</c:v>
                </c:pt>
                <c:pt idx="2">
                  <c:v>Опасное задание</c:v>
                </c:pt>
                <c:pt idx="3">
                  <c:v>Военные действия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3.03</c:v>
                </c:pt>
                <c:pt idx="1">
                  <c:v>30.3</c:v>
                </c:pt>
                <c:pt idx="2">
                  <c:v>9.09</c:v>
                </c:pt>
                <c:pt idx="3">
                  <c:v>57.58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199134387839463"/>
          <c:y val="0.1347408140644008"/>
          <c:w val="0.8010553065291065"/>
          <c:h val="0.139133200293966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ТОП-3 национальностей с наибольшим числом смертей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Сирия</c:v>
                </c:pt>
                <c:pt idx="1">
                  <c:v>Мексика</c:v>
                </c:pt>
                <c:pt idx="2">
                  <c:v>Ирак</c:v>
                </c:pt>
                <c:pt idx="3">
                  <c:v>Йемен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37659064"/>
        <c:axId val="237662200"/>
      </c:barChart>
      <c:catAx>
        <c:axId val="2376590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662200"/>
        <c:crosses val="autoZero"/>
        <c:auto val="1"/>
        <c:lblAlgn val="ctr"/>
        <c:lblOffset val="100"/>
        <c:noMultiLvlLbl val="0"/>
      </c:catAx>
      <c:valAx>
        <c:axId val="237662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37659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ТОП-3 организации с наибольшим числом смертей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El Tiempo de Durango </c:v>
                </c:pt>
                <c:pt idx="1">
                  <c:v>Aaj </c:v>
                </c:pt>
                <c:pt idx="2">
                  <c:v>DXXX</c:v>
                </c:pt>
                <c:pt idx="3">
                  <c:v>El Pulso del Tiempo 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37658280"/>
        <c:axId val="287319760"/>
      </c:barChart>
      <c:catAx>
        <c:axId val="2376582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7319760"/>
        <c:crosses val="autoZero"/>
        <c:auto val="1"/>
        <c:lblAlgn val="ctr"/>
        <c:lblOffset val="100"/>
        <c:noMultiLvlLbl val="0"/>
      </c:catAx>
      <c:valAx>
        <c:axId val="28731976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37658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ТОП-3 медиа с наибольшим числом смертей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Телевидение</c:v>
                </c:pt>
                <c:pt idx="1">
                  <c:v>Интернет</c:v>
                </c:pt>
                <c:pt idx="2">
                  <c:v>Телевидение, Интернет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9</c:v>
                </c:pt>
                <c:pt idx="1">
                  <c:v>7</c:v>
                </c:pt>
                <c:pt idx="2">
                  <c:v>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87322896"/>
        <c:axId val="287323680"/>
      </c:barChart>
      <c:catAx>
        <c:axId val="2873228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7323680"/>
        <c:crosses val="autoZero"/>
        <c:auto val="1"/>
        <c:lblAlgn val="ctr"/>
        <c:lblOffset val="100"/>
        <c:noMultiLvlLbl val="0"/>
      </c:catAx>
      <c:valAx>
        <c:axId val="2873236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8732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51416150763516488"/>
          <c:y val="0.40358025759279575"/>
          <c:w val="0.45579878113153538"/>
          <c:h val="0.525751438785415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ТОП-3 тематики с наибольшим числом смертей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Война</c:v>
                </c:pt>
                <c:pt idx="1">
                  <c:v>Политика, война</c:v>
                </c:pt>
                <c:pt idx="2">
                  <c:v>Коррупция, криминал, политика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14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87322112"/>
        <c:axId val="287323288"/>
      </c:barChart>
      <c:catAx>
        <c:axId val="2873221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7323288"/>
        <c:crosses val="autoZero"/>
        <c:auto val="1"/>
        <c:lblAlgn val="ctr"/>
        <c:lblOffset val="100"/>
        <c:noMultiLvlLbl val="0"/>
      </c:catAx>
      <c:valAx>
        <c:axId val="28732328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8732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02BFC-0249-4C22-B825-9CDC16756BE3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C003-AE71-4FED-9415-66629B5A0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59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C003-AE71-4FED-9415-66629B5A01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239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C003-AE71-4FED-9415-66629B5A01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92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2873-717A-4FA4-89EF-995C3C6A08E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B5B4-C8AD-443D-A0C9-9BB5537FA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30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2873-717A-4FA4-89EF-995C3C6A08E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B5B4-C8AD-443D-A0C9-9BB5537FA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2873-717A-4FA4-89EF-995C3C6A08E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B5B4-C8AD-443D-A0C9-9BB5537FA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13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2873-717A-4FA4-89EF-995C3C6A08E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B5B4-C8AD-443D-A0C9-9BB5537FA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2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2873-717A-4FA4-89EF-995C3C6A08E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B5B4-C8AD-443D-A0C9-9BB5537FA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79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2873-717A-4FA4-89EF-995C3C6A08E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B5B4-C8AD-443D-A0C9-9BB5537FA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43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2873-717A-4FA4-89EF-995C3C6A08E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B5B4-C8AD-443D-A0C9-9BB5537FA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0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2873-717A-4FA4-89EF-995C3C6A08E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B5B4-C8AD-443D-A0C9-9BB5537FA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4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2873-717A-4FA4-89EF-995C3C6A08E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B5B4-C8AD-443D-A0C9-9BB5537FA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84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2873-717A-4FA4-89EF-995C3C6A08E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B5B4-C8AD-443D-A0C9-9BB5537FA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54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2873-717A-4FA4-89EF-995C3C6A08E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B5B4-C8AD-443D-A0C9-9BB5537FA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12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12873-717A-4FA4-89EF-995C3C6A08E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6B5B4-C8AD-443D-A0C9-9BB5537FA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3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my, black-and-white, gu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18" b="9500"/>
          <a:stretch/>
        </p:blipFill>
        <p:spPr bwMode="auto">
          <a:xfrm>
            <a:off x="-1" y="1059251"/>
            <a:ext cx="12191299" cy="334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2106" y="2788202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Смертность журналистов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2106" y="5267877"/>
            <a:ext cx="9144000" cy="1655762"/>
          </a:xfrm>
        </p:spPr>
        <p:txBody>
          <a:bodyPr/>
          <a:lstStyle/>
          <a:p>
            <a:r>
              <a:rPr lang="ru-RU" dirty="0" smtClean="0"/>
              <a:t>Смертность журналистов по всему миру с</a:t>
            </a:r>
            <a:r>
              <a:rPr lang="en-US" dirty="0" smtClean="0"/>
              <a:t> 1992</a:t>
            </a:r>
            <a:r>
              <a:rPr lang="ru-RU" dirty="0" smtClean="0"/>
              <a:t> по </a:t>
            </a:r>
            <a:r>
              <a:rPr lang="ru-RU" dirty="0" err="1" smtClean="0"/>
              <a:t>окт</a:t>
            </a:r>
            <a:r>
              <a:rPr lang="en-US" dirty="0" smtClean="0"/>
              <a:t> </a:t>
            </a:r>
            <a:r>
              <a:rPr lang="en-US" dirty="0" smtClean="0"/>
              <a:t>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531" y="317241"/>
            <a:ext cx="9815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Страны с наибольшим числом убитых, наибольшим процентом убийств во время исполнения обязанностей журналиста и наибольшим процентом безнаказанности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32745"/>
              </p:ext>
            </p:extLst>
          </p:nvPr>
        </p:nvGraphicFramePr>
        <p:xfrm>
          <a:off x="466530" y="2911475"/>
          <a:ext cx="11484046" cy="84582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640578"/>
                <a:gridCol w="1640578"/>
                <a:gridCol w="1640578"/>
                <a:gridCol w="1640578"/>
                <a:gridCol w="1640578"/>
                <a:gridCol w="1640578"/>
                <a:gridCol w="1640578"/>
              </a:tblGrid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COUNTRY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QTY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RR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QTY_CONFIRMED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RR_CONFIRMED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QTY_IMPUNITY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RR_IMPUNITY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Iraq</a:t>
                      </a:r>
                      <a:endParaRPr lang="en-US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>
                          <a:effectLst/>
                        </a:rPr>
                        <a:t>264</a:t>
                      </a:r>
                      <a:endParaRPr lang="ru-RU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14,8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177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14,6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110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>
                          <a:effectLst/>
                        </a:rPr>
                        <a:t>16</a:t>
                      </a:r>
                      <a:endParaRPr lang="ru-RU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Philippines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>
                          <a:effectLst/>
                        </a:rPr>
                        <a:t>133</a:t>
                      </a:r>
                      <a:endParaRPr lang="ru-RU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>
                          <a:effectLst/>
                        </a:rPr>
                        <a:t>7,5</a:t>
                      </a:r>
                      <a:endParaRPr lang="ru-RU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>
                          <a:effectLst/>
                        </a:rPr>
                        <a:t>77</a:t>
                      </a:r>
                      <a:endParaRPr lang="ru-RU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>
                          <a:effectLst/>
                        </a:rPr>
                        <a:t>6,3</a:t>
                      </a:r>
                      <a:endParaRPr lang="ru-RU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67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u="none" strike="noStrike" kern="1200" dirty="0">
                          <a:effectLst/>
                        </a:rPr>
                        <a:t>9,8</a:t>
                      </a:r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953" y="2363325"/>
            <a:ext cx="9815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Спасибо за внимание.</a:t>
            </a:r>
          </a:p>
          <a:p>
            <a:endParaRPr lang="ru-RU" sz="2400" dirty="0"/>
          </a:p>
          <a:p>
            <a:r>
              <a:rPr lang="en-US" sz="2400" dirty="0" err="1" smtClean="0"/>
              <a:t>Volha</a:t>
            </a:r>
            <a:r>
              <a:rPr lang="en-US" sz="2400" dirty="0" smtClean="0"/>
              <a:t> </a:t>
            </a:r>
            <a:r>
              <a:rPr lang="en-US" sz="2400" dirty="0" err="1" smtClean="0"/>
              <a:t>Puzanava</a:t>
            </a:r>
            <a:endParaRPr lang="en-US" sz="2400" dirty="0" smtClean="0"/>
          </a:p>
          <a:p>
            <a:r>
              <a:rPr lang="en-US" sz="2400" dirty="0" smtClean="0"/>
              <a:t>olya.pyzanova@gmail.com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878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4234" y="842495"/>
            <a:ext cx="9334122" cy="5897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531" y="317241"/>
            <a:ext cx="981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Модель базы данных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88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732483019"/>
              </p:ext>
            </p:extLst>
          </p:nvPr>
        </p:nvGraphicFramePr>
        <p:xfrm>
          <a:off x="466531" y="778906"/>
          <a:ext cx="11090495" cy="265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83932131"/>
              </p:ext>
            </p:extLst>
          </p:nvPr>
        </p:nvGraphicFramePr>
        <p:xfrm>
          <a:off x="466531" y="3627637"/>
          <a:ext cx="11318443" cy="2827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6531" y="317241"/>
            <a:ext cx="981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Почему это важно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091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531" y="317241"/>
            <a:ext cx="9815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Динамика ключевых показателей в 2016 году (в сравнении с аналогичным периодом 2015 года)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73438" y="1605116"/>
            <a:ext cx="20822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Количество смертей</a:t>
            </a:r>
            <a:endParaRPr lang="en-US" sz="2000" dirty="0" smtClean="0"/>
          </a:p>
          <a:p>
            <a:r>
              <a:rPr lang="en-US" sz="2000" b="1" dirty="0" smtClean="0"/>
              <a:t>50</a:t>
            </a:r>
            <a:endParaRPr lang="ru-RU" sz="2000" b="1" dirty="0" smtClean="0"/>
          </a:p>
          <a:p>
            <a:endParaRPr lang="ru-RU" sz="2000" dirty="0" smtClean="0"/>
          </a:p>
          <a:p>
            <a:r>
              <a:rPr lang="ru-RU" sz="2000" dirty="0" smtClean="0">
                <a:solidFill>
                  <a:srgbClr val="00B050"/>
                </a:solidFill>
              </a:rPr>
              <a:t>-40,48%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3017" y="1605116"/>
            <a:ext cx="27655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Количество смертей среди мужчин</a:t>
            </a:r>
            <a:endParaRPr lang="en-US" sz="2000" dirty="0" smtClean="0"/>
          </a:p>
          <a:p>
            <a:r>
              <a:rPr lang="en-US" sz="2000" b="1" dirty="0" smtClean="0"/>
              <a:t>32</a:t>
            </a:r>
            <a:endParaRPr lang="ru-RU" sz="2000" b="1" dirty="0" smtClean="0"/>
          </a:p>
          <a:p>
            <a:endParaRPr lang="ru-RU" sz="2000" dirty="0" smtClean="0"/>
          </a:p>
          <a:p>
            <a:r>
              <a:rPr lang="ru-RU" sz="2000" dirty="0" smtClean="0">
                <a:solidFill>
                  <a:srgbClr val="00B050"/>
                </a:solidFill>
              </a:rPr>
              <a:t>-</a:t>
            </a:r>
            <a:r>
              <a:rPr lang="en-US" sz="2000" dirty="0" smtClean="0">
                <a:solidFill>
                  <a:srgbClr val="00B050"/>
                </a:solidFill>
              </a:rPr>
              <a:t>38,46</a:t>
            </a:r>
            <a:r>
              <a:rPr lang="ru-RU" sz="2000" dirty="0" smtClean="0">
                <a:solidFill>
                  <a:srgbClr val="00B050"/>
                </a:solidFill>
              </a:rPr>
              <a:t>%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3017" y="4046255"/>
            <a:ext cx="2765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Количество смертей среди женщин</a:t>
            </a:r>
            <a:endParaRPr lang="en-US" sz="2000" dirty="0" smtClean="0"/>
          </a:p>
          <a:p>
            <a:r>
              <a:rPr lang="ru-RU" sz="2000" b="1" dirty="0" smtClean="0"/>
              <a:t>0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(</a:t>
            </a:r>
            <a:r>
              <a:rPr lang="ru-RU" sz="2000" dirty="0" smtClean="0">
                <a:solidFill>
                  <a:srgbClr val="00B050"/>
                </a:solidFill>
              </a:rPr>
              <a:t>меньше на 5 женщин</a:t>
            </a:r>
            <a:r>
              <a:rPr lang="en-US" sz="2000" dirty="0" smtClean="0">
                <a:solidFill>
                  <a:srgbClr val="00B050"/>
                </a:solidFill>
              </a:rPr>
              <a:t>)</a:t>
            </a:r>
            <a:endParaRPr lang="ru-RU" sz="2000" dirty="0" smtClean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2144" y="1604514"/>
            <a:ext cx="3044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Количество взятых в плен</a:t>
            </a:r>
            <a:endParaRPr lang="en-US" dirty="0" smtClean="0"/>
          </a:p>
          <a:p>
            <a:r>
              <a:rPr lang="en-US" b="1" dirty="0" smtClean="0"/>
              <a:t>0</a:t>
            </a:r>
            <a:endParaRPr lang="ru-RU" b="1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ru-RU" dirty="0" smtClean="0">
                <a:solidFill>
                  <a:srgbClr val="00B050"/>
                </a:solidFill>
              </a:rPr>
              <a:t>меньше на 10 человек)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7872" y="2917717"/>
            <a:ext cx="3044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Количество находившихся под угрозой</a:t>
            </a:r>
            <a:endParaRPr lang="en-US" dirty="0" smtClean="0"/>
          </a:p>
          <a:p>
            <a:r>
              <a:rPr lang="en-US" b="1" dirty="0" smtClean="0"/>
              <a:t>7</a:t>
            </a:r>
            <a:endParaRPr lang="ru-RU" b="1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-73,08%</a:t>
            </a:r>
            <a:endParaRPr lang="ru-RU" dirty="0" smtClean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7872" y="4507919"/>
            <a:ext cx="3044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Количество подвергшихся пыткам</a:t>
            </a:r>
            <a:endParaRPr lang="en-US" dirty="0" smtClean="0"/>
          </a:p>
          <a:p>
            <a:r>
              <a:rPr lang="en-US" b="1" dirty="0" smtClean="0"/>
              <a:t>0</a:t>
            </a:r>
            <a:endParaRPr lang="ru-RU" b="1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ru-RU" dirty="0" smtClean="0">
                <a:solidFill>
                  <a:srgbClr val="00B050"/>
                </a:solidFill>
              </a:rPr>
              <a:t>меньше на 6 человек)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3438" y="4046255"/>
            <a:ext cx="2037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Количество безнаказанных убийств</a:t>
            </a:r>
            <a:endParaRPr lang="en-US" sz="2000" dirty="0" smtClean="0"/>
          </a:p>
          <a:p>
            <a:r>
              <a:rPr lang="en-US" sz="2000" b="1" dirty="0" smtClean="0"/>
              <a:t>10</a:t>
            </a:r>
            <a:endParaRPr lang="ru-RU" sz="2000" b="1" dirty="0" smtClean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-68,75%</a:t>
            </a:r>
            <a:endParaRPr lang="ru-RU" sz="2000" dirty="0" smtClean="0">
              <a:solidFill>
                <a:srgbClr val="00B050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573717" y="1502876"/>
            <a:ext cx="0" cy="47440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772331" y="1532772"/>
            <a:ext cx="0" cy="474401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273438" y="3787085"/>
            <a:ext cx="549889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772331" y="2900837"/>
            <a:ext cx="3510004" cy="168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772331" y="4499479"/>
            <a:ext cx="3510004" cy="168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6531" y="317241"/>
            <a:ext cx="981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Соотношение между признаками журналистов в 2016 году</a:t>
            </a:r>
            <a:endParaRPr lang="ru-RU" sz="2400" dirty="0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034712300"/>
              </p:ext>
            </p:extLst>
          </p:nvPr>
        </p:nvGraphicFramePr>
        <p:xfrm>
          <a:off x="-715223" y="1448555"/>
          <a:ext cx="5413972" cy="3997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796500553"/>
              </p:ext>
            </p:extLst>
          </p:nvPr>
        </p:nvGraphicFramePr>
        <p:xfrm>
          <a:off x="3063788" y="1444763"/>
          <a:ext cx="5413972" cy="3997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675272499"/>
              </p:ext>
            </p:extLst>
          </p:nvPr>
        </p:nvGraphicFramePr>
        <p:xfrm>
          <a:off x="7022473" y="1420290"/>
          <a:ext cx="5413972" cy="3997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2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531" y="317241"/>
            <a:ext cx="981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Наиболее подвержены риску в 2016 году</a:t>
            </a:r>
            <a:endParaRPr lang="ru-RU" sz="2400" dirty="0"/>
          </a:p>
        </p:txBody>
      </p:sp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774731286"/>
              </p:ext>
            </p:extLst>
          </p:nvPr>
        </p:nvGraphicFramePr>
        <p:xfrm>
          <a:off x="1287217" y="1244499"/>
          <a:ext cx="5412350" cy="1976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1475264134"/>
              </p:ext>
            </p:extLst>
          </p:nvPr>
        </p:nvGraphicFramePr>
        <p:xfrm>
          <a:off x="-17992" y="3777960"/>
          <a:ext cx="6079905" cy="1976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2082554830"/>
              </p:ext>
            </p:extLst>
          </p:nvPr>
        </p:nvGraphicFramePr>
        <p:xfrm>
          <a:off x="6298698" y="1242990"/>
          <a:ext cx="5412350" cy="1976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4060081195"/>
              </p:ext>
            </p:extLst>
          </p:nvPr>
        </p:nvGraphicFramePr>
        <p:xfrm>
          <a:off x="6201626" y="3839826"/>
          <a:ext cx="5718772" cy="1976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983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2400" t="34514" r="2610" b="11681"/>
          <a:stretch/>
        </p:blipFill>
        <p:spPr>
          <a:xfrm>
            <a:off x="218074" y="1138335"/>
            <a:ext cx="11650226" cy="54254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0750" t="33821" r="2112" b="11143"/>
          <a:stretch/>
        </p:blipFill>
        <p:spPr>
          <a:xfrm>
            <a:off x="0" y="1138335"/>
            <a:ext cx="11765902" cy="5425282"/>
          </a:xfrm>
          <a:prstGeom prst="rect">
            <a:avLst/>
          </a:prstGeom>
        </p:spPr>
      </p:pic>
      <p:sp>
        <p:nvSpPr>
          <p:cNvPr id="4" name="Скругленная прямоугольная выноска 3"/>
          <p:cNvSpPr/>
          <p:nvPr/>
        </p:nvSpPr>
        <p:spPr>
          <a:xfrm>
            <a:off x="2052733" y="1819469"/>
            <a:ext cx="2519266" cy="774441"/>
          </a:xfrm>
          <a:prstGeom prst="wedgeRoundRectCallout">
            <a:avLst>
              <a:gd name="adj1" fmla="val -27273"/>
              <a:gd name="adj2" fmla="val 1147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Ирак, убито 260 журналистов</a:t>
            </a:r>
            <a:r>
              <a:rPr lang="en-US" dirty="0" smtClean="0">
                <a:solidFill>
                  <a:sysClr val="windowText" lastClr="000000"/>
                </a:solidFill>
              </a:rPr>
              <a:t> (14,8%)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932644" y="3503617"/>
            <a:ext cx="2761861" cy="637592"/>
          </a:xfrm>
          <a:prstGeom prst="wedgeRoundRectCallout">
            <a:avLst>
              <a:gd name="adj1" fmla="val -32821"/>
              <a:gd name="adj2" fmla="val 10685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Филиппины, убито 133 журналиста</a:t>
            </a:r>
            <a:r>
              <a:rPr lang="en-US" dirty="0" smtClean="0">
                <a:solidFill>
                  <a:sysClr val="windowText" lastClr="000000"/>
                </a:solidFill>
              </a:rPr>
              <a:t> (7,5%)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531" y="317241"/>
            <a:ext cx="981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Смертность журналистов по странам, 1992-2016 гг.</a:t>
            </a:r>
            <a:endParaRPr lang="ru-RU" sz="24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218074" y="3623387"/>
            <a:ext cx="2519266" cy="774441"/>
          </a:xfrm>
          <a:prstGeom prst="wedgeRoundRectCallout">
            <a:avLst>
              <a:gd name="adj1" fmla="val 29764"/>
              <a:gd name="adj2" fmla="val -9366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Сирия, убито 106 журналистов</a:t>
            </a:r>
            <a:r>
              <a:rPr lang="en-US" dirty="0" smtClean="0">
                <a:solidFill>
                  <a:sysClr val="windowText" lastClr="000000"/>
                </a:solidFill>
              </a:rPr>
              <a:t> (6,5%)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3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531" y="317241"/>
            <a:ext cx="981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Различия в ТОП-3 странах</a:t>
            </a:r>
            <a:endParaRPr lang="ru-RU" sz="2400" dirty="0"/>
          </a:p>
        </p:txBody>
      </p:sp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2793101814"/>
              </p:ext>
            </p:extLst>
          </p:nvPr>
        </p:nvGraphicFramePr>
        <p:xfrm>
          <a:off x="0" y="804552"/>
          <a:ext cx="7579360" cy="5765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3082022622"/>
              </p:ext>
            </p:extLst>
          </p:nvPr>
        </p:nvGraphicFramePr>
        <p:xfrm>
          <a:off x="5684067" y="804552"/>
          <a:ext cx="7579360" cy="5765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00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90797"/>
              </p:ext>
            </p:extLst>
          </p:nvPr>
        </p:nvGraphicFramePr>
        <p:xfrm>
          <a:off x="1837854" y="2332808"/>
          <a:ext cx="8302026" cy="2546649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767342"/>
                <a:gridCol w="2767342"/>
                <a:gridCol w="2767342"/>
              </a:tblGrid>
              <a:tr h="328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NATIONALITY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COUNTRY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QTY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8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Germany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Afghanistan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7620" marR="7620" marT="7620" marB="0" anchor="b"/>
                </a:tc>
              </a:tr>
              <a:tr h="52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United Kingdom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Iraq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7620" marR="7620" marT="7620" marB="0" anchor="b"/>
                </a:tc>
              </a:tr>
              <a:tr h="175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France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Syria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7620" marR="7620" marT="7620" marB="0" anchor="b"/>
                </a:tc>
              </a:tr>
              <a:tr h="175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Italy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Bosnia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7620" marR="7620" marT="7620" marB="0" anchor="b"/>
                </a:tc>
              </a:tr>
              <a:tr h="175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Syrian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Turkey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7620" marR="7620" marT="7620" marB="0" anchor="b"/>
                </a:tc>
              </a:tr>
              <a:tr h="328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China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Yugoslavia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7620" marR="7620" marT="7620" marB="0" anchor="b"/>
                </a:tc>
              </a:tr>
              <a:tr h="175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Russia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Ukraine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6531" y="317241"/>
            <a:ext cx="981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Среди тех, кто погиб не на родине - откуда </a:t>
            </a:r>
            <a:r>
              <a:rPr lang="ru-RU" sz="2400" dirty="0" smtClean="0"/>
              <a:t>они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ru-RU" sz="2400" dirty="0" smtClean="0"/>
              <a:t>где </a:t>
            </a:r>
            <a:r>
              <a:rPr lang="ru-RU" sz="2400" dirty="0" smtClean="0"/>
              <a:t>умерли?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14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282</Words>
  <Application>Microsoft Office PowerPoint</Application>
  <PresentationFormat>Широкоэкранный</PresentationFormat>
  <Paragraphs>105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Dialog</vt:lpstr>
      <vt:lpstr>Тема Office</vt:lpstr>
      <vt:lpstr>Смертность журналистов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User-PC</dc:creator>
  <cp:lastModifiedBy>User-PC</cp:lastModifiedBy>
  <cp:revision>32</cp:revision>
  <dcterms:created xsi:type="dcterms:W3CDTF">2016-12-12T19:03:34Z</dcterms:created>
  <dcterms:modified xsi:type="dcterms:W3CDTF">2016-12-13T14:24:50Z</dcterms:modified>
</cp:coreProperties>
</file>