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9" r:id="rId3"/>
    <p:sldId id="282" r:id="rId4"/>
    <p:sldId id="281" r:id="rId5"/>
    <p:sldId id="283" r:id="rId6"/>
    <p:sldId id="284" r:id="rId7"/>
    <p:sldId id="280" r:id="rId8"/>
    <p:sldId id="286" r:id="rId9"/>
    <p:sldId id="285" r:id="rId10"/>
    <p:sldId id="288" r:id="rId11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BC32AE1-1B14-4758-AD23-B48EE85DCE4B}">
          <p14:sldIdLst>
            <p14:sldId id="256"/>
            <p14:sldId id="279"/>
            <p14:sldId id="282"/>
            <p14:sldId id="281"/>
            <p14:sldId id="283"/>
            <p14:sldId id="284"/>
            <p14:sldId id="280"/>
            <p14:sldId id="286"/>
            <p14:sldId id="285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84CC"/>
    <a:srgbClr val="03136A"/>
    <a:srgbClr val="35759D"/>
    <a:srgbClr val="35B19D"/>
    <a:srgbClr val="000000"/>
    <a:srgbClr val="FFFF00"/>
    <a:srgbClr val="B3D3EA"/>
    <a:srgbClr val="78A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10" autoAdjust="0"/>
    <p:restoredTop sz="95596" autoAdjust="0"/>
  </p:normalViewPr>
  <p:slideViewPr>
    <p:cSldViewPr>
      <p:cViewPr varScale="1">
        <p:scale>
          <a:sx n="58" d="100"/>
          <a:sy n="58" d="100"/>
        </p:scale>
        <p:origin x="816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E3B0DA0-8B55-4D50-9BF8-78BD574383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751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123BEA-F4D0-4930-A7E6-34E7E62358C5}" type="slidenum">
              <a:rPr lang="en-US"/>
              <a:pPr/>
              <a:t>1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8228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12F874-85BE-4641-9625-30824E7D714D}" type="slidenum">
              <a:rPr lang="en-US"/>
              <a:pPr/>
              <a:t>2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6012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8"/>
          <p:cNvSpPr>
            <a:spLocks noChangeArrowheads="1"/>
          </p:cNvSpPr>
          <p:nvPr userDrawn="1"/>
        </p:nvSpPr>
        <p:spPr bwMode="auto">
          <a:xfrm>
            <a:off x="0" y="685800"/>
            <a:ext cx="5105400" cy="1447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819150"/>
            <a:ext cx="77724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438275"/>
            <a:ext cx="7772400" cy="466725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75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477000" y="1371600"/>
            <a:ext cx="1828800" cy="51657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90600" y="1371600"/>
            <a:ext cx="5334000" cy="51657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07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8809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565743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90600" y="2362200"/>
            <a:ext cx="3581400" cy="4175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24400" y="2362200"/>
            <a:ext cx="3581400" cy="4175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87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138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540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8207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3372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292716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371600"/>
            <a:ext cx="73152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2362200"/>
            <a:ext cx="7315200" cy="417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dirty="0" smtClean="0"/>
              <a:t>Google Products</a:t>
            </a:r>
            <a:r>
              <a:rPr lang="ru-RU" sz="2800" b="1" dirty="0" smtClean="0"/>
              <a:t> </a:t>
            </a:r>
            <a:r>
              <a:rPr lang="en-US" sz="2800" b="1" dirty="0" smtClean="0"/>
              <a:t>Lifecycle</a:t>
            </a:r>
            <a:endParaRPr lang="ru-RU" sz="2800" b="1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600" dirty="0" smtClean="0"/>
              <a:t>Mark Rudak BI Training</a:t>
            </a:r>
            <a:endParaRPr lang="en-US" sz="1600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1371600"/>
            <a:ext cx="8510588" cy="3190875"/>
          </a:xfrm>
        </p:spPr>
        <p:txBody>
          <a:bodyPr/>
          <a:lstStyle/>
          <a:p>
            <a:r>
              <a:rPr lang="ru-RU" sz="4800" dirty="0" smtClean="0"/>
              <a:t>Спасибо за внимание</a:t>
            </a:r>
            <a:endParaRPr lang="ru-RU" sz="4800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0"/>
            <a:ext cx="91440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86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655638"/>
            <a:ext cx="6934200" cy="715962"/>
          </a:xfrm>
        </p:spPr>
        <p:txBody>
          <a:bodyPr/>
          <a:lstStyle/>
          <a:p>
            <a:r>
              <a:rPr lang="ru-RU" sz="4000" dirty="0" smtClean="0">
                <a:solidFill>
                  <a:schemeClr val="tx2"/>
                </a:solidFill>
              </a:rPr>
              <a:t>Доменная область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2133600"/>
            <a:ext cx="7391400" cy="4495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altLang="ko-KR" sz="2000" dirty="0" smtClean="0">
                <a:latin typeface="Verdana" panose="020B0604030504040204" pitchFamily="34" charset="0"/>
                <a:ea typeface="굴림" charset="-127"/>
              </a:rPr>
              <a:t>Таблицей фактов является </a:t>
            </a:r>
            <a:r>
              <a:rPr lang="ru-RU" altLang="ko-KR" sz="2000" b="1" dirty="0" smtClean="0">
                <a:latin typeface="Verdana" panose="020B0604030504040204" pitchFamily="34" charset="0"/>
                <a:ea typeface="굴림" charset="-127"/>
              </a:rPr>
              <a:t>факт жизненного цикла продукта</a:t>
            </a:r>
            <a:r>
              <a:rPr lang="ru-RU" altLang="ko-KR" sz="2000" dirty="0" smtClean="0">
                <a:latin typeface="Verdana" panose="020B0604030504040204" pitchFamily="34" charset="0"/>
                <a:ea typeface="굴림" charset="-127"/>
              </a:rPr>
              <a:t>.</a:t>
            </a:r>
            <a:endParaRPr lang="en-US" altLang="ko-KR" sz="2000" dirty="0">
              <a:latin typeface="Verdana" panose="020B0604030504040204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anose="020B0604030504040204" pitchFamily="34" charset="0"/>
              <a:ea typeface="굴림" charset="-127"/>
            </a:endParaRPr>
          </a:p>
          <a:p>
            <a:r>
              <a:rPr lang="ru-RU" sz="2000" dirty="0"/>
              <a:t>Был проанализирован жизненный цикл продуктов компании </a:t>
            </a:r>
            <a:r>
              <a:rPr lang="en-US" sz="2000" dirty="0"/>
              <a:t>Google</a:t>
            </a:r>
            <a:r>
              <a:rPr lang="ru-RU" sz="2000" dirty="0"/>
              <a:t>, а именно, даты создания и даты окончания обслуживания продукта, количество кликов(трафик) на </a:t>
            </a:r>
            <a:r>
              <a:rPr lang="en-US" sz="2000" dirty="0" err="1"/>
              <a:t>url</a:t>
            </a:r>
            <a:r>
              <a:rPr lang="ru-RU" sz="2000" dirty="0"/>
              <a:t>/</a:t>
            </a:r>
            <a:r>
              <a:rPr lang="en-US" sz="2000" dirty="0"/>
              <a:t>homepage </a:t>
            </a:r>
            <a:r>
              <a:rPr lang="ru-RU" sz="2000" dirty="0"/>
              <a:t>продукта. Все продукты были разделены на категории (программы, сервисы и </a:t>
            </a:r>
            <a:r>
              <a:rPr lang="ru-RU" sz="2000" dirty="0" err="1"/>
              <a:t>т.д</a:t>
            </a:r>
            <a:r>
              <a:rPr lang="ru-RU" sz="2000" dirty="0"/>
              <a:t>). Также в анализе были задействованы такие измерения как, монетизация продукта, обслуживание приложение( обслуживает </a:t>
            </a:r>
            <a:r>
              <a:rPr lang="en-US" sz="2000" dirty="0"/>
              <a:t>Google</a:t>
            </a:r>
            <a:r>
              <a:rPr lang="ru-RU" sz="2000" dirty="0"/>
              <a:t>,либо сторонняя компания),приобретен ли продукт вместе с другой компанией( поглощен ли?), работоспособность продукта, доступность продукта общественности.</a:t>
            </a: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anose="020B0604030504040204" pitchFamily="34" charset="0"/>
              <a:ea typeface="굴림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9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1219200"/>
            <a:ext cx="9067800" cy="868363"/>
          </a:xfrm>
        </p:spPr>
        <p:txBody>
          <a:bodyPr/>
          <a:lstStyle/>
          <a:p>
            <a:r>
              <a:rPr lang="ru-RU" sz="2800" b="1" dirty="0" smtClean="0"/>
              <a:t>Медиана переходов и </a:t>
            </a:r>
            <a:r>
              <a:rPr lang="ru-RU" sz="2800" b="1" dirty="0" err="1" smtClean="0"/>
              <a:t>жц</a:t>
            </a:r>
            <a:r>
              <a:rPr lang="ru-RU" sz="2800" b="1" dirty="0" smtClean="0"/>
              <a:t> продуктов по категориям</a:t>
            </a:r>
            <a:endParaRPr lang="ru-RU" sz="2800" b="1" dirty="0"/>
          </a:p>
        </p:txBody>
      </p:sp>
      <p:pic>
        <p:nvPicPr>
          <p:cNvPr id="4" name="Объект 3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2087563"/>
            <a:ext cx="5486400" cy="4770437"/>
          </a:xfrm>
          <a:prstGeom prst="rect">
            <a:avLst/>
          </a:prstGeom>
        </p:spPr>
      </p:pic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5486400" y="2087564"/>
            <a:ext cx="3657600" cy="4770436"/>
          </a:xfrm>
        </p:spPr>
        <p:txBody>
          <a:bodyPr/>
          <a:lstStyle/>
          <a:p>
            <a:r>
              <a:rPr lang="ru-RU" sz="1800" dirty="0"/>
              <a:t>Отчет показывает медиану кликов по категориям продуктов, также среднее нахождение в эксплуатации продукта. Хоть и медиана количества кликов у категории </a:t>
            </a:r>
            <a:r>
              <a:rPr lang="en-US" sz="1800" dirty="0"/>
              <a:t>thing</a:t>
            </a:r>
            <a:r>
              <a:rPr lang="ru-RU" sz="1800" dirty="0"/>
              <a:t> объектов больше чем у других, но продолжительность нахождения в эксплуатации самая низкая.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44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219200"/>
            <a:ext cx="9144000" cy="868363"/>
          </a:xfrm>
        </p:spPr>
        <p:txBody>
          <a:bodyPr/>
          <a:lstStyle/>
          <a:p>
            <a:r>
              <a:rPr lang="ru-RU" sz="2800" b="1" dirty="0" smtClean="0"/>
              <a:t>Десятка самых популярных продуктов </a:t>
            </a:r>
            <a:endParaRPr lang="ru-RU" sz="2800" b="1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410200" y="2087564"/>
            <a:ext cx="3733800" cy="4449762"/>
          </a:xfrm>
        </p:spPr>
        <p:txBody>
          <a:bodyPr/>
          <a:lstStyle/>
          <a:p>
            <a:r>
              <a:rPr lang="ru-RU" sz="1800" dirty="0" smtClean="0"/>
              <a:t>Данный отчет </a:t>
            </a:r>
            <a:r>
              <a:rPr lang="ru-RU" sz="1800" dirty="0"/>
              <a:t>отображает первую десятку прибыльных продуктов по кликам(переходам) пользователей, при этом продукты у которых одинаковое название не учитываются. В легенде графика также указаны категории продуктов. Необходимо отметить что первая четверка продуктов это как раз таки продукты сервисы.</a:t>
            </a:r>
          </a:p>
          <a:p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2087563"/>
            <a:ext cx="5715000" cy="477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14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440656"/>
            <a:ext cx="8991600" cy="715963"/>
          </a:xfrm>
        </p:spPr>
        <p:txBody>
          <a:bodyPr/>
          <a:lstStyle/>
          <a:p>
            <a:r>
              <a:rPr lang="ru-RU" sz="2800" b="1" dirty="0" smtClean="0"/>
              <a:t>Анализ продуктов с одинаковыми названиями</a:t>
            </a:r>
            <a:endParaRPr lang="ru-RU" sz="2800" b="1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953000" y="2362200"/>
            <a:ext cx="3581400" cy="4175125"/>
          </a:xfrm>
        </p:spPr>
        <p:txBody>
          <a:bodyPr/>
          <a:lstStyle/>
          <a:p>
            <a:r>
              <a:rPr lang="ru-RU" sz="2000" dirty="0"/>
              <a:t>Данный отчет </a:t>
            </a:r>
            <a:r>
              <a:rPr lang="ru-RU" sz="2000" dirty="0" smtClean="0"/>
              <a:t>представляет </a:t>
            </a:r>
            <a:r>
              <a:rPr lang="ru-RU" sz="2000" dirty="0"/>
              <a:t>подробный анализ продуктов, имеющих одинаковые имена, при этом используются оконные функции для отображения минимального и максимального значения в группе.</a:t>
            </a:r>
          </a:p>
          <a:p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2400" y="2667000"/>
            <a:ext cx="51181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7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371600"/>
            <a:ext cx="8305800" cy="715963"/>
          </a:xfrm>
        </p:spPr>
        <p:txBody>
          <a:bodyPr/>
          <a:lstStyle/>
          <a:p>
            <a:r>
              <a:rPr lang="ru-RU" sz="2800" b="1" dirty="0" smtClean="0"/>
              <a:t>Распределение переходов(клики) по продуктам</a:t>
            </a:r>
            <a:endParaRPr lang="ru-RU" sz="2800" b="1" dirty="0"/>
          </a:p>
        </p:txBody>
      </p:sp>
      <p:pic>
        <p:nvPicPr>
          <p:cNvPr id="4" name="Объект 3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2209801"/>
            <a:ext cx="4953000" cy="4343400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4953000" y="2209800"/>
            <a:ext cx="4191000" cy="4648199"/>
          </a:xfrm>
        </p:spPr>
        <p:txBody>
          <a:bodyPr/>
          <a:lstStyle/>
          <a:p>
            <a:r>
              <a:rPr lang="ru-RU" sz="1800" dirty="0"/>
              <a:t>Отчет показывает долю кликов(переходов) прибыльных продуктов по категориям от общего числа кликов(переходов) по прибыльным продуктам в компании. По графику видно четкое превосходство сервисов над остальными типами продуктов.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27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371600"/>
            <a:ext cx="9144000" cy="715963"/>
          </a:xfrm>
        </p:spPr>
        <p:txBody>
          <a:bodyPr/>
          <a:lstStyle/>
          <a:p>
            <a:r>
              <a:rPr lang="ru-RU" sz="2800" dirty="0" smtClean="0"/>
              <a:t>Количество выпускаемых продуктов во втором квартале</a:t>
            </a:r>
            <a:endParaRPr lang="ru-RU" sz="28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334000" y="2235200"/>
            <a:ext cx="3581400" cy="4175125"/>
          </a:xfrm>
        </p:spPr>
        <p:txBody>
          <a:bodyPr/>
          <a:lstStyle/>
          <a:p>
            <a:r>
              <a:rPr lang="ru-RU" sz="1800" dirty="0"/>
              <a:t>Данный отчет показывает выпуск продуктов по категориям и месяцам во втором квартале, </a:t>
            </a:r>
            <a:r>
              <a:rPr lang="ru-RU" sz="1800" dirty="0" err="1"/>
              <a:t>т.к</a:t>
            </a:r>
            <a:r>
              <a:rPr lang="ru-RU" sz="1800" dirty="0"/>
              <a:t> именно этот квартал является самым успешным по количеству выпускаемых продуктов. Также считается общее количество выпущенных товаров за второй квартал.</a:t>
            </a:r>
          </a:p>
          <a:p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2400" y="2209800"/>
            <a:ext cx="51816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4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400" y="1524000"/>
            <a:ext cx="9118600" cy="563563"/>
          </a:xfrm>
        </p:spPr>
        <p:txBody>
          <a:bodyPr/>
          <a:lstStyle/>
          <a:p>
            <a:r>
              <a:rPr lang="ru-RU" sz="2800" b="1" dirty="0" smtClean="0"/>
              <a:t>Анализ среднего количества переходов</a:t>
            </a:r>
            <a:endParaRPr lang="ru-RU" sz="2800" b="1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2400" y="2362201"/>
            <a:ext cx="8991600" cy="1828800"/>
          </a:xfrm>
        </p:spPr>
        <p:txBody>
          <a:bodyPr/>
          <a:lstStyle/>
          <a:p>
            <a:r>
              <a:rPr lang="ru-RU" sz="2000" dirty="0"/>
              <a:t>В данном отчете производится проверка такого показателя как</a:t>
            </a:r>
            <a:r>
              <a:rPr lang="ru-RU" sz="2000" dirty="0" smtClean="0"/>
              <a:t>,</a:t>
            </a:r>
            <a:r>
              <a:rPr lang="ru-RU" sz="2000" b="1" dirty="0" smtClean="0"/>
              <a:t> </a:t>
            </a:r>
            <a:r>
              <a:rPr lang="ru-RU" sz="2000" b="1" dirty="0"/>
              <a:t>показатель прогнозирования</a:t>
            </a:r>
            <a:r>
              <a:rPr lang="ru-RU" sz="2000" dirty="0"/>
              <a:t>, согласно правилу: если показатель больше нуля, то вероятность того, что продукт скоро выведут из эксплуатации </a:t>
            </a:r>
            <a:r>
              <a:rPr lang="ru-RU" sz="2000" dirty="0" smtClean="0"/>
              <a:t>больше, </a:t>
            </a:r>
            <a:r>
              <a:rPr lang="ru-RU" sz="2000" dirty="0"/>
              <a:t>чем при </a:t>
            </a:r>
            <a:r>
              <a:rPr lang="ru-RU" sz="2000" dirty="0" smtClean="0"/>
              <a:t>случае если этот показатель </a:t>
            </a:r>
            <a:r>
              <a:rPr lang="ru-RU" sz="2000" dirty="0"/>
              <a:t>меньше нуля. </a:t>
            </a:r>
          </a:p>
        </p:txBody>
      </p:sp>
      <p:pic>
        <p:nvPicPr>
          <p:cNvPr id="5" name="Объект 4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400" y="4191001"/>
            <a:ext cx="9118600" cy="190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1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-24">
  <a:themeElements>
    <a:clrScheme name="powerpoint-template-24 11">
      <a:dk1>
        <a:srgbClr val="4D4D4D"/>
      </a:dk1>
      <a:lt1>
        <a:srgbClr val="FFFFFF"/>
      </a:lt1>
      <a:dk2>
        <a:srgbClr val="4D4D4D"/>
      </a:dk2>
      <a:lt2>
        <a:srgbClr val="5A6AB8"/>
      </a:lt2>
      <a:accent1>
        <a:srgbClr val="A1ADDF"/>
      </a:accent1>
      <a:accent2>
        <a:srgbClr val="4E7DD2"/>
      </a:accent2>
      <a:accent3>
        <a:srgbClr val="FFFFFF"/>
      </a:accent3>
      <a:accent4>
        <a:srgbClr val="404040"/>
      </a:accent4>
      <a:accent5>
        <a:srgbClr val="CDD3EC"/>
      </a:accent5>
      <a:accent6>
        <a:srgbClr val="4671BE"/>
      </a:accent6>
      <a:hlink>
        <a:srgbClr val="7BAAE1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0E0F83"/>
        </a:lt2>
        <a:accent1>
          <a:srgbClr val="4049D2"/>
        </a:accent1>
        <a:accent2>
          <a:srgbClr val="494FD9"/>
        </a:accent2>
        <a:accent3>
          <a:srgbClr val="FFFFFF"/>
        </a:accent3>
        <a:accent4>
          <a:srgbClr val="404040"/>
        </a:accent4>
        <a:accent5>
          <a:srgbClr val="AFB1E5"/>
        </a:accent5>
        <a:accent6>
          <a:srgbClr val="4147C4"/>
        </a:accent6>
        <a:hlink>
          <a:srgbClr val="757DD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4B8ACD"/>
        </a:lt2>
        <a:accent1>
          <a:srgbClr val="5C98C2"/>
        </a:accent1>
        <a:accent2>
          <a:srgbClr val="93BAD6"/>
        </a:accent2>
        <a:accent3>
          <a:srgbClr val="FFFFFF"/>
        </a:accent3>
        <a:accent4>
          <a:srgbClr val="404040"/>
        </a:accent4>
        <a:accent5>
          <a:srgbClr val="B5CADD"/>
        </a:accent5>
        <a:accent6>
          <a:srgbClr val="85A8C2"/>
        </a:accent6>
        <a:hlink>
          <a:srgbClr val="AECDE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114682"/>
        </a:lt2>
        <a:accent1>
          <a:srgbClr val="295B99"/>
        </a:accent1>
        <a:accent2>
          <a:srgbClr val="406DA6"/>
        </a:accent2>
        <a:accent3>
          <a:srgbClr val="FFFFFF"/>
        </a:accent3>
        <a:accent4>
          <a:srgbClr val="404040"/>
        </a:accent4>
        <a:accent5>
          <a:srgbClr val="ACB5CA"/>
        </a:accent5>
        <a:accent6>
          <a:srgbClr val="396296"/>
        </a:accent6>
        <a:hlink>
          <a:srgbClr val="5F84B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1984CC"/>
        </a:lt2>
        <a:accent1>
          <a:srgbClr val="0960AF"/>
        </a:accent1>
        <a:accent2>
          <a:srgbClr val="05438C"/>
        </a:accent2>
        <a:accent3>
          <a:srgbClr val="FFFFFF"/>
        </a:accent3>
        <a:accent4>
          <a:srgbClr val="404040"/>
        </a:accent4>
        <a:accent5>
          <a:srgbClr val="AAB6D4"/>
        </a:accent5>
        <a:accent6>
          <a:srgbClr val="043C7E"/>
        </a:accent6>
        <a:hlink>
          <a:srgbClr val="0230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1984CC"/>
        </a:lt2>
        <a:accent1>
          <a:srgbClr val="0960AF"/>
        </a:accent1>
        <a:accent2>
          <a:srgbClr val="05438C"/>
        </a:accent2>
        <a:accent3>
          <a:srgbClr val="FFFFFF"/>
        </a:accent3>
        <a:accent4>
          <a:srgbClr val="404040"/>
        </a:accent4>
        <a:accent5>
          <a:srgbClr val="AAB6D4"/>
        </a:accent5>
        <a:accent6>
          <a:srgbClr val="043C7E"/>
        </a:accent6>
        <a:hlink>
          <a:srgbClr val="2F4D8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1984CC"/>
        </a:lt2>
        <a:accent1>
          <a:srgbClr val="0960AF"/>
        </a:accent1>
        <a:accent2>
          <a:srgbClr val="2F4D89"/>
        </a:accent2>
        <a:accent3>
          <a:srgbClr val="FFFFFF"/>
        </a:accent3>
        <a:accent4>
          <a:srgbClr val="404040"/>
        </a:accent4>
        <a:accent5>
          <a:srgbClr val="AAB6D4"/>
        </a:accent5>
        <a:accent6>
          <a:srgbClr val="2A457C"/>
        </a:accent6>
        <a:hlink>
          <a:srgbClr val="68CEF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0A86FA"/>
        </a:lt2>
        <a:accent1>
          <a:srgbClr val="1799F9"/>
        </a:accent1>
        <a:accent2>
          <a:srgbClr val="549AF2"/>
        </a:accent2>
        <a:accent3>
          <a:srgbClr val="FFFFFF"/>
        </a:accent3>
        <a:accent4>
          <a:srgbClr val="404040"/>
        </a:accent4>
        <a:accent5>
          <a:srgbClr val="ABCAFB"/>
        </a:accent5>
        <a:accent6>
          <a:srgbClr val="4B8BDB"/>
        </a:accent6>
        <a:hlink>
          <a:srgbClr val="5BACF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0A86FA"/>
        </a:lt2>
        <a:accent1>
          <a:srgbClr val="1799F9"/>
        </a:accent1>
        <a:accent2>
          <a:srgbClr val="549AF2"/>
        </a:accent2>
        <a:accent3>
          <a:srgbClr val="FFFFFF"/>
        </a:accent3>
        <a:accent4>
          <a:srgbClr val="404040"/>
        </a:accent4>
        <a:accent5>
          <a:srgbClr val="ABCAFB"/>
        </a:accent5>
        <a:accent6>
          <a:srgbClr val="4B8BDB"/>
        </a:accent6>
        <a:hlink>
          <a:srgbClr val="BD140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5A6AB8"/>
        </a:lt2>
        <a:accent1>
          <a:srgbClr val="A1ADDF"/>
        </a:accent1>
        <a:accent2>
          <a:srgbClr val="4E7DD2"/>
        </a:accent2>
        <a:accent3>
          <a:srgbClr val="FFFFFF"/>
        </a:accent3>
        <a:accent4>
          <a:srgbClr val="404040"/>
        </a:accent4>
        <a:accent5>
          <a:srgbClr val="CDD3EC"/>
        </a:accent5>
        <a:accent6>
          <a:srgbClr val="4671BE"/>
        </a:accent6>
        <a:hlink>
          <a:srgbClr val="7BAAE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powerpoint-template-24</Template>
  <TotalTime>130</TotalTime>
  <Words>345</Words>
  <Application>Microsoft Office PowerPoint</Application>
  <PresentationFormat>Экран (4:3)</PresentationFormat>
  <Paragraphs>21</Paragraphs>
  <Slides>10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굴림</vt:lpstr>
      <vt:lpstr>Microsoft Sans Serif</vt:lpstr>
      <vt:lpstr>Verdana</vt:lpstr>
      <vt:lpstr>powerpoint-template-24</vt:lpstr>
      <vt:lpstr>Google Products Lifecycle</vt:lpstr>
      <vt:lpstr>Доменная область</vt:lpstr>
      <vt:lpstr>Презентация PowerPoint</vt:lpstr>
      <vt:lpstr>Медиана переходов и жц продуктов по категориям</vt:lpstr>
      <vt:lpstr>Десятка самых популярных продуктов </vt:lpstr>
      <vt:lpstr>Анализ продуктов с одинаковыми названиями</vt:lpstr>
      <vt:lpstr>Распределение переходов(клики) по продуктам</vt:lpstr>
      <vt:lpstr>Количество выпускаемых продуктов во втором квартале</vt:lpstr>
      <vt:lpstr>Анализ среднего количества переходов</vt:lpstr>
      <vt:lpstr>Спасибо за внимание</vt:lpstr>
    </vt:vector>
  </TitlesOfParts>
  <Company>Templates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SmileTemplates.com</dc:creator>
  <cp:lastModifiedBy>Rudak Mark</cp:lastModifiedBy>
  <cp:revision>36</cp:revision>
  <dcterms:created xsi:type="dcterms:W3CDTF">2007-01-28T20:13:27Z</dcterms:created>
  <dcterms:modified xsi:type="dcterms:W3CDTF">2016-12-13T14:57:29Z</dcterms:modified>
</cp:coreProperties>
</file>