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8" r:id="rId3"/>
    <p:sldId id="259" r:id="rId4"/>
    <p:sldId id="279" r:id="rId5"/>
    <p:sldId id="290" r:id="rId6"/>
    <p:sldId id="292" r:id="rId7"/>
    <p:sldId id="284" r:id="rId8"/>
    <p:sldId id="260" r:id="rId9"/>
    <p:sldId id="281" r:id="rId10"/>
    <p:sldId id="261" r:id="rId11"/>
    <p:sldId id="294" r:id="rId12"/>
    <p:sldId id="289" r:id="rId13"/>
    <p:sldId id="262" r:id="rId14"/>
    <p:sldId id="263" r:id="rId15"/>
    <p:sldId id="264" r:id="rId16"/>
    <p:sldId id="265" r:id="rId17"/>
    <p:sldId id="295" r:id="rId18"/>
    <p:sldId id="266" r:id="rId19"/>
    <p:sldId id="288" r:id="rId20"/>
    <p:sldId id="267" r:id="rId21"/>
    <p:sldId id="285" r:id="rId22"/>
    <p:sldId id="296" r:id="rId23"/>
    <p:sldId id="268" r:id="rId24"/>
    <p:sldId id="269" r:id="rId25"/>
    <p:sldId id="270" r:id="rId26"/>
    <p:sldId id="271" r:id="rId27"/>
    <p:sldId id="272" r:id="rId28"/>
    <p:sldId id="286" r:id="rId29"/>
    <p:sldId id="287" r:id="rId30"/>
    <p:sldId id="273" r:id="rId31"/>
    <p:sldId id="274" r:id="rId32"/>
    <p:sldId id="275" r:id="rId33"/>
    <p:sldId id="276" r:id="rId34"/>
    <p:sldId id="25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81362" autoAdjust="0"/>
  </p:normalViewPr>
  <p:slideViewPr>
    <p:cSldViewPr>
      <p:cViewPr>
        <p:scale>
          <a:sx n="100" d="100"/>
          <a:sy n="100" d="100"/>
        </p:scale>
        <p:origin x="1314" y="-108"/>
      </p:cViewPr>
      <p:guideLst>
        <p:guide orient="horz" pos="720"/>
        <p:guide/>
      </p:guideLst>
    </p:cSldViewPr>
  </p:slid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2/15/2016</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2/15/2016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Oracle, the term database refers to the physical storage of information, and the term</a:t>
            </a:r>
            <a:r>
              <a:rPr lang="en-US" baseline="0" dirty="0" smtClean="0"/>
              <a:t> </a:t>
            </a:r>
            <a:r>
              <a:rPr lang="en-US" dirty="0" smtClean="0"/>
              <a:t>instance refers to the software executing on the server that provides access to the information in the database and the resources that software uses. The instance runs on</a:t>
            </a:r>
            <a:r>
              <a:rPr lang="en-US" baseline="0" dirty="0" smtClean="0"/>
              <a:t> </a:t>
            </a:r>
            <a:r>
              <a:rPr lang="en-US" dirty="0" smtClean="0"/>
              <a:t>the computer or server; the database is stored on the disks attached to the server.</a:t>
            </a:r>
          </a:p>
        </p:txBody>
      </p:sp>
      <p:sp>
        <p:nvSpPr>
          <p:cNvPr id="4" name="Номер слайда 3"/>
          <p:cNvSpPr>
            <a:spLocks noGrp="1"/>
          </p:cNvSpPr>
          <p:nvPr>
            <p:ph type="sldNum" sz="quarter" idx="10"/>
          </p:nvPr>
        </p:nvSpPr>
        <p:spPr/>
        <p:txBody>
          <a:bodyPr/>
          <a:lstStyle/>
          <a:p>
            <a:fld id="{07D34B46-4A0F-491A-A398-B220DCB32F65}" type="slidenum">
              <a:rPr lang="en-US" smtClean="0"/>
              <a:pPr/>
              <a:t>4</a:t>
            </a:fld>
            <a:endParaRPr lang="en-US" dirty="0"/>
          </a:p>
        </p:txBody>
      </p:sp>
    </p:spTree>
    <p:extLst>
      <p:ext uri="{BB962C8B-B14F-4D97-AF65-F5344CB8AC3E}">
        <p14:creationId xmlns:p14="http://schemas.microsoft.com/office/powerpoint/2010/main" val="403992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All of the data stored within an Oracle Database must reside in a tablespace. A tablespace is a logical structure; you can’t look at the operating system and see a tablespace.</a:t>
            </a:r>
            <a:r>
              <a:rPr lang="en-US" baseline="0" dirty="0" smtClean="0"/>
              <a:t> </a:t>
            </a:r>
            <a:r>
              <a:rPr lang="en-US" dirty="0" smtClean="0"/>
              <a:t>Each tablespace is composed of physical structures called datafiles; each tablespace must</a:t>
            </a:r>
            <a:r>
              <a:rPr lang="en-US" baseline="0" dirty="0" smtClean="0"/>
              <a:t> </a:t>
            </a:r>
            <a:r>
              <a:rPr lang="en-US" dirty="0" smtClean="0"/>
              <a:t>consist of one or more datafiles, and each datafile can belong to only one tablespace.</a:t>
            </a:r>
            <a:r>
              <a:rPr lang="en-US" baseline="0" dirty="0" smtClean="0"/>
              <a:t> </a:t>
            </a:r>
            <a:r>
              <a:rPr lang="en-US" dirty="0" smtClean="0"/>
              <a:t>When creating a table, you can specify the tablespace in which to create it.</a:t>
            </a:r>
          </a:p>
        </p:txBody>
      </p:sp>
      <p:sp>
        <p:nvSpPr>
          <p:cNvPr id="4" name="Номер слайда 3"/>
          <p:cNvSpPr>
            <a:spLocks noGrp="1"/>
          </p:cNvSpPr>
          <p:nvPr>
            <p:ph type="sldNum" sz="quarter" idx="10"/>
          </p:nvPr>
        </p:nvSpPr>
        <p:spPr/>
        <p:txBody>
          <a:bodyPr/>
          <a:lstStyle/>
          <a:p>
            <a:fld id="{07D34B46-4A0F-491A-A398-B220DCB32F65}" type="slidenum">
              <a:rPr lang="en-US" smtClean="0"/>
              <a:pPr/>
              <a:t>6</a:t>
            </a:fld>
            <a:endParaRPr lang="en-US" dirty="0"/>
          </a:p>
        </p:txBody>
      </p:sp>
    </p:spTree>
    <p:extLst>
      <p:ext uri="{BB962C8B-B14F-4D97-AF65-F5344CB8AC3E}">
        <p14:creationId xmlns:p14="http://schemas.microsoft.com/office/powerpoint/2010/main" val="4265815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1. The client contacts the Listener over the network.</a:t>
            </a:r>
          </a:p>
          <a:p>
            <a:r>
              <a:rPr lang="en-US" sz="1200" b="0" i="0" u="none" strike="noStrike" kern="1200" baseline="0" dirty="0" smtClean="0">
                <a:solidFill>
                  <a:schemeClr val="tx1"/>
                </a:solidFill>
                <a:latin typeface="+mn-lt"/>
                <a:ea typeface="+mn-ea"/>
                <a:cs typeface="+mn-cs"/>
              </a:rPr>
              <a:t>2. The Listener detects an incoming request and introduces the requesting client to an Oracle server process.</a:t>
            </a:r>
          </a:p>
          <a:p>
            <a:r>
              <a:rPr lang="en-US" sz="1200" b="0" i="0" u="none" strike="noStrike" kern="1200" baseline="0" dirty="0" smtClean="0">
                <a:solidFill>
                  <a:schemeClr val="tx1"/>
                </a:solidFill>
                <a:latin typeface="+mn-lt"/>
                <a:ea typeface="+mn-ea"/>
                <a:cs typeface="+mn-cs"/>
              </a:rPr>
              <a:t>3. The Listener introduces the server to the client by letting each know the other’s network address.</a:t>
            </a:r>
          </a:p>
          <a:p>
            <a:r>
              <a:rPr lang="en-US" sz="1200" b="0" i="0" u="none" strike="noStrike" kern="1200" baseline="0" dirty="0" smtClean="0">
                <a:solidFill>
                  <a:schemeClr val="tx1"/>
                </a:solidFill>
                <a:latin typeface="+mn-lt"/>
                <a:ea typeface="+mn-ea"/>
                <a:cs typeface="+mn-cs"/>
              </a:rPr>
              <a:t>4. The Listener steps out of the way and lets the client and server process communicate directly.</a:t>
            </a:r>
            <a:endParaRPr lang="en-US" dirty="0" smtClean="0"/>
          </a:p>
        </p:txBody>
      </p:sp>
      <p:sp>
        <p:nvSpPr>
          <p:cNvPr id="4" name="Номер слайда 3"/>
          <p:cNvSpPr>
            <a:spLocks noGrp="1"/>
          </p:cNvSpPr>
          <p:nvPr>
            <p:ph type="sldNum" sz="quarter" idx="10"/>
          </p:nvPr>
        </p:nvSpPr>
        <p:spPr/>
        <p:txBody>
          <a:bodyPr/>
          <a:lstStyle/>
          <a:p>
            <a:fld id="{07D34B46-4A0F-491A-A398-B220DCB32F65}" type="slidenum">
              <a:rPr lang="en-US" smtClean="0"/>
              <a:pPr/>
              <a:t>30</a:t>
            </a:fld>
            <a:endParaRPr lang="en-US" dirty="0"/>
          </a:p>
        </p:txBody>
      </p:sp>
    </p:spTree>
    <p:extLst>
      <p:ext uri="{BB962C8B-B14F-4D97-AF65-F5344CB8AC3E}">
        <p14:creationId xmlns:p14="http://schemas.microsoft.com/office/powerpoint/2010/main" val="409594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1. The client contacts the Listener over the network.</a:t>
            </a:r>
          </a:p>
          <a:p>
            <a:r>
              <a:rPr lang="en-US" sz="1200" b="0" i="0" u="none" strike="noStrike" kern="1200" baseline="0" dirty="0" smtClean="0">
                <a:solidFill>
                  <a:schemeClr val="tx1"/>
                </a:solidFill>
                <a:latin typeface="+mn-lt"/>
                <a:ea typeface="+mn-ea"/>
                <a:cs typeface="+mn-cs"/>
              </a:rPr>
              <a:t>2. The Listener detects an incoming request and, based on the Oracle Net configuration, determines that it is for a multithreaded server. Instead of handing the client off to a dedicated server, the Listener hands the client off to a dispatcher for the network protocol the client is using.</a:t>
            </a:r>
          </a:p>
          <a:p>
            <a:r>
              <a:rPr lang="en-US" sz="1200" b="0" i="0" u="none" strike="noStrike" kern="1200" baseline="0" dirty="0" smtClean="0">
                <a:solidFill>
                  <a:schemeClr val="tx1"/>
                </a:solidFill>
                <a:latin typeface="+mn-lt"/>
                <a:ea typeface="+mn-ea"/>
                <a:cs typeface="+mn-cs"/>
              </a:rPr>
              <a:t>3. The Listener introduces the client and the dispatcher by letting each know the other’s network address.</a:t>
            </a:r>
          </a:p>
          <a:p>
            <a:r>
              <a:rPr lang="en-US" sz="1200" b="0" i="0" u="none" strike="noStrike" kern="1200" baseline="0" dirty="0" smtClean="0">
                <a:solidFill>
                  <a:schemeClr val="tx1"/>
                </a:solidFill>
                <a:latin typeface="+mn-lt"/>
                <a:ea typeface="+mn-ea"/>
                <a:cs typeface="+mn-cs"/>
              </a:rPr>
              <a:t>4. Once the client and the dispatcher know where to find each other, they communicate directly. The Listener is no longer required. The client sends each work request directly to the dispatcher.</a:t>
            </a:r>
          </a:p>
          <a:p>
            <a:r>
              <a:rPr lang="en-US" sz="1200" b="0" i="0" u="none" strike="noStrike" kern="1200" baseline="0" dirty="0" smtClean="0">
                <a:solidFill>
                  <a:schemeClr val="tx1"/>
                </a:solidFill>
                <a:latin typeface="+mn-lt"/>
                <a:ea typeface="+mn-ea"/>
                <a:cs typeface="+mn-cs"/>
              </a:rPr>
              <a:t>5. The dispatcher places the client’s request in the request queue in the SGA.</a:t>
            </a:r>
          </a:p>
          <a:p>
            <a:r>
              <a:rPr lang="en-US" sz="1200" b="0" i="0" u="none" strike="noStrike" kern="1200" baseline="0" dirty="0" smtClean="0">
                <a:solidFill>
                  <a:schemeClr val="tx1"/>
                </a:solidFill>
                <a:latin typeface="+mn-lt"/>
                <a:ea typeface="+mn-ea"/>
                <a:cs typeface="+mn-cs"/>
              </a:rPr>
              <a:t>6. The next available shared server process reads the request from the request queue and does the work.</a:t>
            </a:r>
          </a:p>
          <a:p>
            <a:r>
              <a:rPr lang="en-US" sz="1200" b="0" i="0" u="none" strike="noStrike" kern="1200" baseline="0" dirty="0" smtClean="0">
                <a:solidFill>
                  <a:schemeClr val="tx1"/>
                </a:solidFill>
                <a:latin typeface="+mn-lt"/>
                <a:ea typeface="+mn-ea"/>
                <a:cs typeface="+mn-cs"/>
              </a:rPr>
              <a:t>7. The shared server places the results for the client’s request in the response queue for the dispatcher that originally submitted the request.</a:t>
            </a:r>
          </a:p>
          <a:p>
            <a:r>
              <a:rPr lang="en-US" sz="1200" b="0" i="0" u="none" strike="noStrike" kern="1200" baseline="0" dirty="0" smtClean="0">
                <a:solidFill>
                  <a:schemeClr val="tx1"/>
                </a:solidFill>
                <a:latin typeface="+mn-lt"/>
                <a:ea typeface="+mn-ea"/>
                <a:cs typeface="+mn-cs"/>
              </a:rPr>
              <a:t>8. The dispatcher reads the results from its queue.</a:t>
            </a:r>
          </a:p>
          <a:p>
            <a:r>
              <a:rPr lang="en-US" sz="1200" b="0" i="0" u="none" strike="noStrike" kern="1200" baseline="0" dirty="0" smtClean="0">
                <a:solidFill>
                  <a:schemeClr val="tx1"/>
                </a:solidFill>
                <a:latin typeface="+mn-lt"/>
                <a:ea typeface="+mn-ea"/>
                <a:cs typeface="+mn-cs"/>
              </a:rPr>
              <a:t>9. The dispatcher sends the results to the client.</a:t>
            </a:r>
            <a:endParaRPr lang="en-US" dirty="0" smtClean="0"/>
          </a:p>
          <a:p>
            <a:endParaRPr lang="en-US" dirty="0"/>
          </a:p>
        </p:txBody>
      </p:sp>
      <p:sp>
        <p:nvSpPr>
          <p:cNvPr id="4" name="Номер слайда 3"/>
          <p:cNvSpPr>
            <a:spLocks noGrp="1"/>
          </p:cNvSpPr>
          <p:nvPr>
            <p:ph type="sldNum" sz="quarter" idx="10"/>
          </p:nvPr>
        </p:nvSpPr>
        <p:spPr/>
        <p:txBody>
          <a:bodyPr/>
          <a:lstStyle/>
          <a:p>
            <a:fld id="{07D34B46-4A0F-491A-A398-B220DCB32F65}" type="slidenum">
              <a:rPr lang="en-US" smtClean="0"/>
              <a:pPr/>
              <a:t>31</a:t>
            </a:fld>
            <a:endParaRPr lang="en-US" dirty="0"/>
          </a:p>
        </p:txBody>
      </p:sp>
    </p:spTree>
    <p:extLst>
      <p:ext uri="{BB962C8B-B14F-4D97-AF65-F5344CB8AC3E}">
        <p14:creationId xmlns:p14="http://schemas.microsoft.com/office/powerpoint/2010/main" val="405560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mn-lt"/>
                <a:ea typeface="+mn-ea"/>
                <a:cs typeface="+mn-cs"/>
              </a:rPr>
              <a:t>1. The user modifies the employee name on-screen and the client application sends a SQL UPDATE statement over the network to the server process.</a:t>
            </a:r>
          </a:p>
          <a:p>
            <a:r>
              <a:rPr lang="en-US" sz="1200" b="0" i="0" u="none" strike="noStrike" kern="1200" baseline="0" dirty="0" smtClean="0">
                <a:solidFill>
                  <a:schemeClr val="tx1"/>
                </a:solidFill>
                <a:latin typeface="+mn-lt"/>
                <a:ea typeface="+mn-ea"/>
                <a:cs typeface="+mn-cs"/>
              </a:rPr>
              <a:t>2. The server process looks for an identical statement in the shared SQL area of the shared pool. If it finds one, it reuses it. Otherwise, it checks the statement for syntax and evaluates it to determine the best way to execute it. This processing of the SQL statement is called </a:t>
            </a:r>
            <a:r>
              <a:rPr lang="en-US" sz="1200" b="0" i="1" u="none" strike="noStrike" kern="1200" baseline="0" dirty="0" smtClean="0">
                <a:solidFill>
                  <a:schemeClr val="tx1"/>
                </a:solidFill>
                <a:latin typeface="+mn-lt"/>
                <a:ea typeface="+mn-ea"/>
                <a:cs typeface="+mn-cs"/>
              </a:rPr>
              <a:t>parsing and optimizing</a:t>
            </a:r>
            <a:r>
              <a:rPr lang="en-US" sz="1200" b="0" i="0" u="none" strike="noStrike" kern="1200" baseline="0" dirty="0" smtClean="0">
                <a:solidFill>
                  <a:schemeClr val="tx1"/>
                </a:solidFill>
                <a:latin typeface="+mn-lt"/>
                <a:ea typeface="+mn-ea"/>
                <a:cs typeface="+mn-cs"/>
              </a:rPr>
              <a:t>. Once the processing is done, the statement is cached in the shared SQL area.</a:t>
            </a:r>
          </a:p>
          <a:p>
            <a:r>
              <a:rPr lang="en-US" sz="1200" b="0" i="0" u="none" strike="noStrike" kern="1200" baseline="0" dirty="0" smtClean="0">
                <a:solidFill>
                  <a:schemeClr val="tx1"/>
                </a:solidFill>
                <a:latin typeface="+mn-lt"/>
                <a:ea typeface="+mn-ea"/>
                <a:cs typeface="+mn-cs"/>
              </a:rPr>
              <a:t>3. The server process copies the old image of the employee data about to be changed notes the changes in a rollback segment and to a redo segment. The rollback segment changes are part of the redo. This may seem a bit odd, but remember that redo is generated for all changes resulting from the transaction. The contents of the rollback segment have changed because the old employee data was written to the rollback segment for undo purposes. This change to the contents of the rollback segment is part of the transaction and therefore part of the redo for that transaction. </a:t>
            </a:r>
          </a:p>
          <a:p>
            <a:r>
              <a:rPr lang="en-US" sz="1200" b="0" i="0" u="none" strike="noStrike" kern="1200" baseline="0" dirty="0" smtClean="0">
                <a:solidFill>
                  <a:schemeClr val="tx1"/>
                </a:solidFill>
                <a:latin typeface="+mn-lt"/>
                <a:ea typeface="+mn-ea"/>
                <a:cs typeface="+mn-cs"/>
              </a:rPr>
              <a:t>4. Once the server process has completed this work, the process modifies the database block to change the employee name. The database block is stored in the database</a:t>
            </a:r>
          </a:p>
          <a:p>
            <a:r>
              <a:rPr lang="en-US" sz="1200" b="0" i="0" u="none" strike="noStrike" kern="1200" baseline="0" dirty="0" smtClean="0">
                <a:solidFill>
                  <a:schemeClr val="tx1"/>
                </a:solidFill>
                <a:latin typeface="+mn-lt"/>
                <a:ea typeface="+mn-ea"/>
                <a:cs typeface="+mn-cs"/>
              </a:rPr>
              <a:t>cache at this time. Control is passed back to the client process. </a:t>
            </a:r>
          </a:p>
          <a:p>
            <a:r>
              <a:rPr lang="en-US" sz="1200" b="0" i="0" u="none" strike="noStrike" kern="1200" baseline="0" dirty="0" smtClean="0">
                <a:solidFill>
                  <a:schemeClr val="tx1"/>
                </a:solidFill>
                <a:latin typeface="+mn-lt"/>
                <a:ea typeface="+mn-ea"/>
                <a:cs typeface="+mn-cs"/>
              </a:rPr>
              <a:t>5. The HR clerk commits the transaction.</a:t>
            </a:r>
          </a:p>
          <a:p>
            <a:r>
              <a:rPr lang="en-US" sz="1200" b="0" i="0" u="none" strike="noStrike" kern="1200" baseline="0" dirty="0" smtClean="0">
                <a:solidFill>
                  <a:schemeClr val="tx1"/>
                </a:solidFill>
                <a:latin typeface="+mn-lt"/>
                <a:ea typeface="+mn-ea"/>
                <a:cs typeface="+mn-cs"/>
              </a:rPr>
              <a:t>6. The Log Writer (LGWR) process writes the redo information for the entire transaction from the redo log buffer to the current redo logfile on disk. When the operating</a:t>
            </a:r>
          </a:p>
          <a:p>
            <a:r>
              <a:rPr lang="en-US" sz="1200" b="0" i="0" u="none" strike="noStrike" kern="1200" baseline="0" dirty="0" smtClean="0">
                <a:solidFill>
                  <a:schemeClr val="tx1"/>
                </a:solidFill>
                <a:latin typeface="+mn-lt"/>
                <a:ea typeface="+mn-ea"/>
                <a:cs typeface="+mn-cs"/>
              </a:rPr>
              <a:t>system confirms that the write to the redo logfile has successfully completed, the transaction is considered committed.</a:t>
            </a:r>
          </a:p>
          <a:p>
            <a:r>
              <a:rPr lang="en-US" sz="1200" b="0" i="0" u="none" strike="noStrike" kern="1200" baseline="0" dirty="0" smtClean="0">
                <a:solidFill>
                  <a:schemeClr val="tx1"/>
                </a:solidFill>
                <a:latin typeface="+mn-lt"/>
                <a:ea typeface="+mn-ea"/>
                <a:cs typeface="+mn-cs"/>
              </a:rPr>
              <a:t>7. The server process sends a message to the client confirming the commit.</a:t>
            </a:r>
            <a:endParaRPr lang="en-US" dirty="0" smtClean="0"/>
          </a:p>
        </p:txBody>
      </p:sp>
      <p:sp>
        <p:nvSpPr>
          <p:cNvPr id="4" name="Номер слайда 3"/>
          <p:cNvSpPr>
            <a:spLocks noGrp="1"/>
          </p:cNvSpPr>
          <p:nvPr>
            <p:ph type="sldNum" sz="quarter" idx="10"/>
          </p:nvPr>
        </p:nvSpPr>
        <p:spPr/>
        <p:txBody>
          <a:bodyPr/>
          <a:lstStyle/>
          <a:p>
            <a:fld id="{07D34B46-4A0F-491A-A398-B220DCB32F65}" type="slidenum">
              <a:rPr lang="en-US" smtClean="0"/>
              <a:pPr/>
              <a:t>33</a:t>
            </a:fld>
            <a:endParaRPr lang="en-US" dirty="0"/>
          </a:p>
        </p:txBody>
      </p:sp>
    </p:spTree>
    <p:extLst>
      <p:ext uri="{BB962C8B-B14F-4D97-AF65-F5344CB8AC3E}">
        <p14:creationId xmlns:p14="http://schemas.microsoft.com/office/powerpoint/2010/main" val="156962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2016 </a:t>
            </a:r>
            <a:r>
              <a:rPr lang="en-US" dirty="0" smtClean="0"/>
              <a:t>©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2016 </a:t>
            </a:r>
            <a:r>
              <a:rPr lang="en-US" dirty="0" smtClean="0"/>
              <a:t>©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2016 </a:t>
            </a:r>
            <a:r>
              <a:rPr lang="en-US" dirty="0" smtClean="0"/>
              <a:t>©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dirty="0"/>
              <a:t>Oracle Database </a:t>
            </a:r>
            <a:r>
              <a:rPr dirty="0" smtClean="0"/>
              <a:t>Architecture</a:t>
            </a:r>
            <a:endParaRPr dirty="0"/>
          </a:p>
        </p:txBody>
      </p:sp>
      <p:sp>
        <p:nvSpPr>
          <p:cNvPr id="3" name="Title 2"/>
          <p:cNvSpPr>
            <a:spLocks noGrp="1"/>
          </p:cNvSpPr>
          <p:nvPr>
            <p:ph type="title"/>
          </p:nvPr>
        </p:nvSpPr>
        <p:spPr/>
        <p:txBody>
          <a:bodyPr/>
          <a:lstStyle/>
          <a:p>
            <a:r>
              <a:rPr lang="en-US" dirty="0" smtClean="0"/>
              <a:t>I</a:t>
            </a:r>
            <a:r>
              <a:rPr dirty="0" smtClean="0"/>
              <a:t>ntroduction to data warehousing</a:t>
            </a:r>
            <a:endParaRPr lang="en-US" dirty="0"/>
          </a:p>
        </p:txBody>
      </p:sp>
      <p:sp>
        <p:nvSpPr>
          <p:cNvPr id="4" name="Text Placeholder 3"/>
          <p:cNvSpPr>
            <a:spLocks noGrp="1"/>
          </p:cNvSpPr>
          <p:nvPr>
            <p:ph type="body" sz="quarter" idx="14"/>
          </p:nvPr>
        </p:nvSpPr>
        <p:spPr/>
        <p:txBody>
          <a:bodyPr/>
          <a:lstStyle/>
          <a:p>
            <a:r>
              <a:rPr dirty="0" smtClean="0"/>
              <a:t>Elias Nema</a:t>
            </a:r>
          </a:p>
          <a:p>
            <a:r>
              <a:rPr dirty="0" smtClean="0"/>
              <a:t>Lead Software 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MTN.BI.07</a:t>
            </a:r>
            <a:endParaRPr lang="en-US" dirty="0"/>
          </a:p>
        </p:txBody>
      </p:sp>
      <p:sp>
        <p:nvSpPr>
          <p:cNvPr id="7" name="Footer Placeholder 6"/>
          <p:cNvSpPr>
            <a:spLocks noGrp="1"/>
          </p:cNvSpPr>
          <p:nvPr>
            <p:ph type="ftr" sz="quarter" idx="18"/>
          </p:nvPr>
        </p:nvSpPr>
        <p:spPr/>
        <p:txBody>
          <a:bodyPr/>
          <a:lstStyle/>
          <a:p>
            <a:r>
              <a:rPr lang="en-US" dirty="0" smtClean="0"/>
              <a:t>2016 </a:t>
            </a:r>
            <a:r>
              <a:rPr lang="en-US" dirty="0" smtClean="0"/>
              <a:t>© EPAM Systems, RD Dep.</a:t>
            </a:r>
            <a:endParaRPr lang="en-US" dirty="0"/>
          </a:p>
        </p:txBody>
      </p:sp>
    </p:spTree>
    <p:extLst>
      <p:ext uri="{BB962C8B-B14F-4D97-AF65-F5344CB8AC3E}">
        <p14:creationId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Заголовок 3"/>
          <p:cNvSpPr>
            <a:spLocks noGrp="1"/>
          </p:cNvSpPr>
          <p:nvPr>
            <p:ph type="title"/>
          </p:nvPr>
        </p:nvSpPr>
        <p:spPr/>
        <p:txBody>
          <a:bodyPr>
            <a:normAutofit/>
          </a:bodyPr>
          <a:lstStyle/>
          <a:p>
            <a:r>
              <a:rPr dirty="0" smtClean="0"/>
              <a:t>Control Files</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000" b="0" dirty="0" smtClean="0"/>
              <a:t>Every Oracle Database has a control file, which is a small binary file that records the </a:t>
            </a:r>
            <a:r>
              <a:rPr lang="en-US" sz="2000" dirty="0" smtClean="0"/>
              <a:t>physical structure</a:t>
            </a:r>
            <a:r>
              <a:rPr lang="en-US" sz="2000" b="0" dirty="0" smtClean="0"/>
              <a:t> of the database. The control file includes:</a:t>
            </a:r>
          </a:p>
          <a:p>
            <a:pPr lvl="1">
              <a:buSzPct val="140000"/>
            </a:pPr>
            <a:r>
              <a:rPr lang="en-US" sz="2000" i="1" dirty="0" smtClean="0"/>
              <a:t>The database name</a:t>
            </a:r>
          </a:p>
          <a:p>
            <a:pPr lvl="1">
              <a:buSzPct val="140000"/>
            </a:pPr>
            <a:r>
              <a:rPr lang="en-US" sz="2000" i="1" dirty="0" smtClean="0"/>
              <a:t>Names and locations of associated datafiles and redo log files</a:t>
            </a:r>
          </a:p>
          <a:p>
            <a:pPr lvl="1">
              <a:buSzPct val="140000"/>
            </a:pPr>
            <a:r>
              <a:rPr lang="en-US" sz="2000" i="1" dirty="0" smtClean="0"/>
              <a:t>The timestamp of the database creation</a:t>
            </a:r>
          </a:p>
          <a:p>
            <a:pPr lvl="1">
              <a:buSzPct val="140000"/>
            </a:pPr>
            <a:r>
              <a:rPr lang="en-US" sz="2000" i="1" dirty="0" smtClean="0"/>
              <a:t>The current log sequence number</a:t>
            </a:r>
          </a:p>
          <a:p>
            <a:pPr lvl="1">
              <a:buSzPct val="140000"/>
            </a:pPr>
            <a:r>
              <a:rPr lang="en-US" sz="2000" i="1" dirty="0" smtClean="0"/>
              <a:t>Checkpoint information and other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11</a:t>
            </a:fld>
            <a:endParaRPr lang="en-US" dirty="0"/>
          </a:p>
        </p:txBody>
      </p:sp>
      <p:sp>
        <p:nvSpPr>
          <p:cNvPr id="4" name="Title 3"/>
          <p:cNvSpPr>
            <a:spLocks noGrp="1"/>
          </p:cNvSpPr>
          <p:nvPr>
            <p:ph type="title"/>
          </p:nvPr>
        </p:nvSpPr>
        <p:spPr/>
        <p:txBody>
          <a:bodyPr/>
          <a:lstStyle/>
          <a:p>
            <a:r>
              <a:rPr lang="en-US" dirty="0" smtClean="0"/>
              <a:t>Sample </a:t>
            </a:r>
            <a:r>
              <a:rPr lang="en-US" dirty="0" err="1" smtClean="0"/>
              <a:t>Controlfile</a:t>
            </a:r>
            <a:endParaRPr lang="en-US" dirty="0"/>
          </a:p>
        </p:txBody>
      </p:sp>
      <p:pic>
        <p:nvPicPr>
          <p:cNvPr id="7" name="Content Placeholder 6"/>
          <p:cNvPicPr>
            <a:picLocks noGrp="1" noChangeAspect="1"/>
          </p:cNvPicPr>
          <p:nvPr>
            <p:ph idx="1"/>
          </p:nvPr>
        </p:nvPicPr>
        <p:blipFill>
          <a:blip r:embed="rId2"/>
          <a:stretch>
            <a:fillRect/>
          </a:stretch>
        </p:blipFill>
        <p:spPr>
          <a:xfrm>
            <a:off x="4267200" y="1066800"/>
            <a:ext cx="4046063" cy="4800600"/>
          </a:xfrm>
          <a:prstGeom prst="rect">
            <a:avLst/>
          </a:prstGeom>
        </p:spPr>
      </p:pic>
      <p:sp>
        <p:nvSpPr>
          <p:cNvPr id="8" name="TextBox 7"/>
          <p:cNvSpPr txBox="1"/>
          <p:nvPr/>
        </p:nvSpPr>
        <p:spPr>
          <a:xfrm>
            <a:off x="457200" y="1066800"/>
            <a:ext cx="3429000" cy="286232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v$controlfile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v$controlfile_record</a:t>
            </a:r>
            <a:r>
              <a:rPr lang="en-US" dirty="0" smtClean="0">
                <a:latin typeface="Courier New" panose="02070309020205020404" pitchFamily="49" charset="0"/>
                <a:cs typeface="Courier New" panose="02070309020205020404" pitchFamily="49" charset="0"/>
              </a:rPr>
              <a:t>_</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section</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ALTER DATABASE BACKUP CONTROLFILE TO TRACE as</a:t>
            </a:r>
            <a:r>
              <a:rPr lang="en-US" dirty="0">
                <a:latin typeface="Courier New" panose="02070309020205020404" pitchFamily="49" charset="0"/>
                <a:cs typeface="Courier New" panose="02070309020205020404" pitchFamily="49" charset="0"/>
              </a:rPr>
              <a:t> '/share/ctrl_file.txt';</a:t>
            </a:r>
          </a:p>
        </p:txBody>
      </p:sp>
    </p:spTree>
    <p:extLst>
      <p:ext uri="{BB962C8B-B14F-4D97-AF65-F5344CB8AC3E}">
        <p14:creationId xmlns:p14="http://schemas.microsoft.com/office/powerpoint/2010/main" val="313151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Title 3"/>
          <p:cNvSpPr>
            <a:spLocks noGrp="1"/>
          </p:cNvSpPr>
          <p:nvPr>
            <p:ph type="title"/>
          </p:nvPr>
        </p:nvSpPr>
        <p:spPr/>
        <p:txBody>
          <a:bodyPr/>
          <a:lstStyle/>
          <a:p>
            <a:r>
              <a:rPr lang="en-US" dirty="0" smtClean="0"/>
              <a:t>Control Files</a:t>
            </a:r>
            <a:endParaRPr lang="en-US" dirty="0"/>
          </a:p>
        </p:txBody>
      </p:sp>
      <p:sp>
        <p:nvSpPr>
          <p:cNvPr id="5" name="Content Placeholder 4"/>
          <p:cNvSpPr>
            <a:spLocks noGrp="1"/>
          </p:cNvSpPr>
          <p:nvPr>
            <p:ph idx="1"/>
          </p:nvPr>
        </p:nvSpPr>
        <p:spPr/>
        <p:txBody>
          <a:bodyPr/>
          <a:lstStyle/>
          <a:p>
            <a:pPr>
              <a:buSzPct val="140000"/>
              <a:buFont typeface="Arial" pitchFamily="34" charset="0"/>
              <a:buChar char="•"/>
            </a:pPr>
            <a:r>
              <a:rPr lang="en-US" sz="2000" b="0" dirty="0"/>
              <a:t>It </a:t>
            </a:r>
            <a:r>
              <a:rPr lang="en-US" sz="2000" dirty="0"/>
              <a:t>must be available for writing</a:t>
            </a:r>
            <a:r>
              <a:rPr lang="en-US" sz="2000" b="0" dirty="0"/>
              <a:t> whenever the database is open. Without the control file, the database cannot be mounted and recovery is difficult.</a:t>
            </a:r>
          </a:p>
          <a:p>
            <a:pPr>
              <a:buSzPct val="140000"/>
              <a:buFont typeface="Arial" pitchFamily="34" charset="0"/>
              <a:buChar char="•"/>
            </a:pPr>
            <a:r>
              <a:rPr lang="en-US" sz="2000" b="0" dirty="0"/>
              <a:t>The control file is created at the same time as the database. You should create </a:t>
            </a:r>
            <a:r>
              <a:rPr lang="en-US" sz="2000" dirty="0"/>
              <a:t>two or more copies</a:t>
            </a:r>
            <a:r>
              <a:rPr lang="en-US" sz="2000" b="0" dirty="0"/>
              <a:t> of the control file.</a:t>
            </a:r>
          </a:p>
          <a:p>
            <a:endParaRPr lang="en-US" sz="2000" dirty="0"/>
          </a:p>
        </p:txBody>
      </p:sp>
      <p:pic>
        <p:nvPicPr>
          <p:cNvPr id="6" name="Picture 2" descr="http://upload.wikimedia.org/wikipedia/commons/4/4c/Karlsruhe_%28F_212%29_control_room.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048000"/>
            <a:ext cx="3799289" cy="26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5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Заголовок 3"/>
          <p:cNvSpPr>
            <a:spLocks noGrp="1"/>
          </p:cNvSpPr>
          <p:nvPr>
            <p:ph type="title"/>
          </p:nvPr>
        </p:nvSpPr>
        <p:spPr/>
        <p:txBody>
          <a:bodyPr>
            <a:normAutofit/>
          </a:bodyPr>
          <a:lstStyle/>
          <a:p>
            <a:r>
              <a:rPr dirty="0" smtClean="0"/>
              <a:t>Datafiles</a:t>
            </a:r>
            <a:endParaRPr lang="en-US" dirty="0"/>
          </a:p>
        </p:txBody>
      </p:sp>
      <p:sp>
        <p:nvSpPr>
          <p:cNvPr id="5" name="Содержимое 4"/>
          <p:cNvSpPr>
            <a:spLocks noGrp="1"/>
          </p:cNvSpPr>
          <p:nvPr>
            <p:ph idx="1"/>
          </p:nvPr>
        </p:nvSpPr>
        <p:spPr/>
        <p:txBody>
          <a:bodyPr/>
          <a:lstStyle/>
          <a:p>
            <a:pPr>
              <a:buSzPct val="140000"/>
              <a:buFont typeface="Wingdings" pitchFamily="2" charset="2"/>
              <a:buChar char="§"/>
            </a:pPr>
            <a:r>
              <a:rPr lang="en-US" sz="2000" b="0" dirty="0" smtClean="0"/>
              <a:t>Datafiles contain the </a:t>
            </a:r>
            <a:r>
              <a:rPr lang="en-US" sz="2000" dirty="0" smtClean="0"/>
              <a:t>actual data</a:t>
            </a:r>
            <a:r>
              <a:rPr lang="en-US" sz="2000" b="0" dirty="0" smtClean="0"/>
              <a:t> stored in the database, the tables and indexes that store data, the data dictionary that maintains information about these data structures, and the </a:t>
            </a:r>
            <a:r>
              <a:rPr lang="en-US" sz="2000" b="0" i="1" dirty="0" smtClean="0"/>
              <a:t>rollback segments used to implement multiuser concurrency</a:t>
            </a:r>
            <a:r>
              <a:rPr lang="en-US" sz="2000" b="0" dirty="0" smtClean="0"/>
              <a:t>.</a:t>
            </a:r>
          </a:p>
          <a:p>
            <a:pPr>
              <a:buSzPct val="140000"/>
              <a:buFont typeface="Wingdings" pitchFamily="2" charset="2"/>
              <a:buChar char="§"/>
            </a:pPr>
            <a:r>
              <a:rPr lang="en-US" sz="2000" b="0" dirty="0" smtClean="0"/>
              <a:t>A datafile is </a:t>
            </a:r>
            <a:r>
              <a:rPr lang="en-US" sz="2000" dirty="0" smtClean="0"/>
              <a:t>composed of</a:t>
            </a:r>
            <a:r>
              <a:rPr lang="en-US" sz="2000" b="0" dirty="0" smtClean="0"/>
              <a:t> Oracle Database </a:t>
            </a:r>
            <a:r>
              <a:rPr lang="en-US" sz="2000" dirty="0" smtClean="0"/>
              <a:t>blocks</a:t>
            </a:r>
            <a:r>
              <a:rPr lang="en-US" sz="2000" b="0" dirty="0" smtClean="0"/>
              <a:t> that, in turn, are composed of operating system blocks on a disk. Oracle block sizes range from 2 KB to 32 KB. </a:t>
            </a:r>
            <a:endParaRPr lang="en-US" sz="2000" b="0" dirty="0"/>
          </a:p>
        </p:txBody>
      </p:sp>
      <p:pic>
        <p:nvPicPr>
          <p:cNvPr id="1026" name="Picture 2" descr="http://www.dqindia.com/wp-content/uploads/2015/02/file-cabinets-big-dat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1002" y="3657600"/>
            <a:ext cx="3229596"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14</a:t>
            </a:fld>
            <a:endParaRPr lang="en-US" dirty="0"/>
          </a:p>
        </p:txBody>
      </p:sp>
      <p:sp>
        <p:nvSpPr>
          <p:cNvPr id="4" name="Заголовок 3"/>
          <p:cNvSpPr>
            <a:spLocks noGrp="1"/>
          </p:cNvSpPr>
          <p:nvPr>
            <p:ph type="title"/>
          </p:nvPr>
        </p:nvSpPr>
        <p:spPr/>
        <p:txBody>
          <a:bodyPr/>
          <a:lstStyle/>
          <a:p>
            <a:r>
              <a:rPr dirty="0" smtClean="0"/>
              <a:t>Datafile Structure</a:t>
            </a:r>
            <a:endParaRPr lang="en-US" dirty="0"/>
          </a:p>
        </p:txBody>
      </p:sp>
      <p:sp>
        <p:nvSpPr>
          <p:cNvPr id="5" name="Содержимое 4"/>
          <p:cNvSpPr>
            <a:spLocks noGrp="1"/>
          </p:cNvSpPr>
          <p:nvPr>
            <p:ph idx="1"/>
          </p:nvPr>
        </p:nvSpPr>
        <p:spPr/>
        <p:txBody>
          <a:bodyPr/>
          <a:lstStyle/>
          <a:p>
            <a:pPr>
              <a:buSzPct val="140000"/>
              <a:buFont typeface="Wingdings" pitchFamily="2" charset="2"/>
              <a:buChar char="§"/>
            </a:pPr>
            <a:r>
              <a:rPr lang="en-US" sz="2000" b="0" dirty="0" smtClean="0"/>
              <a:t>The first block of each datafile is called the </a:t>
            </a:r>
            <a:r>
              <a:rPr lang="en-US" sz="2000" dirty="0" smtClean="0"/>
              <a:t>datafile header</a:t>
            </a:r>
            <a:r>
              <a:rPr lang="en-US" sz="2000" b="0" dirty="0" smtClean="0"/>
              <a:t>. It contains critical information used to maintain the overall integrity of the database (checkpoint structure - a logical timestamp that indicates the last point at which changes were written to the datafile).</a:t>
            </a:r>
          </a:p>
          <a:p>
            <a:pPr>
              <a:buSzPct val="140000"/>
              <a:buFont typeface="Wingdings" pitchFamily="2" charset="2"/>
              <a:buChar char="§"/>
            </a:pPr>
            <a:r>
              <a:rPr lang="en-US" sz="2000" b="0" dirty="0" smtClean="0"/>
              <a:t>From a </a:t>
            </a:r>
            <a:r>
              <a:rPr lang="en-US" sz="2000" dirty="0" smtClean="0"/>
              <a:t>physical point</a:t>
            </a:r>
            <a:r>
              <a:rPr lang="en-US" sz="2000" b="0" dirty="0" smtClean="0"/>
              <a:t> of view, a datafile is stored as </a:t>
            </a:r>
            <a:r>
              <a:rPr lang="en-US" sz="2000" i="1" dirty="0" smtClean="0"/>
              <a:t>operating system blocks</a:t>
            </a:r>
            <a:r>
              <a:rPr lang="en-US" sz="2000" b="0" dirty="0" smtClean="0"/>
              <a:t>. From a </a:t>
            </a:r>
            <a:r>
              <a:rPr lang="en-US" sz="2000" dirty="0" smtClean="0"/>
              <a:t>logical point</a:t>
            </a:r>
            <a:r>
              <a:rPr lang="en-US" sz="2000" b="0" dirty="0" smtClean="0"/>
              <a:t> of view, datafiles have three intermediate organizational levels: </a:t>
            </a:r>
            <a:r>
              <a:rPr lang="en-US" sz="2000" i="1" dirty="0" smtClean="0"/>
              <a:t>data blocks, extents, and segments</a:t>
            </a:r>
            <a:r>
              <a:rPr lang="en-US" sz="2000" b="0" dirty="0" smtClean="0"/>
              <a:t>.</a:t>
            </a:r>
          </a:p>
          <a:p>
            <a:pPr lvl="1">
              <a:buSzPct val="140000"/>
              <a:buFont typeface="Arial" pitchFamily="34" charset="0"/>
              <a:buChar char="•"/>
            </a:pPr>
            <a:r>
              <a:rPr lang="en-US" sz="2000" b="0" dirty="0" smtClean="0"/>
              <a:t>An </a:t>
            </a:r>
            <a:r>
              <a:rPr lang="en-US" sz="2000" b="1" dirty="0" smtClean="0"/>
              <a:t>extent</a:t>
            </a:r>
            <a:r>
              <a:rPr lang="en-US" sz="2000" b="0" dirty="0" smtClean="0"/>
              <a:t> is a set of data blocks that are contiguous within an Oracle datafile. </a:t>
            </a:r>
          </a:p>
          <a:p>
            <a:pPr lvl="1">
              <a:buSzPct val="140000"/>
              <a:buFont typeface="Arial" pitchFamily="34" charset="0"/>
              <a:buChar char="•"/>
            </a:pPr>
            <a:r>
              <a:rPr lang="en-US" sz="2000" b="0" dirty="0" smtClean="0"/>
              <a:t>A </a:t>
            </a:r>
            <a:r>
              <a:rPr lang="en-US" sz="2000" b="1" dirty="0" smtClean="0"/>
              <a:t>segment</a:t>
            </a:r>
            <a:r>
              <a:rPr lang="en-US" sz="2000" b="0" dirty="0" smtClean="0"/>
              <a:t> is an object that takes up space in an Oracle Database, such as a table or an index that is composed of one or more extents.</a:t>
            </a:r>
            <a:endParaRPr lang="en-US" sz="20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15</a:t>
            </a:fld>
            <a:endParaRPr lang="en-US" dirty="0"/>
          </a:p>
        </p:txBody>
      </p:sp>
      <p:sp>
        <p:nvSpPr>
          <p:cNvPr id="4" name="Заголовок 3"/>
          <p:cNvSpPr>
            <a:spLocks noGrp="1"/>
          </p:cNvSpPr>
          <p:nvPr>
            <p:ph type="title"/>
          </p:nvPr>
        </p:nvSpPr>
        <p:spPr/>
        <p:txBody>
          <a:bodyPr/>
          <a:lstStyle/>
          <a:p>
            <a:r>
              <a:rPr dirty="0" smtClean="0"/>
              <a:t>Datafile Hierarchy</a:t>
            </a:r>
            <a:endParaRPr lang="en-US" dirty="0"/>
          </a:p>
        </p:txBody>
      </p:sp>
      <p:pic>
        <p:nvPicPr>
          <p:cNvPr id="8" name="Content Placeholder 7"/>
          <p:cNvPicPr>
            <a:picLocks noGrp="1" noChangeAspect="1"/>
          </p:cNvPicPr>
          <p:nvPr>
            <p:ph idx="1"/>
          </p:nvPr>
        </p:nvPicPr>
        <p:blipFill>
          <a:blip r:embed="rId2"/>
          <a:stretch>
            <a:fillRect/>
          </a:stretch>
        </p:blipFill>
        <p:spPr>
          <a:xfrm>
            <a:off x="1483404" y="1219200"/>
            <a:ext cx="6177191" cy="4800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16</a:t>
            </a:fld>
            <a:endParaRPr lang="en-US" dirty="0"/>
          </a:p>
        </p:txBody>
      </p:sp>
      <p:sp>
        <p:nvSpPr>
          <p:cNvPr id="4" name="Заголовок 3"/>
          <p:cNvSpPr>
            <a:spLocks noGrp="1"/>
          </p:cNvSpPr>
          <p:nvPr>
            <p:ph type="title"/>
          </p:nvPr>
        </p:nvSpPr>
        <p:spPr/>
        <p:txBody>
          <a:bodyPr/>
          <a:lstStyle/>
          <a:p>
            <a:r>
              <a:rPr dirty="0" smtClean="0"/>
              <a:t>Data Block Content</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endParaRPr lang="en-US" b="0" dirty="0" smtClean="0"/>
          </a:p>
          <a:p>
            <a:pPr>
              <a:buSzPct val="140000"/>
              <a:buFont typeface="Arial" pitchFamily="34" charset="0"/>
              <a:buChar char="•"/>
            </a:pPr>
            <a:r>
              <a:rPr lang="en-US" b="0" dirty="0" smtClean="0"/>
              <a:t>Each block contains a header, which includes a </a:t>
            </a:r>
            <a:r>
              <a:rPr lang="en-US" b="0" i="1" dirty="0" smtClean="0"/>
              <a:t>directory of rows</a:t>
            </a:r>
            <a:r>
              <a:rPr lang="en-US" b="0" dirty="0" smtClean="0"/>
              <a:t>, and it includes the </a:t>
            </a:r>
            <a:r>
              <a:rPr lang="en-US" b="0" i="1" dirty="0" smtClean="0"/>
              <a:t>actual data</a:t>
            </a:r>
            <a:r>
              <a:rPr lang="en-US" b="0" dirty="0" smtClean="0"/>
              <a:t>.</a:t>
            </a:r>
          </a:p>
          <a:p>
            <a:pPr>
              <a:buSzPct val="140000"/>
              <a:buFont typeface="Arial" pitchFamily="34" charset="0"/>
              <a:buChar char="•"/>
            </a:pPr>
            <a:r>
              <a:rPr lang="en-US" b="0" dirty="0" smtClean="0"/>
              <a:t>Each row of a table is stored in the database block. The row storage includes a header and subsequent column length/column data pairs. A row is completely identified by its </a:t>
            </a:r>
            <a:r>
              <a:rPr lang="en-US" dirty="0" smtClean="0"/>
              <a:t>rowid</a:t>
            </a:r>
            <a:r>
              <a:rPr lang="en-US" b="0" dirty="0" smtClean="0"/>
              <a:t> which consists of </a:t>
            </a:r>
            <a:r>
              <a:rPr lang="en-US" b="0" i="1" dirty="0" smtClean="0"/>
              <a:t>database file number (mapped to file name), block number in that file, and row number within the block.</a:t>
            </a:r>
            <a:endParaRPr lang="en-US" b="0" i="1" dirty="0"/>
          </a:p>
        </p:txBody>
      </p:sp>
      <p:pic>
        <p:nvPicPr>
          <p:cNvPr id="7"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57125"/>
            <a:ext cx="7368182" cy="26290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Title 3"/>
          <p:cNvSpPr>
            <a:spLocks noGrp="1"/>
          </p:cNvSpPr>
          <p:nvPr>
            <p:ph type="title"/>
          </p:nvPr>
        </p:nvSpPr>
        <p:spPr/>
        <p:txBody>
          <a:bodyPr/>
          <a:lstStyle/>
          <a:p>
            <a:r>
              <a:rPr lang="en-US" dirty="0" smtClean="0"/>
              <a:t>Data Block Sample</a:t>
            </a:r>
            <a:endParaRPr lang="en-US" dirty="0"/>
          </a:p>
        </p:txBody>
      </p:sp>
      <p:pic>
        <p:nvPicPr>
          <p:cNvPr id="7" name="Content Placeholder 6"/>
          <p:cNvPicPr>
            <a:picLocks noGrp="1" noChangeAspect="1"/>
          </p:cNvPicPr>
          <p:nvPr>
            <p:ph idx="1"/>
          </p:nvPr>
        </p:nvPicPr>
        <p:blipFill>
          <a:blip r:embed="rId2"/>
          <a:stretch>
            <a:fillRect/>
          </a:stretch>
        </p:blipFill>
        <p:spPr>
          <a:xfrm>
            <a:off x="4144738" y="1209987"/>
            <a:ext cx="4505275" cy="4800600"/>
          </a:xfrm>
          <a:prstGeom prst="rect">
            <a:avLst/>
          </a:prstGeom>
        </p:spPr>
      </p:pic>
      <p:sp>
        <p:nvSpPr>
          <p:cNvPr id="8" name="TextBox 7"/>
          <p:cNvSpPr txBox="1"/>
          <p:nvPr/>
        </p:nvSpPr>
        <p:spPr>
          <a:xfrm>
            <a:off x="685800" y="1295400"/>
            <a:ext cx="2895600" cy="3108543"/>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dbms_rowid.rowid_relative_fno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rowid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t1;</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-- 15</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select </a:t>
            </a:r>
            <a:r>
              <a:rPr lang="en-US" sz="1400" dirty="0" err="1" smtClean="0">
                <a:latin typeface="Courier New" panose="02070309020205020404" pitchFamily="49" charset="0"/>
                <a:cs typeface="Courier New" panose="02070309020205020404" pitchFamily="49" charset="0"/>
              </a:rPr>
              <a:t>dbms_rowid.rowid_block_number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rowid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t1</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-- 133</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alter </a:t>
            </a:r>
            <a:r>
              <a:rPr lang="en-US" sz="1400" b="1" dirty="0">
                <a:latin typeface="Courier New" panose="02070309020205020404" pitchFamily="49" charset="0"/>
                <a:cs typeface="Courier New" panose="02070309020205020404" pitchFamily="49" charset="0"/>
              </a:rPr>
              <a:t>system dump </a:t>
            </a:r>
            <a:r>
              <a:rPr lang="en-US" sz="1400" b="1" dirty="0" err="1">
                <a:latin typeface="Courier New" panose="02070309020205020404" pitchFamily="49" charset="0"/>
                <a:cs typeface="Courier New" panose="02070309020205020404" pitchFamily="49" charset="0"/>
              </a:rPr>
              <a:t>datafile</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15 </a:t>
            </a:r>
            <a:r>
              <a:rPr lang="en-US" sz="1400" b="1" dirty="0">
                <a:latin typeface="Courier New" panose="02070309020205020404" pitchFamily="49" charset="0"/>
                <a:cs typeface="Courier New" panose="02070309020205020404" pitchFamily="49" charset="0"/>
              </a:rPr>
              <a:t>block</a:t>
            </a:r>
            <a:r>
              <a:rPr lang="en-US" sz="1400" dirty="0">
                <a:latin typeface="Courier New" panose="02070309020205020404" pitchFamily="49" charset="0"/>
                <a:cs typeface="Courier New" panose="02070309020205020404" pitchFamily="49" charset="0"/>
              </a:rPr>
              <a:t> 133;</a:t>
            </a:r>
          </a:p>
        </p:txBody>
      </p:sp>
    </p:spTree>
    <p:extLst>
      <p:ext uri="{BB962C8B-B14F-4D97-AF65-F5344CB8AC3E}">
        <p14:creationId xmlns:p14="http://schemas.microsoft.com/office/powerpoint/2010/main" val="426217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Заголовок 3"/>
          <p:cNvSpPr>
            <a:spLocks noGrp="1"/>
          </p:cNvSpPr>
          <p:nvPr>
            <p:ph type="title"/>
          </p:nvPr>
        </p:nvSpPr>
        <p:spPr/>
        <p:txBody>
          <a:bodyPr/>
          <a:lstStyle/>
          <a:p>
            <a:r>
              <a:rPr dirty="0" smtClean="0"/>
              <a:t>Redo Log Files</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000" b="0" dirty="0" smtClean="0"/>
              <a:t>Redo logfiles contain a </a:t>
            </a:r>
            <a:r>
              <a:rPr lang="en-US" sz="2000" dirty="0" smtClean="0"/>
              <a:t>“recording” of the changes</a:t>
            </a:r>
            <a:r>
              <a:rPr lang="en-US" sz="2000" b="0" dirty="0" smtClean="0"/>
              <a:t> made to the database as a result of </a:t>
            </a:r>
            <a:r>
              <a:rPr lang="en-US" sz="2000" b="0" i="1" dirty="0" smtClean="0">
                <a:solidFill>
                  <a:schemeClr val="accent1">
                    <a:lumMod val="75000"/>
                  </a:schemeClr>
                </a:solidFill>
              </a:rPr>
              <a:t>transactions and internal</a:t>
            </a:r>
            <a:r>
              <a:rPr lang="en-US" sz="2000" b="0" dirty="0" smtClean="0"/>
              <a:t> Oracle activities. </a:t>
            </a:r>
          </a:p>
          <a:p>
            <a:pPr>
              <a:buSzPct val="140000"/>
              <a:buFont typeface="Arial" pitchFamily="34" charset="0"/>
              <a:buChar char="•"/>
            </a:pPr>
            <a:endParaRPr lang="en-US" sz="2000" b="0" dirty="0" smtClean="0"/>
          </a:p>
          <a:p>
            <a:pPr>
              <a:buSzPct val="140000"/>
              <a:buFont typeface="Arial" pitchFamily="34" charset="0"/>
              <a:buChar char="•"/>
            </a:pPr>
            <a:endParaRPr lang="en-US" sz="2000" b="0" dirty="0"/>
          </a:p>
        </p:txBody>
      </p:sp>
      <p:pic>
        <p:nvPicPr>
          <p:cNvPr id="1026" name="Picture 2" descr="http://img.wonderhowto.com/img/32/87/63498876006251/0/enable-hidden-voice-call-recording-feature-your-samsung-galaxy-note-2.w6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38400"/>
            <a:ext cx="3886200" cy="2560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19</a:t>
            </a:fld>
            <a:endParaRPr lang="en-US" dirty="0"/>
          </a:p>
        </p:txBody>
      </p:sp>
      <p:sp>
        <p:nvSpPr>
          <p:cNvPr id="4" name="Title 3"/>
          <p:cNvSpPr>
            <a:spLocks noGrp="1"/>
          </p:cNvSpPr>
          <p:nvPr>
            <p:ph type="title"/>
          </p:nvPr>
        </p:nvSpPr>
        <p:spPr/>
        <p:txBody>
          <a:bodyPr/>
          <a:lstStyle/>
          <a:p>
            <a:r>
              <a:rPr lang="en-US" dirty="0" smtClean="0"/>
              <a:t>Redo, Why?</a:t>
            </a:r>
            <a:endParaRPr lang="en-US" dirty="0"/>
          </a:p>
        </p:txBody>
      </p:sp>
      <p:sp>
        <p:nvSpPr>
          <p:cNvPr id="5" name="Content Placeholder 4"/>
          <p:cNvSpPr>
            <a:spLocks noGrp="1"/>
          </p:cNvSpPr>
          <p:nvPr>
            <p:ph idx="1"/>
          </p:nvPr>
        </p:nvSpPr>
        <p:spPr/>
        <p:txBody>
          <a:bodyPr/>
          <a:lstStyle/>
          <a:p>
            <a:pPr>
              <a:buSzPct val="140000"/>
              <a:buFont typeface="Arial" pitchFamily="34" charset="0"/>
              <a:buChar char="•"/>
            </a:pPr>
            <a:r>
              <a:rPr lang="en-US" sz="2000" b="0" dirty="0"/>
              <a:t>Since Oracle usually caches changed blocks in memory, when instance failure occurs, some </a:t>
            </a:r>
            <a:r>
              <a:rPr lang="en-US" sz="2000" b="0" i="1" dirty="0">
                <a:solidFill>
                  <a:schemeClr val="accent1">
                    <a:lumMod val="75000"/>
                  </a:schemeClr>
                </a:solidFill>
              </a:rPr>
              <a:t>changed blocks might not have been written out to the </a:t>
            </a:r>
            <a:r>
              <a:rPr lang="en-US" sz="2000" b="0" i="1" dirty="0" err="1">
                <a:solidFill>
                  <a:schemeClr val="accent1">
                    <a:lumMod val="75000"/>
                  </a:schemeClr>
                </a:solidFill>
              </a:rPr>
              <a:t>datafiles</a:t>
            </a:r>
            <a:r>
              <a:rPr lang="en-US" sz="2000" b="0" dirty="0"/>
              <a:t>. The recording of the changes in the redo logs can be used to play back the changes lost when the failure occurred, thus protecting </a:t>
            </a:r>
            <a:r>
              <a:rPr lang="en-US" sz="2000" b="0" i="1" dirty="0">
                <a:solidFill>
                  <a:schemeClr val="accent1">
                    <a:lumMod val="75000"/>
                  </a:schemeClr>
                </a:solidFill>
              </a:rPr>
              <a:t>transactional consistency</a:t>
            </a:r>
            <a:r>
              <a:rPr lang="en-US" sz="2000" b="0" dirty="0" smtClean="0"/>
              <a:t>.</a:t>
            </a:r>
            <a:endParaRPr lang="en-US" sz="2000" b="0" dirty="0"/>
          </a:p>
        </p:txBody>
      </p:sp>
    </p:spTree>
    <p:extLst>
      <p:ext uri="{BB962C8B-B14F-4D97-AF65-F5344CB8AC3E}">
        <p14:creationId xmlns:p14="http://schemas.microsoft.com/office/powerpoint/2010/main" val="132170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Заголовок 3"/>
          <p:cNvSpPr>
            <a:spLocks noGrp="1"/>
          </p:cNvSpPr>
          <p:nvPr>
            <p:ph type="title"/>
          </p:nvPr>
        </p:nvSpPr>
        <p:spPr/>
        <p:txBody>
          <a:bodyPr>
            <a:normAutofit/>
          </a:bodyPr>
          <a:lstStyle/>
          <a:p>
            <a:r>
              <a:rPr dirty="0" smtClean="0"/>
              <a:t>Agenda</a:t>
            </a:r>
            <a:endParaRPr lang="en-US" dirty="0"/>
          </a:p>
        </p:txBody>
      </p:sp>
      <p:sp>
        <p:nvSpPr>
          <p:cNvPr id="5" name="Содержимое 4"/>
          <p:cNvSpPr>
            <a:spLocks noGrp="1"/>
          </p:cNvSpPr>
          <p:nvPr>
            <p:ph idx="1"/>
          </p:nvPr>
        </p:nvSpPr>
        <p:spPr/>
        <p:txBody>
          <a:bodyPr/>
          <a:lstStyle/>
          <a:p>
            <a:pPr marL="514350" indent="-514350"/>
            <a:r>
              <a:rPr lang="en-US" sz="3500" dirty="0" smtClean="0"/>
              <a:t>Databases and Instances</a:t>
            </a:r>
          </a:p>
          <a:p>
            <a:pPr marL="514350" indent="-514350"/>
            <a:r>
              <a:rPr lang="en-US" sz="3500" dirty="0" smtClean="0"/>
              <a:t>Logical Components</a:t>
            </a:r>
          </a:p>
          <a:p>
            <a:pPr marL="514350" indent="-514350"/>
            <a:r>
              <a:rPr lang="en-US" sz="3500" dirty="0" smtClean="0"/>
              <a:t>Physical Components</a:t>
            </a:r>
          </a:p>
          <a:p>
            <a:pPr marL="514350" indent="-514350"/>
            <a:r>
              <a:rPr lang="en-US" sz="3500" dirty="0" smtClean="0"/>
              <a:t>Instance Memory and Processes</a:t>
            </a:r>
          </a:p>
          <a:p>
            <a:pPr marL="514350" indent="-514350"/>
            <a:r>
              <a:rPr lang="en-US" sz="3500" dirty="0" smtClean="0"/>
              <a:t>Connecting to Oracle</a:t>
            </a:r>
          </a:p>
          <a:p>
            <a:pPr marL="514350" indent="-514350"/>
            <a:r>
              <a:rPr lang="en-US" sz="3500" dirty="0" smtClean="0"/>
              <a:t>SQL Execution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20</a:t>
            </a:fld>
            <a:endParaRPr lang="en-US" dirty="0"/>
          </a:p>
        </p:txBody>
      </p:sp>
      <p:sp>
        <p:nvSpPr>
          <p:cNvPr id="4" name="Заголовок 3"/>
          <p:cNvSpPr>
            <a:spLocks noGrp="1"/>
          </p:cNvSpPr>
          <p:nvPr>
            <p:ph type="title"/>
          </p:nvPr>
        </p:nvSpPr>
        <p:spPr/>
        <p:txBody>
          <a:bodyPr/>
          <a:lstStyle/>
          <a:p>
            <a:r>
              <a:rPr dirty="0" smtClean="0"/>
              <a:t>Redo Log Groups</a:t>
            </a:r>
            <a:endParaRPr lang="en-US" dirty="0"/>
          </a:p>
        </p:txBody>
      </p:sp>
      <p:pic>
        <p:nvPicPr>
          <p:cNvPr id="6" name="Content Placeholder 8"/>
          <p:cNvPicPr>
            <a:picLocks noGrp="1" noChangeAspect="1"/>
          </p:cNvPicPr>
          <p:nvPr>
            <p:ph idx="1"/>
          </p:nvPr>
        </p:nvPicPr>
        <p:blipFill>
          <a:blip r:embed="rId2"/>
          <a:stretch>
            <a:fillRect/>
          </a:stretch>
        </p:blipFill>
        <p:spPr>
          <a:xfrm>
            <a:off x="1371975" y="1219200"/>
            <a:ext cx="6400049" cy="4800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21</a:t>
            </a:fld>
            <a:endParaRPr lang="en-US" dirty="0"/>
          </a:p>
        </p:txBody>
      </p:sp>
      <p:sp>
        <p:nvSpPr>
          <p:cNvPr id="4" name="Заголовок 3"/>
          <p:cNvSpPr>
            <a:spLocks noGrp="1"/>
          </p:cNvSpPr>
          <p:nvPr>
            <p:ph type="title"/>
          </p:nvPr>
        </p:nvSpPr>
        <p:spPr/>
        <p:txBody>
          <a:bodyPr/>
          <a:lstStyle/>
          <a:p>
            <a:r>
              <a:rPr smtClean="0"/>
              <a:t>Archived Redo Logs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57287" y="1633537"/>
            <a:ext cx="6829425" cy="39719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Title 3"/>
          <p:cNvSpPr>
            <a:spLocks noGrp="1"/>
          </p:cNvSpPr>
          <p:nvPr>
            <p:ph type="title"/>
          </p:nvPr>
        </p:nvSpPr>
        <p:spPr/>
        <p:txBody>
          <a:bodyPr/>
          <a:lstStyle/>
          <a:p>
            <a:r>
              <a:rPr lang="en-US" dirty="0" smtClean="0"/>
              <a:t>Redo Log Sample</a:t>
            </a:r>
            <a:endParaRPr lang="en-US" dirty="0"/>
          </a:p>
        </p:txBody>
      </p:sp>
      <p:pic>
        <p:nvPicPr>
          <p:cNvPr id="6" name="Content Placeholder 5"/>
          <p:cNvPicPr>
            <a:picLocks noGrp="1" noChangeAspect="1"/>
          </p:cNvPicPr>
          <p:nvPr>
            <p:ph idx="1"/>
          </p:nvPr>
        </p:nvPicPr>
        <p:blipFill>
          <a:blip r:embed="rId2"/>
          <a:stretch>
            <a:fillRect/>
          </a:stretch>
        </p:blipFill>
        <p:spPr>
          <a:xfrm>
            <a:off x="990600" y="1143000"/>
            <a:ext cx="7315200" cy="2844076"/>
          </a:xfrm>
          <a:prstGeom prst="rect">
            <a:avLst/>
          </a:prstGeom>
        </p:spPr>
      </p:pic>
      <p:sp>
        <p:nvSpPr>
          <p:cNvPr id="7" name="TextBox 6"/>
          <p:cNvSpPr txBox="1"/>
          <p:nvPr/>
        </p:nvSpPr>
        <p:spPr>
          <a:xfrm>
            <a:off x="1143000" y="4648200"/>
            <a:ext cx="6781800" cy="64633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alter system dump </a:t>
            </a:r>
            <a:r>
              <a:rPr lang="en-US" b="1" dirty="0" err="1">
                <a:latin typeface="Courier New" panose="02070309020205020404" pitchFamily="49" charset="0"/>
                <a:cs typeface="Courier New" panose="02070309020205020404" pitchFamily="49" charset="0"/>
              </a:rPr>
              <a:t>logfile</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'/u01/app/oracle/</a:t>
            </a:r>
            <a:r>
              <a:rPr lang="en-US" dirty="0" err="1">
                <a:latin typeface="Courier New" panose="02070309020205020404" pitchFamily="49" charset="0"/>
                <a:cs typeface="Courier New" panose="02070309020205020404" pitchFamily="49" charset="0"/>
              </a:rPr>
              <a:t>oradata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orcl</a:t>
            </a:r>
            <a:r>
              <a:rPr lang="en-US" dirty="0">
                <a:latin typeface="Courier New" panose="02070309020205020404" pitchFamily="49" charset="0"/>
                <a:cs typeface="Courier New" panose="02070309020205020404" pitchFamily="49" charset="0"/>
              </a:rPr>
              <a:t>/redo03.log';</a:t>
            </a:r>
          </a:p>
        </p:txBody>
      </p:sp>
    </p:spTree>
    <p:extLst>
      <p:ext uri="{BB962C8B-B14F-4D97-AF65-F5344CB8AC3E}">
        <p14:creationId xmlns:p14="http://schemas.microsoft.com/office/powerpoint/2010/main" val="397342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dirty="0" smtClean="0"/>
              <a:t>Instance memory and processes</a:t>
            </a:r>
            <a:endParaRPr lang="en-US" dirty="0"/>
          </a:p>
        </p:txBody>
      </p:sp>
      <p:sp>
        <p:nvSpPr>
          <p:cNvPr id="2" name="Нижний колонтитул 1"/>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24</a:t>
            </a:fld>
            <a:endParaRPr lang="en-US" dirty="0"/>
          </a:p>
        </p:txBody>
      </p:sp>
      <p:sp>
        <p:nvSpPr>
          <p:cNvPr id="4" name="Заголовок 3"/>
          <p:cNvSpPr>
            <a:spLocks noGrp="1"/>
          </p:cNvSpPr>
          <p:nvPr>
            <p:ph type="title"/>
          </p:nvPr>
        </p:nvSpPr>
        <p:spPr/>
        <p:txBody>
          <a:bodyPr/>
          <a:lstStyle/>
          <a:p>
            <a:r>
              <a:rPr lang="da-DK" dirty="0" smtClean="0"/>
              <a:t>Main Oracle SGA Structures and Processes</a:t>
            </a:r>
            <a:endParaRPr lang="en-US" dirty="0"/>
          </a:p>
        </p:txBody>
      </p:sp>
      <p:pic>
        <p:nvPicPr>
          <p:cNvPr id="6"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6096000" cy="464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25</a:t>
            </a:fld>
            <a:endParaRPr lang="en-US" dirty="0"/>
          </a:p>
        </p:txBody>
      </p:sp>
      <p:sp>
        <p:nvSpPr>
          <p:cNvPr id="4" name="Заголовок 3"/>
          <p:cNvSpPr>
            <a:spLocks noGrp="1"/>
          </p:cNvSpPr>
          <p:nvPr>
            <p:ph type="title"/>
          </p:nvPr>
        </p:nvSpPr>
        <p:spPr/>
        <p:txBody>
          <a:bodyPr/>
          <a:lstStyle/>
          <a:p>
            <a:r>
              <a:rPr dirty="0" smtClean="0"/>
              <a:t>Buffer Cache</a:t>
            </a:r>
            <a:endParaRPr lang="en-US" dirty="0"/>
          </a:p>
        </p:txBody>
      </p:sp>
      <p:sp>
        <p:nvSpPr>
          <p:cNvPr id="5" name="Содержимое 4"/>
          <p:cNvSpPr>
            <a:spLocks noGrp="1"/>
          </p:cNvSpPr>
          <p:nvPr>
            <p:ph idx="1"/>
          </p:nvPr>
        </p:nvSpPr>
        <p:spPr/>
        <p:txBody>
          <a:bodyPr/>
          <a:lstStyle/>
          <a:p>
            <a:pPr marL="283464" lvl="1" indent="-287338">
              <a:buSzPct val="140000"/>
            </a:pPr>
            <a:r>
              <a:rPr lang="en-US" sz="2000" dirty="0" smtClean="0"/>
              <a:t>The database buffer cache </a:t>
            </a:r>
            <a:r>
              <a:rPr lang="en-US" sz="2000" b="1" dirty="0" smtClean="0"/>
              <a:t>holds blocks of data retrieved from the database</a:t>
            </a:r>
            <a:r>
              <a:rPr lang="en-US" sz="2000" dirty="0" smtClean="0"/>
              <a:t>. This buffer between the users’ requests and the actual datafiles </a:t>
            </a:r>
            <a:r>
              <a:rPr lang="en-US" sz="2000" b="1" dirty="0" smtClean="0"/>
              <a:t>improves the performance</a:t>
            </a:r>
            <a:r>
              <a:rPr lang="en-US" sz="2000" dirty="0" smtClean="0"/>
              <a:t> of the Oracle Database. </a:t>
            </a:r>
          </a:p>
          <a:p>
            <a:pPr marL="283464" lvl="1" indent="-287338">
              <a:buSzPct val="140000"/>
            </a:pPr>
            <a:r>
              <a:rPr lang="en-US" sz="2000" dirty="0" smtClean="0"/>
              <a:t>If a piece of data can be found in the buffer cache (for example, as the result of a recent query), you can retrieve it from memory without the overhead of having to go to disk. </a:t>
            </a:r>
          </a:p>
          <a:p>
            <a:pPr marL="283464" lvl="1" indent="-287338">
              <a:buSzPct val="140000"/>
            </a:pPr>
            <a:r>
              <a:rPr lang="en-US" sz="2000" dirty="0" smtClean="0"/>
              <a:t>Oracle manages the cache using a </a:t>
            </a:r>
            <a:r>
              <a:rPr lang="en-US" sz="2000" b="1" dirty="0" smtClean="0"/>
              <a:t>least recently used</a:t>
            </a:r>
            <a:r>
              <a:rPr lang="en-US" sz="2000" dirty="0" smtClean="0"/>
              <a:t> (LRU) algorithm. If a user requests data that has been recently used, the data is more likely to be in the database buffer cache; data in the cache can be delivered immediately without a disk-read operation being executed.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26</a:t>
            </a:fld>
            <a:endParaRPr lang="en-US" dirty="0"/>
          </a:p>
        </p:txBody>
      </p:sp>
      <p:sp>
        <p:nvSpPr>
          <p:cNvPr id="4" name="Заголовок 3"/>
          <p:cNvSpPr>
            <a:spLocks noGrp="1"/>
          </p:cNvSpPr>
          <p:nvPr>
            <p:ph type="title"/>
          </p:nvPr>
        </p:nvSpPr>
        <p:spPr/>
        <p:txBody>
          <a:bodyPr/>
          <a:lstStyle/>
          <a:p>
            <a:r>
              <a:rPr dirty="0" smtClean="0"/>
              <a:t>Shared Pool</a:t>
            </a:r>
            <a:endParaRPr lang="en-US" dirty="0"/>
          </a:p>
        </p:txBody>
      </p:sp>
      <p:sp>
        <p:nvSpPr>
          <p:cNvPr id="5" name="Содержимое 4"/>
          <p:cNvSpPr>
            <a:spLocks noGrp="1"/>
          </p:cNvSpPr>
          <p:nvPr>
            <p:ph idx="1"/>
          </p:nvPr>
        </p:nvSpPr>
        <p:spPr/>
        <p:txBody>
          <a:bodyPr/>
          <a:lstStyle/>
          <a:p>
            <a:pPr>
              <a:buSzPct val="140000"/>
              <a:buFont typeface="Wingdings" pitchFamily="2" charset="2"/>
              <a:buChar char="§"/>
            </a:pPr>
            <a:r>
              <a:rPr lang="en-US" sz="2000" b="0" dirty="0" smtClean="0"/>
              <a:t>The shared pool contains </a:t>
            </a:r>
            <a:r>
              <a:rPr lang="en-US" sz="2000" b="0" i="1" dirty="0" smtClean="0"/>
              <a:t>two main components</a:t>
            </a:r>
            <a:r>
              <a:rPr lang="en-US" sz="2000" b="0" dirty="0" smtClean="0"/>
              <a:t>: the </a:t>
            </a:r>
            <a:r>
              <a:rPr lang="en-US" sz="2000" dirty="0" smtClean="0"/>
              <a:t>library cache</a:t>
            </a:r>
            <a:r>
              <a:rPr lang="en-US" sz="2000" b="0" dirty="0" smtClean="0"/>
              <a:t>, which is a cache of SQL statements, etc. and the </a:t>
            </a:r>
            <a:r>
              <a:rPr lang="en-US" sz="2000" dirty="0" smtClean="0"/>
              <a:t>dictionary cache</a:t>
            </a:r>
            <a:r>
              <a:rPr lang="en-US" sz="2000" b="0" dirty="0" smtClean="0"/>
              <a:t>, which caches Oracle own internal information, such as information about users and tables.</a:t>
            </a:r>
          </a:p>
          <a:p>
            <a:pPr>
              <a:buSzPct val="140000"/>
              <a:buFont typeface="Wingdings" pitchFamily="2" charset="2"/>
              <a:buChar char="§"/>
            </a:pPr>
            <a:r>
              <a:rPr lang="en-US" sz="2000" b="0" dirty="0" smtClean="0"/>
              <a:t>When we parse a query, the </a:t>
            </a:r>
            <a:r>
              <a:rPr lang="en-US" sz="2000" dirty="0" smtClean="0"/>
              <a:t>parsed representation is cached</a:t>
            </a:r>
            <a:r>
              <a:rPr lang="en-US" sz="2000" b="0" dirty="0" smtClean="0"/>
              <a:t> there. Before we go through the job of parsing an entire query, Oracle searches the shared pool to see if the work has already been done. </a:t>
            </a:r>
            <a:r>
              <a:rPr lang="en-US" sz="2000" dirty="0" smtClean="0"/>
              <a:t>PL/SQL code</a:t>
            </a:r>
            <a:r>
              <a:rPr lang="en-US" sz="2000" b="0" dirty="0" smtClean="0"/>
              <a:t> that you run is cached in the shared pool, so the next time you run it, Oracle doesn't have to read it in from disk again.</a:t>
            </a:r>
          </a:p>
          <a:p>
            <a:pPr>
              <a:buSzPct val="140000"/>
              <a:buFont typeface="Wingdings" pitchFamily="2" charset="2"/>
              <a:buChar char="§"/>
            </a:pPr>
            <a:endParaRPr lang="en-US" sz="2000" b="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27</a:t>
            </a:fld>
            <a:endParaRPr lang="en-US" dirty="0"/>
          </a:p>
        </p:txBody>
      </p:sp>
      <p:sp>
        <p:nvSpPr>
          <p:cNvPr id="4" name="Заголовок 3"/>
          <p:cNvSpPr>
            <a:spLocks noGrp="1"/>
          </p:cNvSpPr>
          <p:nvPr>
            <p:ph type="title"/>
          </p:nvPr>
        </p:nvSpPr>
        <p:spPr/>
        <p:txBody>
          <a:bodyPr/>
          <a:lstStyle/>
          <a:p>
            <a:r>
              <a:rPr dirty="0" smtClean="0"/>
              <a:t>Redo Log Buffer</a:t>
            </a:r>
            <a:endParaRPr lang="en-US" dirty="0"/>
          </a:p>
        </p:txBody>
      </p:sp>
      <p:sp>
        <p:nvSpPr>
          <p:cNvPr id="5" name="Содержимое 4"/>
          <p:cNvSpPr>
            <a:spLocks noGrp="1"/>
          </p:cNvSpPr>
          <p:nvPr>
            <p:ph idx="1"/>
          </p:nvPr>
        </p:nvSpPr>
        <p:spPr/>
        <p:txBody>
          <a:bodyPr/>
          <a:lstStyle/>
          <a:p>
            <a:pPr marL="287338" lvl="1" indent="-287338">
              <a:buSzPct val="140000"/>
              <a:tabLst/>
            </a:pPr>
            <a:r>
              <a:rPr lang="en-US" sz="2000" dirty="0" smtClean="0"/>
              <a:t>The redo log buffer </a:t>
            </a:r>
            <a:r>
              <a:rPr lang="en-US" sz="2000" b="1" dirty="0" smtClean="0"/>
              <a:t>caches redo information</a:t>
            </a:r>
            <a:r>
              <a:rPr lang="en-US" sz="2000" dirty="0" smtClean="0"/>
              <a:t> until it is written to the physical redo logfiles stored on a disk. </a:t>
            </a:r>
          </a:p>
          <a:p>
            <a:pPr marL="287338" lvl="1" indent="-287338">
              <a:buSzPct val="140000"/>
              <a:tabLst/>
            </a:pPr>
            <a:r>
              <a:rPr lang="en-US" sz="2000" dirty="0" smtClean="0"/>
              <a:t>This buffer also </a:t>
            </a:r>
            <a:r>
              <a:rPr lang="en-US" sz="2000" b="1" dirty="0" smtClean="0"/>
              <a:t>improves performance</a:t>
            </a:r>
            <a:r>
              <a:rPr lang="en-US" sz="2000" dirty="0" smtClean="0"/>
              <a:t> </a:t>
            </a:r>
            <a:r>
              <a:rPr lang="en-US" sz="2000" i="1" dirty="0" smtClean="0"/>
              <a:t>(since a memory-to-memory transfer is much faster than a memory-to-disk transfer)</a:t>
            </a:r>
            <a:r>
              <a:rPr lang="en-US" sz="2000" dirty="0" smtClean="0"/>
              <a:t>. Oracle caches the redo until it can be </a:t>
            </a:r>
            <a:r>
              <a:rPr lang="en-US" sz="2000" b="1" dirty="0" smtClean="0"/>
              <a:t>written to a disk at a more optimal time</a:t>
            </a:r>
            <a:r>
              <a:rPr lang="en-US" sz="2000" dirty="0" smtClean="0"/>
              <a:t>, which avoids the overhead of constantly writing the redo logs to disk.</a:t>
            </a:r>
          </a:p>
          <a:p>
            <a:pPr>
              <a:buSzPct val="140000"/>
              <a:buFont typeface="Wingdings" pitchFamily="2" charset="2"/>
              <a:buChar char="§"/>
            </a:pP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
            </a:r>
            <a:r>
              <a:rPr smtClean="0"/>
              <a:t>onnecting to oracle</a:t>
            </a:r>
            <a:endParaRPr lang="en-US"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29</a:t>
            </a:fld>
            <a:endParaRPr lang="en-US" dirty="0"/>
          </a:p>
        </p:txBody>
      </p:sp>
      <p:sp>
        <p:nvSpPr>
          <p:cNvPr id="4" name="Заголовок 3"/>
          <p:cNvSpPr>
            <a:spLocks noGrp="1"/>
          </p:cNvSpPr>
          <p:nvPr>
            <p:ph type="title"/>
          </p:nvPr>
        </p:nvSpPr>
        <p:spPr/>
        <p:txBody>
          <a:bodyPr/>
          <a:lstStyle/>
          <a:p>
            <a:r>
              <a:rPr smtClean="0"/>
              <a:t>Server Processes and Clients</a:t>
            </a:r>
            <a:endParaRPr lang="en-US" dirty="0"/>
          </a:p>
        </p:txBody>
      </p:sp>
      <p:sp>
        <p:nvSpPr>
          <p:cNvPr id="5" name="Содержимое 4"/>
          <p:cNvSpPr>
            <a:spLocks noGrp="1"/>
          </p:cNvSpPr>
          <p:nvPr>
            <p:ph idx="1"/>
          </p:nvPr>
        </p:nvSpPr>
        <p:spPr/>
        <p:txBody>
          <a:bodyPr/>
          <a:lstStyle/>
          <a:p>
            <a:pPr indent="0">
              <a:buNone/>
            </a:pPr>
            <a:r>
              <a:rPr lang="en-US" sz="2000" b="0" dirty="0" smtClean="0"/>
              <a:t>To access a database, a user connects to the instance that provides access to the desired database. A program that accesses a database is really composed of two distinct pieces — </a:t>
            </a:r>
            <a:r>
              <a:rPr lang="en-US" sz="2000" i="1" dirty="0" smtClean="0"/>
              <a:t>a client program and a server process</a:t>
            </a:r>
            <a:r>
              <a:rPr lang="en-US" sz="2000" b="0" dirty="0" smtClean="0"/>
              <a:t>—that connect to the Oracle instance. For example, running the SQL*Plus involves two processes:</a:t>
            </a:r>
          </a:p>
          <a:p>
            <a:pPr lvl="1" indent="-457200">
              <a:buFont typeface="Arial" pitchFamily="34" charset="0"/>
              <a:buChar char="•"/>
            </a:pPr>
            <a:endParaRPr lang="en-US" sz="2000" b="0" dirty="0" smtClean="0"/>
          </a:p>
          <a:p>
            <a:pPr lvl="1" indent="-457200">
              <a:buFont typeface="Arial" pitchFamily="34" charset="0"/>
              <a:buChar char="•"/>
            </a:pPr>
            <a:r>
              <a:rPr lang="en-US" sz="2000" b="0" dirty="0" smtClean="0"/>
              <a:t>The SQL*Plus process itself, acting as the client</a:t>
            </a:r>
          </a:p>
          <a:p>
            <a:pPr lvl="1" indent="-457200">
              <a:buFont typeface="Arial" pitchFamily="34" charset="0"/>
              <a:buChar char="•"/>
            </a:pPr>
            <a:r>
              <a:rPr lang="en-US" sz="2000" b="0" dirty="0" smtClean="0"/>
              <a:t>The Oracle server process, sometimes referred to as a </a:t>
            </a:r>
            <a:r>
              <a:rPr lang="en-US" sz="2000" b="0" i="1" dirty="0" smtClean="0"/>
              <a:t>shadow process</a:t>
            </a:r>
            <a:r>
              <a:rPr lang="en-US" sz="2000" b="0" dirty="0" smtClean="0"/>
              <a:t>, that provides the connection to the Oracle instance</a:t>
            </a:r>
            <a:endParaRPr lang="en-US" sz="20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pPr marL="514350" indent="-514350"/>
            <a:r>
              <a:rPr sz="3200" smtClean="0"/>
              <a:t>Databases and Instances</a:t>
            </a:r>
            <a:endParaRPr sz="3200" dirty="0" smtClean="0"/>
          </a:p>
        </p:txBody>
      </p:sp>
      <p:sp>
        <p:nvSpPr>
          <p:cNvPr id="2" name="Нижний колонтитул 1"/>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30</a:t>
            </a:fld>
            <a:endParaRPr lang="en-US" dirty="0"/>
          </a:p>
        </p:txBody>
      </p:sp>
      <p:sp>
        <p:nvSpPr>
          <p:cNvPr id="4" name="Заголовок 3"/>
          <p:cNvSpPr>
            <a:spLocks noGrp="1"/>
          </p:cNvSpPr>
          <p:nvPr>
            <p:ph type="title"/>
          </p:nvPr>
        </p:nvSpPr>
        <p:spPr/>
        <p:txBody>
          <a:bodyPr/>
          <a:lstStyle/>
          <a:p>
            <a:r>
              <a:rPr dirty="0" smtClean="0"/>
              <a:t>Connecting to Oracle: Dedicated Server</a:t>
            </a:r>
            <a:endParaRPr lang="en-US" dirty="0"/>
          </a:p>
        </p:txBody>
      </p:sp>
      <p:pic>
        <p:nvPicPr>
          <p:cNvPr id="6" name="Content Placeholder 3"/>
          <p:cNvPicPr>
            <a:picLocks noGrp="1" noChangeAspect="1"/>
          </p:cNvPicPr>
          <p:nvPr>
            <p:ph idx="1"/>
          </p:nvPr>
        </p:nvPicPr>
        <p:blipFill>
          <a:blip r:embed="rId3"/>
          <a:stretch>
            <a:fillRect/>
          </a:stretch>
        </p:blipFill>
        <p:spPr>
          <a:xfrm>
            <a:off x="914400" y="1425355"/>
            <a:ext cx="7315200" cy="438828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31</a:t>
            </a:fld>
            <a:endParaRPr lang="en-US" dirty="0"/>
          </a:p>
        </p:txBody>
      </p:sp>
      <p:sp>
        <p:nvSpPr>
          <p:cNvPr id="4" name="Заголовок 3"/>
          <p:cNvSpPr>
            <a:spLocks noGrp="1"/>
          </p:cNvSpPr>
          <p:nvPr>
            <p:ph type="title"/>
          </p:nvPr>
        </p:nvSpPr>
        <p:spPr/>
        <p:txBody>
          <a:bodyPr/>
          <a:lstStyle/>
          <a:p>
            <a:r>
              <a:rPr dirty="0" smtClean="0"/>
              <a:t>Connecting to Oracle: Shared Server</a:t>
            </a:r>
            <a:endParaRPr lang="en-US" dirty="0"/>
          </a:p>
        </p:txBody>
      </p:sp>
      <p:pic>
        <p:nvPicPr>
          <p:cNvPr id="6" name="Content Placeholder 2"/>
          <p:cNvPicPr>
            <a:picLocks noGrp="1" noChangeAspect="1"/>
          </p:cNvPicPr>
          <p:nvPr>
            <p:ph idx="1"/>
          </p:nvPr>
        </p:nvPicPr>
        <p:blipFill>
          <a:blip r:embed="rId3"/>
          <a:stretch>
            <a:fillRect/>
          </a:stretch>
        </p:blipFill>
        <p:spPr>
          <a:xfrm>
            <a:off x="914400" y="1425355"/>
            <a:ext cx="7315200" cy="438828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dirty="0" smtClean="0"/>
              <a:t>SQL Execution</a:t>
            </a:r>
            <a:endParaRPr lang="en-US"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33</a:t>
            </a:fld>
            <a:endParaRPr lang="en-US" dirty="0"/>
          </a:p>
        </p:txBody>
      </p:sp>
      <p:sp>
        <p:nvSpPr>
          <p:cNvPr id="4" name="Заголовок 3"/>
          <p:cNvSpPr>
            <a:spLocks noGrp="1"/>
          </p:cNvSpPr>
          <p:nvPr>
            <p:ph type="title"/>
          </p:nvPr>
        </p:nvSpPr>
        <p:spPr/>
        <p:txBody>
          <a:bodyPr/>
          <a:lstStyle/>
          <a:p>
            <a:r>
              <a:rPr dirty="0" smtClean="0"/>
              <a:t>Executing</a:t>
            </a:r>
            <a:endParaRPr lang="en-US" dirty="0"/>
          </a:p>
        </p:txBody>
      </p:sp>
      <p:pic>
        <p:nvPicPr>
          <p:cNvPr id="6" name="Content Placeholder 6"/>
          <p:cNvPicPr>
            <a:picLocks noGrp="1" noChangeAspect="1"/>
          </p:cNvPicPr>
          <p:nvPr>
            <p:ph idx="1"/>
          </p:nvPr>
        </p:nvPicPr>
        <p:blipFill>
          <a:blip r:embed="rId3"/>
          <a:stretch>
            <a:fillRect/>
          </a:stretch>
        </p:blipFill>
        <p:spPr>
          <a:xfrm>
            <a:off x="914400" y="1415968"/>
            <a:ext cx="7315200" cy="44070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dirty="0"/>
              <a:t>Oracle Database </a:t>
            </a:r>
            <a:r>
              <a:rPr dirty="0" smtClean="0"/>
              <a:t>Architecture</a:t>
            </a:r>
            <a:endParaRPr dirty="0"/>
          </a:p>
        </p:txBody>
      </p:sp>
      <p:sp>
        <p:nvSpPr>
          <p:cNvPr id="3" name="Нижний колонтитул 2"/>
          <p:cNvSpPr>
            <a:spLocks noGrp="1"/>
          </p:cNvSpPr>
          <p:nvPr>
            <p:ph type="ftr" sz="quarter" idx="12"/>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34</a:t>
            </a:fld>
            <a:endParaRPr lang="en-US" dirty="0"/>
          </a:p>
        </p:txBody>
      </p:sp>
      <p:sp>
        <p:nvSpPr>
          <p:cNvPr id="5" name="Текст 4"/>
          <p:cNvSpPr>
            <a:spLocks noGrp="1"/>
          </p:cNvSpPr>
          <p:nvPr>
            <p:ph type="body" sz="quarter" idx="14"/>
          </p:nvPr>
        </p:nvSpPr>
        <p:spPr/>
        <p:txBody>
          <a:bodyPr/>
          <a:lstStyle/>
          <a:p>
            <a:r>
              <a:rPr lang="pt-BR" dirty="0"/>
              <a:t>Elias Nema</a:t>
            </a:r>
          </a:p>
          <a:p>
            <a:r>
              <a:rPr lang="pt-BR" smtClean="0"/>
              <a:t>Lead Software </a:t>
            </a:r>
            <a:r>
              <a:rPr lang="pt-BR" dirty="0"/>
              <a:t>Engineer</a:t>
            </a:r>
          </a:p>
          <a:p>
            <a:r>
              <a:rPr lang="pt-BR" b="0" dirty="0" smtClean="0">
                <a:hlinkClick r:id="rId2"/>
              </a:rPr>
              <a:t>Elias_Nema@epam.com</a:t>
            </a:r>
            <a:endParaRPr lang="pt-BR"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4</a:t>
            </a:fld>
            <a:endParaRPr lang="en-US" dirty="0"/>
          </a:p>
        </p:txBody>
      </p:sp>
      <p:sp>
        <p:nvSpPr>
          <p:cNvPr id="4" name="Заголовок 3"/>
          <p:cNvSpPr>
            <a:spLocks noGrp="1"/>
          </p:cNvSpPr>
          <p:nvPr>
            <p:ph type="title"/>
          </p:nvPr>
        </p:nvSpPr>
        <p:spPr/>
        <p:txBody>
          <a:bodyPr>
            <a:noAutofit/>
          </a:bodyPr>
          <a:lstStyle/>
          <a:p>
            <a:r>
              <a:rPr dirty="0" smtClean="0"/>
              <a:t>What Database really is: </a:t>
            </a:r>
            <a:r>
              <a:rPr i="1" dirty="0" smtClean="0"/>
              <a:t>Instance vs. Database</a:t>
            </a:r>
            <a:endParaRPr lang="en-US" dirty="0"/>
          </a:p>
        </p:txBody>
      </p:sp>
      <p:pic>
        <p:nvPicPr>
          <p:cNvPr id="6" name="Содержимое 6" descr="oracle_instance_db.jpg"/>
          <p:cNvPicPr>
            <a:picLocks noGrp="1" noChangeAspect="1"/>
          </p:cNvPicPr>
          <p:nvPr>
            <p:ph idx="1"/>
          </p:nvPr>
        </p:nvPicPr>
        <p:blipFill>
          <a:blip r:embed="rId3"/>
          <a:stretch>
            <a:fillRect/>
          </a:stretch>
        </p:blipFill>
        <p:spPr>
          <a:xfrm>
            <a:off x="1103097" y="1371600"/>
            <a:ext cx="6702628" cy="4343400"/>
          </a:xfrm>
        </p:spPr>
      </p:pic>
    </p:spTree>
    <p:extLst>
      <p:ext uri="{BB962C8B-B14F-4D97-AF65-F5344CB8AC3E}">
        <p14:creationId xmlns:p14="http://schemas.microsoft.com/office/powerpoint/2010/main" val="318247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da-DK" dirty="0" smtClean="0"/>
              <a:t>LOGICAL components</a:t>
            </a:r>
            <a:endParaRPr lang="en-US" dirty="0"/>
          </a:p>
        </p:txBody>
      </p:sp>
      <p:sp>
        <p:nvSpPr>
          <p:cNvPr id="2" name="Нижний колонтитул 1"/>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6</a:t>
            </a:fld>
            <a:endParaRPr lang="en-US" dirty="0"/>
          </a:p>
        </p:txBody>
      </p:sp>
      <p:sp>
        <p:nvSpPr>
          <p:cNvPr id="4" name="Заголовок 3"/>
          <p:cNvSpPr>
            <a:spLocks noGrp="1"/>
          </p:cNvSpPr>
          <p:nvPr>
            <p:ph type="title"/>
          </p:nvPr>
        </p:nvSpPr>
        <p:spPr/>
        <p:txBody>
          <a:bodyPr>
            <a:noAutofit/>
          </a:bodyPr>
          <a:lstStyle/>
          <a:p>
            <a:r>
              <a:rPr lang="en-US" dirty="0" smtClean="0"/>
              <a:t>Relationships </a:t>
            </a:r>
            <a:r>
              <a:rPr lang="en-US" dirty="0"/>
              <a:t>of logical and physical </a:t>
            </a:r>
            <a:r>
              <a:rPr lang="en-US" dirty="0" smtClean="0"/>
              <a:t>storage</a:t>
            </a:r>
            <a:endParaRPr lang="en-US" dirty="0"/>
          </a:p>
        </p:txBody>
      </p:sp>
      <p:pic>
        <p:nvPicPr>
          <p:cNvPr id="7" name="Content Placeholder 6"/>
          <p:cNvPicPr>
            <a:picLocks noGrp="1" noChangeAspect="1"/>
          </p:cNvPicPr>
          <p:nvPr>
            <p:ph idx="1"/>
          </p:nvPr>
        </p:nvPicPr>
        <p:blipFill>
          <a:blip r:embed="rId3"/>
          <a:stretch>
            <a:fillRect/>
          </a:stretch>
        </p:blipFill>
        <p:spPr>
          <a:xfrm>
            <a:off x="914400" y="1819378"/>
            <a:ext cx="7315200" cy="3600243"/>
          </a:xfrm>
          <a:prstGeom prst="rect">
            <a:avLst/>
          </a:prstGeom>
        </p:spPr>
      </p:pic>
    </p:spTree>
    <p:extLst>
      <p:ext uri="{BB962C8B-B14F-4D97-AF65-F5344CB8AC3E}">
        <p14:creationId xmlns:p14="http://schemas.microsoft.com/office/powerpoint/2010/main" val="52343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da-DK" dirty="0" smtClean="0"/>
              <a:t>Physical components</a:t>
            </a:r>
            <a:endParaRPr lang="en-US" dirty="0"/>
          </a:p>
        </p:txBody>
      </p:sp>
      <p:sp>
        <p:nvSpPr>
          <p:cNvPr id="2" name="Нижний колонтитул 1"/>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Заголовок 3"/>
          <p:cNvSpPr>
            <a:spLocks noGrp="1"/>
          </p:cNvSpPr>
          <p:nvPr>
            <p:ph type="title"/>
          </p:nvPr>
        </p:nvSpPr>
        <p:spPr/>
        <p:txBody>
          <a:bodyPr>
            <a:normAutofit/>
          </a:bodyPr>
          <a:lstStyle/>
          <a:p>
            <a:r>
              <a:rPr lang="da-DK" dirty="0" smtClean="0"/>
              <a:t>Physical components</a:t>
            </a:r>
            <a:endParaRPr lang="en-US" dirty="0"/>
          </a:p>
        </p:txBody>
      </p:sp>
      <p:sp>
        <p:nvSpPr>
          <p:cNvPr id="5" name="Содержимое 4"/>
          <p:cNvSpPr>
            <a:spLocks noGrp="1"/>
          </p:cNvSpPr>
          <p:nvPr>
            <p:ph idx="1"/>
          </p:nvPr>
        </p:nvSpPr>
        <p:spPr/>
        <p:txBody>
          <a:bodyPr/>
          <a:lstStyle/>
          <a:p>
            <a:pPr marL="0" indent="0">
              <a:buNone/>
            </a:pPr>
            <a:r>
              <a:rPr lang="en-US" sz="2500" dirty="0" smtClean="0"/>
              <a:t>Three principal database file types are:</a:t>
            </a:r>
          </a:p>
          <a:p>
            <a:pPr lvl="1"/>
            <a:endParaRPr lang="en-US" sz="2000" b="1" i="1" dirty="0" smtClean="0"/>
          </a:p>
          <a:p>
            <a:pPr lvl="1"/>
            <a:r>
              <a:rPr lang="en-US" sz="2000" b="1" i="1" dirty="0" smtClean="0"/>
              <a:t>Data files:</a:t>
            </a:r>
            <a:r>
              <a:rPr lang="en-US" sz="2000" dirty="0" smtClean="0"/>
              <a:t> These are for the database; they hold your tables, indexes, and all other data segment types.</a:t>
            </a:r>
          </a:p>
          <a:p>
            <a:pPr lvl="1"/>
            <a:r>
              <a:rPr lang="en-US" sz="2000" b="1" i="1" dirty="0" smtClean="0"/>
              <a:t>Control files: </a:t>
            </a:r>
            <a:r>
              <a:rPr lang="en-US" sz="2000" dirty="0" smtClean="0"/>
              <a:t>These tell you where the data files, temp files, and redo log files are, as well as other relevant metadata about their state. They also contain backup information maintained by RMAN (Recovery Manager, the backup and recovery tool).</a:t>
            </a:r>
          </a:p>
          <a:p>
            <a:pPr lvl="1"/>
            <a:r>
              <a:rPr lang="en-US" sz="2000" b="1" i="1" dirty="0" smtClean="0"/>
              <a:t>Redo log files: </a:t>
            </a:r>
            <a:r>
              <a:rPr lang="en-US" sz="2000" dirty="0" smtClean="0"/>
              <a:t>These are your transaction logs.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Заголовок 3"/>
          <p:cNvSpPr>
            <a:spLocks noGrp="1"/>
          </p:cNvSpPr>
          <p:nvPr>
            <p:ph type="title"/>
          </p:nvPr>
        </p:nvSpPr>
        <p:spPr/>
        <p:txBody>
          <a:bodyPr>
            <a:normAutofit/>
          </a:bodyPr>
          <a:lstStyle/>
          <a:p>
            <a:r>
              <a:rPr dirty="0" smtClean="0"/>
              <a:t>The files that makes up a database</a:t>
            </a:r>
            <a:endParaRPr lang="en-US" dirty="0"/>
          </a:p>
        </p:txBody>
      </p:sp>
      <p:pic>
        <p:nvPicPr>
          <p:cNvPr id="6" name="Picture 7"/>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54607" y="1219200"/>
            <a:ext cx="7034785" cy="4800600"/>
          </a:xfrm>
          <a:prstGeom prst="rect">
            <a:avLst/>
          </a:prstGeom>
          <a:noFill/>
          <a:ln>
            <a:noFill/>
          </a:ln>
        </p:spPr>
      </p:pic>
    </p:spTree>
    <p:extLst>
      <p:ext uri="{BB962C8B-B14F-4D97-AF65-F5344CB8AC3E}">
        <p14:creationId xmlns:p14="http://schemas.microsoft.com/office/powerpoint/2010/main" val="3861829215"/>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3558</TotalTime>
  <Words>2198</Words>
  <Application>Microsoft Office PowerPoint</Application>
  <PresentationFormat>On-screen Show (4:3)</PresentationFormat>
  <Paragraphs>204</Paragraphs>
  <Slides>34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Tahoma</vt:lpstr>
      <vt:lpstr>Wingdings</vt:lpstr>
      <vt:lpstr>template</vt:lpstr>
      <vt:lpstr>Introduction to data warehousing</vt:lpstr>
      <vt:lpstr>Agenda</vt:lpstr>
      <vt:lpstr>Databases and Instances</vt:lpstr>
      <vt:lpstr>What Database really is: Instance vs. Database</vt:lpstr>
      <vt:lpstr>LOGICAL components</vt:lpstr>
      <vt:lpstr>Relationships of logical and physical storage</vt:lpstr>
      <vt:lpstr>Physical components</vt:lpstr>
      <vt:lpstr>Physical components</vt:lpstr>
      <vt:lpstr>The files that makes up a database</vt:lpstr>
      <vt:lpstr>Control Files</vt:lpstr>
      <vt:lpstr>Sample Controlfile</vt:lpstr>
      <vt:lpstr>Control Files</vt:lpstr>
      <vt:lpstr>Datafiles</vt:lpstr>
      <vt:lpstr>Datafile Structure</vt:lpstr>
      <vt:lpstr>Datafile Hierarchy</vt:lpstr>
      <vt:lpstr>Data Block Content</vt:lpstr>
      <vt:lpstr>Data Block Sample</vt:lpstr>
      <vt:lpstr>Redo Log Files</vt:lpstr>
      <vt:lpstr>Redo, Why?</vt:lpstr>
      <vt:lpstr>Redo Log Groups</vt:lpstr>
      <vt:lpstr>Archived Redo Logs</vt:lpstr>
      <vt:lpstr>Redo Log Sample</vt:lpstr>
      <vt:lpstr>Instance memory and processes</vt:lpstr>
      <vt:lpstr>Main Oracle SGA Structures and Processes</vt:lpstr>
      <vt:lpstr>Buffer Cache</vt:lpstr>
      <vt:lpstr>Shared Pool</vt:lpstr>
      <vt:lpstr>Redo Log Buffer</vt:lpstr>
      <vt:lpstr>Connecting to oracle</vt:lpstr>
      <vt:lpstr>Server Processes and Clients</vt:lpstr>
      <vt:lpstr>Connecting to Oracle: Dedicated Server</vt:lpstr>
      <vt:lpstr>Connecting to Oracle: Shared Server</vt:lpstr>
      <vt:lpstr>SQL Execution</vt:lpstr>
      <vt:lpstr>Executing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Elias Nema</cp:lastModifiedBy>
  <cp:revision>93</cp:revision>
  <dcterms:created xsi:type="dcterms:W3CDTF">2014-04-05T15:14:09Z</dcterms:created>
  <dcterms:modified xsi:type="dcterms:W3CDTF">2016-02-15T19:51:16Z</dcterms:modified>
</cp:coreProperties>
</file>