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63" r:id="rId4"/>
    <p:sldId id="258" r:id="rId5"/>
    <p:sldId id="298" r:id="rId6"/>
    <p:sldId id="294" r:id="rId7"/>
    <p:sldId id="296" r:id="rId8"/>
    <p:sldId id="274" r:id="rId9"/>
    <p:sldId id="264" r:id="rId10"/>
    <p:sldId id="265" r:id="rId11"/>
    <p:sldId id="266" r:id="rId12"/>
    <p:sldId id="267" r:id="rId13"/>
    <p:sldId id="28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300" r:id="rId27"/>
    <p:sldId id="301" r:id="rId28"/>
    <p:sldId id="302" r:id="rId29"/>
    <p:sldId id="303" r:id="rId30"/>
    <p:sldId id="304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720"/>
        <p:guide/>
      </p:guideLst>
    </p:cSldViewPr>
  </p:slideViewPr>
  <p:outlineViewPr>
    <p:cViewPr>
      <p:scale>
        <a:sx n="33" d="100"/>
        <a:sy n="33" d="100"/>
      </p:scale>
      <p:origin x="0" y="156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Star Schema Basics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dirty="0" smtClean="0"/>
              <a:t>ntroduction to data warehousing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Elias Nema</a:t>
            </a:r>
          </a:p>
          <a:p>
            <a:r>
              <a:rPr dirty="0" smtClean="0"/>
              <a:t>Lead Software Engineer</a:t>
            </a:r>
          </a:p>
          <a:p>
            <a:r>
              <a:rPr b="0" dirty="0" smtClean="0">
                <a:hlinkClick r:id="rId2"/>
              </a:rPr>
              <a:t>Elias_Nema@epam.com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 dirty="0" smtClean="0"/>
              <a:t>MTN.BI.07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Benefits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Dimensional modeling is a longstanding technique for </a:t>
            </a:r>
            <a:r>
              <a:rPr lang="en-US" sz="2000" i="1" dirty="0" smtClean="0"/>
              <a:t>making databases simple</a:t>
            </a:r>
            <a:r>
              <a:rPr lang="en-US" sz="2000" b="0" dirty="0" smtClean="0"/>
              <a:t>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In case after case, for more than five decades, IT organizations, consultants, and business users have naturally gravitated to a simple dimensional structure to match the </a:t>
            </a:r>
            <a:r>
              <a:rPr lang="en-US" sz="2000" b="0" i="1" dirty="0" smtClean="0"/>
              <a:t>fundamental human need for simplicity.</a:t>
            </a:r>
            <a:r>
              <a:rPr lang="en-US" sz="2000" b="0" dirty="0" smtClean="0"/>
              <a:t>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Simplicity is critical because it ensures that users can </a:t>
            </a:r>
            <a:r>
              <a:rPr lang="en-US" sz="2000" i="1" dirty="0" smtClean="0"/>
              <a:t>easily understand the data</a:t>
            </a:r>
            <a:r>
              <a:rPr lang="en-US" sz="2000" b="0" dirty="0" smtClean="0"/>
              <a:t>, as well as allows software to navigate and </a:t>
            </a:r>
            <a:r>
              <a:rPr lang="en-US" sz="2000" b="0" i="1" dirty="0" smtClean="0"/>
              <a:t>deliver results quickly and efficiently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OLTP and Analytical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An OLTP system must specialize in managing </a:t>
            </a:r>
            <a:r>
              <a:rPr lang="en-US" sz="2000" b="0" i="1" dirty="0" smtClean="0"/>
              <a:t>rapidly changing</a:t>
            </a:r>
            <a:r>
              <a:rPr lang="en-US" sz="2000" b="0" dirty="0" smtClean="0"/>
              <a:t> data and keeping it </a:t>
            </a:r>
            <a:r>
              <a:rPr lang="en-US" sz="2000" b="0" i="1" dirty="0" smtClean="0"/>
              <a:t>safe</a:t>
            </a:r>
            <a:r>
              <a:rPr lang="en-US" sz="2000" b="0" dirty="0" smtClean="0"/>
              <a:t>. OLTP systems must track </a:t>
            </a:r>
            <a:r>
              <a:rPr lang="en-US" sz="2000" b="0" i="1" dirty="0" smtClean="0"/>
              <a:t>millions</a:t>
            </a:r>
            <a:r>
              <a:rPr lang="en-US" sz="2000" b="0" dirty="0" smtClean="0"/>
              <a:t> of separate transactions per day and encourage a usage style that peppers the database with </a:t>
            </a:r>
            <a:r>
              <a:rPr lang="en-US" sz="2000" b="0" i="1" dirty="0" smtClean="0"/>
              <a:t>tiny atomic processing</a:t>
            </a:r>
            <a:r>
              <a:rPr lang="en-US" sz="2000" b="0" dirty="0" smtClean="0"/>
              <a:t> requests that are all very similar. An OLTP transaction </a:t>
            </a:r>
            <a:r>
              <a:rPr lang="en-US" sz="2000" b="0" i="1" dirty="0" smtClean="0"/>
              <a:t>rarely uses a join</a:t>
            </a:r>
            <a:r>
              <a:rPr lang="en-US" sz="2000" b="0" dirty="0" smtClean="0"/>
              <a:t>.</a:t>
            </a:r>
          </a:p>
          <a:p>
            <a:pPr>
              <a:buSzPct val="140000"/>
              <a:buNone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Conversely, a data warehouse system must specialize in managing </a:t>
            </a:r>
            <a:r>
              <a:rPr lang="en-US" sz="2000" b="0" i="1" dirty="0" smtClean="0"/>
              <a:t>huge static sets</a:t>
            </a:r>
            <a:r>
              <a:rPr lang="en-US" sz="2000" b="0" dirty="0" smtClean="0"/>
              <a:t> of data copied from production OLTP systems and process them into </a:t>
            </a:r>
            <a:r>
              <a:rPr lang="en-US" sz="2000" b="0" i="1" dirty="0" smtClean="0"/>
              <a:t>small answer sets</a:t>
            </a:r>
            <a:r>
              <a:rPr lang="en-US" sz="2000" b="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and Context</a:t>
            </a:r>
            <a:endParaRPr lang="en-US" dirty="0"/>
          </a:p>
        </p:txBody>
      </p:sp>
      <p:pic>
        <p:nvPicPr>
          <p:cNvPr id="6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34" y="1219200"/>
            <a:ext cx="2621866" cy="4800600"/>
          </a:xfrm>
        </p:spPr>
      </p:pic>
      <p:sp>
        <p:nvSpPr>
          <p:cNvPr id="7" name="TextBox 6"/>
          <p:cNvSpPr txBox="1"/>
          <p:nvPr/>
        </p:nvSpPr>
        <p:spPr>
          <a:xfrm>
            <a:off x="4572000" y="1600200"/>
            <a:ext cx="358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Dimensional modeling begins by dividing the world into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measurements and context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3464" indent="-283464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Measurements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are usually numeric and taken repeatedly. Numeric measurements are facts. </a:t>
            </a:r>
          </a:p>
          <a:p>
            <a:pPr marL="283464" indent="-283464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By contrast, the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context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surrounding the facts is open ended and verbose. It is not uncommon for the designer to add context to a set of facts partway through the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 Star is Born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A dimensional design for a relational database is called a </a:t>
            </a:r>
            <a:r>
              <a:rPr lang="en-US" sz="2000" dirty="0" smtClean="0"/>
              <a:t>star schema</a:t>
            </a:r>
            <a:r>
              <a:rPr lang="en-US" sz="2000" b="0" dirty="0" smtClean="0"/>
              <a:t>. Related dimensions are grouped as columns in dimension tables, and the facts are stored as columns in a fact table. The star schema gets its name from its appearance: when drawn with the fact table in the center, it looks like a star or asterisk.</a:t>
            </a:r>
            <a:endParaRPr lang="en-US" sz="2000" b="0" dirty="0"/>
          </a:p>
        </p:txBody>
      </p:sp>
      <p:pic>
        <p:nvPicPr>
          <p:cNvPr id="3074" name="Picture 2" descr="http://www.buhfoundation.com/mrws/photofolio/graphics/a_star_is_b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48000"/>
            <a:ext cx="4136679" cy="27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Facts and Dimensions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14400" y="1219200"/>
            <a:ext cx="3581400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fact table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stores the performance measurements resulting from an organization’s business process events.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Measurement data is overwhelmingly the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largest set of data.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Allowing business users from multiple organizations to access a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single centralized repository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for each set of measurement data ensures the use of consistent data throughout the enterprise.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5024" y="1219200"/>
            <a:ext cx="3584576" cy="434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Dimension tables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are integral companions to a fact 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dimension tables contain the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textual context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associated with a business process. They describe the “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who, what, where, when, how, and why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” associated with the event.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Dimension tables often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have many columns or attributes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It is not uncommon for a dimension table to have 50 to 100 attributes; although, some dimension tables naturally have only a handful of attributes.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Additivity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The most useful facts are </a:t>
            </a:r>
            <a:r>
              <a:rPr lang="en-US" sz="2000" dirty="0" smtClean="0"/>
              <a:t>numeric and additive</a:t>
            </a:r>
            <a:r>
              <a:rPr lang="en-US" sz="2000" b="0" dirty="0" smtClean="0"/>
              <a:t>, such as </a:t>
            </a:r>
            <a:r>
              <a:rPr lang="en-US" sz="2000" b="0" i="1" dirty="0" smtClean="0"/>
              <a:t>dollar sales amount</a:t>
            </a:r>
            <a:r>
              <a:rPr lang="en-US" sz="2000" b="0" dirty="0" smtClean="0"/>
              <a:t>.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Additivity is crucial because BI applications rarely retrieve a single fact table row. Rather, they bring back </a:t>
            </a:r>
            <a:r>
              <a:rPr lang="en-US" sz="2000" dirty="0" smtClean="0"/>
              <a:t>hundreds, thousands, or even millions</a:t>
            </a:r>
            <a:r>
              <a:rPr lang="en-US" sz="2000" b="0" dirty="0" smtClean="0"/>
              <a:t> of fact rows at a time, and the most useful thing to do with so many rows is to add them up.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000" dirty="0" smtClean="0"/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dirty="0" smtClean="0"/>
              <a:t>Semi-additive</a:t>
            </a:r>
            <a:r>
              <a:rPr lang="en-US" sz="2000" b="0" dirty="0" smtClean="0"/>
              <a:t> facts, such as account balances, </a:t>
            </a:r>
            <a:r>
              <a:rPr lang="en-US" sz="2000" b="0" i="1" dirty="0" smtClean="0"/>
              <a:t>cannot be summed across the time dimension</a:t>
            </a:r>
            <a:r>
              <a:rPr lang="en-US" sz="2000" b="0" dirty="0" smtClean="0"/>
              <a:t>. 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000" dirty="0" smtClean="0"/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dirty="0" smtClean="0"/>
              <a:t>Non-additive facts</a:t>
            </a:r>
            <a:r>
              <a:rPr lang="en-US" sz="2000" b="0" dirty="0" smtClean="0"/>
              <a:t>, such as unit prices, can </a:t>
            </a:r>
            <a:r>
              <a:rPr lang="en-US" sz="2000" b="0" i="1" dirty="0" smtClean="0"/>
              <a:t>never be added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Facts' FKs, Dimensions' PKs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All </a:t>
            </a:r>
            <a:r>
              <a:rPr lang="en-US" sz="2000" i="1" dirty="0" smtClean="0"/>
              <a:t>fact tables</a:t>
            </a:r>
            <a:r>
              <a:rPr lang="en-US" sz="2000" b="0" dirty="0" smtClean="0"/>
              <a:t> have </a:t>
            </a:r>
            <a:r>
              <a:rPr lang="en-US" sz="2000" dirty="0" smtClean="0"/>
              <a:t>two or more foreign keys</a:t>
            </a:r>
            <a:r>
              <a:rPr lang="en-US" sz="2000" b="0" dirty="0" smtClean="0"/>
              <a:t> that connect to the </a:t>
            </a:r>
            <a:r>
              <a:rPr lang="en-US" sz="2000" i="1" dirty="0" smtClean="0"/>
              <a:t>dimension tables’</a:t>
            </a:r>
            <a:r>
              <a:rPr lang="en-US" sz="2000" b="0" dirty="0" smtClean="0"/>
              <a:t> </a:t>
            </a:r>
            <a:r>
              <a:rPr lang="en-US" sz="2000" dirty="0" smtClean="0"/>
              <a:t>primary keys</a:t>
            </a:r>
            <a:r>
              <a:rPr lang="en-US" sz="2000" b="0" dirty="0" smtClean="0"/>
              <a:t>. For example, the product key in the fact table always matches a specific product key in the product dimension table.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The fact table generally has its own primary key composed of a subset of the foreign keys. This key is often called a </a:t>
            </a:r>
            <a:r>
              <a:rPr lang="en-US" sz="2000" b="0" i="1" dirty="0" smtClean="0"/>
              <a:t>composite key. 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Dimension Tables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38600" y="3124200"/>
            <a:ext cx="1676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ale</a:t>
            </a:r>
            <a:endParaRPr lang="ru-RU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791200" y="1828800"/>
            <a:ext cx="1600200" cy="1371600"/>
          </a:xfrm>
          <a:prstGeom prst="wedgeEllipseCallout">
            <a:avLst>
              <a:gd name="adj1" fmla="val -59200"/>
              <a:gd name="adj2" fmla="val 786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8" name="Овальная выноска 7"/>
          <p:cNvSpPr/>
          <p:nvPr/>
        </p:nvSpPr>
        <p:spPr>
          <a:xfrm>
            <a:off x="5867400" y="4419600"/>
            <a:ext cx="1600200" cy="1371600"/>
          </a:xfrm>
          <a:prstGeom prst="wedgeEllipseCallout">
            <a:avLst>
              <a:gd name="adj1" fmla="val -79608"/>
              <a:gd name="adj2" fmla="val -584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9" name="Овальная выноска 8"/>
          <p:cNvSpPr/>
          <p:nvPr/>
        </p:nvSpPr>
        <p:spPr>
          <a:xfrm>
            <a:off x="2895600" y="4724400"/>
            <a:ext cx="1600200" cy="1371600"/>
          </a:xfrm>
          <a:prstGeom prst="wedgeEllipseCallout">
            <a:avLst>
              <a:gd name="adj1" fmla="val 37127"/>
              <a:gd name="adj2" fmla="val -651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WHERE?</a:t>
            </a:r>
            <a:endParaRPr lang="en-US" dirty="0"/>
          </a:p>
        </p:txBody>
      </p:sp>
      <p:sp>
        <p:nvSpPr>
          <p:cNvPr id="10" name="Овальная выноска 9"/>
          <p:cNvSpPr/>
          <p:nvPr/>
        </p:nvSpPr>
        <p:spPr>
          <a:xfrm>
            <a:off x="1371600" y="3276600"/>
            <a:ext cx="1600200" cy="1371600"/>
          </a:xfrm>
          <a:prstGeom prst="wedgeEllipseCallout">
            <a:avLst>
              <a:gd name="adj1" fmla="val 112228"/>
              <a:gd name="adj2" fmla="val -117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11" name="Овальная выноска 10"/>
          <p:cNvSpPr/>
          <p:nvPr/>
        </p:nvSpPr>
        <p:spPr>
          <a:xfrm>
            <a:off x="3048000" y="1219200"/>
            <a:ext cx="1600200" cy="1371600"/>
          </a:xfrm>
          <a:prstGeom prst="wedgeEllipseCallout">
            <a:avLst>
              <a:gd name="adj1" fmla="val 33045"/>
              <a:gd name="adj2" fmla="val 1015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981200"/>
            <a:ext cx="1981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Many Attributes (50, 100 columns and many more)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4400" y="1219200"/>
            <a:ext cx="2057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Defined by a single primary key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3620869"/>
            <a:ext cx="2514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Minimum codes, maximum descriptions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4876800"/>
            <a:ext cx="1828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Fewer rows than fact tables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Dimensions are REALLY IMPORTANT!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3000" b="0" dirty="0" smtClean="0"/>
              <a:t>In many ways, the data warehouse is </a:t>
            </a:r>
            <a:r>
              <a:rPr lang="en-US" sz="3000" i="1" dirty="0" smtClean="0"/>
              <a:t>only as good as the dimension attributes</a:t>
            </a:r>
            <a:r>
              <a:rPr lang="en-US" sz="3000" b="0" i="1" dirty="0" smtClean="0"/>
              <a:t>.</a:t>
            </a:r>
            <a:r>
              <a:rPr lang="en-US" sz="3000" b="0" dirty="0" smtClean="0"/>
              <a:t> </a:t>
            </a:r>
          </a:p>
          <a:p>
            <a:pPr indent="0">
              <a:buNone/>
            </a:pPr>
            <a:r>
              <a:rPr lang="en-US" sz="3000" b="0" dirty="0" smtClean="0"/>
              <a:t>The analytic power of the DW/BI environment is </a:t>
            </a:r>
            <a:r>
              <a:rPr lang="en-US" sz="3000" b="0" i="1" dirty="0" smtClean="0"/>
              <a:t>directly proportional to the quality and depth of the dimension attributes</a:t>
            </a:r>
            <a:r>
              <a:rPr lang="en-US" sz="3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Star schema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Содержимое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99" y="3738966"/>
            <a:ext cx="589501" cy="612287"/>
          </a:xfrm>
          <a:prstGeom prst="rect">
            <a:avLst/>
          </a:prstGeom>
        </p:spPr>
      </p:pic>
      <p:pic>
        <p:nvPicPr>
          <p:cNvPr id="5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20" y="2499012"/>
            <a:ext cx="1049580" cy="929988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6" y="3505200"/>
            <a:ext cx="998114" cy="882734"/>
          </a:xfrm>
          <a:prstGeom prst="rect">
            <a:avLst/>
          </a:prstGeom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93" y="4712333"/>
            <a:ext cx="993607" cy="1002667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46" y="4114800"/>
            <a:ext cx="784554" cy="1552297"/>
          </a:xfrm>
          <a:prstGeom prst="rect">
            <a:avLst/>
          </a:prstGeom>
        </p:spPr>
      </p:pic>
      <p:pic>
        <p:nvPicPr>
          <p:cNvPr id="9" name="Content Placeholder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14600"/>
            <a:ext cx="1333500" cy="1333500"/>
          </a:xfrm>
          <a:prstGeom prst="rect">
            <a:avLst/>
          </a:prstGeom>
        </p:spPr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22" y="2286000"/>
            <a:ext cx="1462178" cy="199831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9" y="5334000"/>
            <a:ext cx="589501" cy="612287"/>
          </a:xfrm>
          <a:prstGeom prst="rect">
            <a:avLst/>
          </a:prstGeom>
        </p:spPr>
      </p:pic>
      <p:pic>
        <p:nvPicPr>
          <p:cNvPr id="12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27" y="5029200"/>
            <a:ext cx="939031" cy="830481"/>
          </a:xfrm>
          <a:prstGeom prst="rect">
            <a:avLst/>
          </a:prstGeom>
        </p:spPr>
      </p:pic>
      <p:pic>
        <p:nvPicPr>
          <p:cNvPr id="13" name="Content Placeholder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20" y="5029200"/>
            <a:ext cx="1049580" cy="929988"/>
          </a:xfrm>
          <a:prstGeom prst="rect">
            <a:avLst/>
          </a:prstGeom>
        </p:spPr>
      </p:pic>
      <p:sp>
        <p:nvSpPr>
          <p:cNvPr id="14" name="Cloud 2"/>
          <p:cNvSpPr/>
          <p:nvPr/>
        </p:nvSpPr>
        <p:spPr>
          <a:xfrm>
            <a:off x="1143000" y="1633647"/>
            <a:ext cx="6817810" cy="81934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Enterprise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8600"/>
            <a:ext cx="1138733" cy="16066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1271" y="2951202"/>
            <a:ext cx="1517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I store this on my laptop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8642" y="4401235"/>
            <a:ext cx="1951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Everything is OK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3733800"/>
            <a:ext cx="1298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Our server is down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4045" y="4572000"/>
            <a:ext cx="1189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Forgot password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4701570"/>
            <a:ext cx="129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I want to make an order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226" y="4648200"/>
            <a:ext cx="1305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Sales are up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Star Schema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-Point Star 10"/>
          <p:cNvSpPr/>
          <p:nvPr/>
        </p:nvSpPr>
        <p:spPr>
          <a:xfrm>
            <a:off x="990599" y="1351729"/>
            <a:ext cx="4495800" cy="3886200"/>
          </a:xfrm>
          <a:prstGeom prst="star5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6666" y="2647129"/>
            <a:ext cx="119135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dirty="0" smtClean="0">
                <a:latin typeface="Arial" pitchFamily="34" charset="0"/>
                <a:cs typeface="Arial" pitchFamily="34" charset="0"/>
              </a:rPr>
              <a:t>RetailSales</a:t>
            </a:r>
          </a:p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Date Key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Product Key</a:t>
            </a:r>
          </a:p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Store Key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Promotion Key</a:t>
            </a:r>
          </a:p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Customer Key</a:t>
            </a:r>
          </a:p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Transaction#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Sales Dollars</a:t>
            </a:r>
          </a:p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Sales Units</a:t>
            </a:r>
          </a:p>
        </p:txBody>
      </p:sp>
      <p:sp>
        <p:nvSpPr>
          <p:cNvPr id="8" name="Rectangle 14"/>
          <p:cNvSpPr/>
          <p:nvPr/>
        </p:nvSpPr>
        <p:spPr bwMode="auto">
          <a:xfrm>
            <a:off x="4456000" y="2567599"/>
            <a:ext cx="1030400" cy="5147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DateDim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5"/>
          <p:cNvSpPr/>
          <p:nvPr/>
        </p:nvSpPr>
        <p:spPr bwMode="auto">
          <a:xfrm>
            <a:off x="2683032" y="1219200"/>
            <a:ext cx="1110933" cy="51897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StoreDim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6"/>
          <p:cNvSpPr/>
          <p:nvPr/>
        </p:nvSpPr>
        <p:spPr bwMode="auto">
          <a:xfrm>
            <a:off x="595100" y="2605362"/>
            <a:ext cx="1342816" cy="463568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PromotionDim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7"/>
          <p:cNvSpPr/>
          <p:nvPr/>
        </p:nvSpPr>
        <p:spPr bwMode="auto">
          <a:xfrm>
            <a:off x="915193" y="4961571"/>
            <a:ext cx="1310640" cy="56395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CusomerDim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8"/>
          <p:cNvSpPr/>
          <p:nvPr/>
        </p:nvSpPr>
        <p:spPr bwMode="auto">
          <a:xfrm>
            <a:off x="3963377" y="5138475"/>
            <a:ext cx="1167748" cy="42614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ProductDim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Elbow Connector 2"/>
          <p:cNvCxnSpPr>
            <a:stCxn id="10" idx="3"/>
            <a:endCxn id="7" idx="1"/>
          </p:cNvCxnSpPr>
          <p:nvPr/>
        </p:nvCxnSpPr>
        <p:spPr>
          <a:xfrm>
            <a:off x="1937916" y="2837146"/>
            <a:ext cx="608750" cy="68714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11" idx="0"/>
            <a:endCxn id="7" idx="2"/>
          </p:cNvCxnSpPr>
          <p:nvPr/>
        </p:nvCxnSpPr>
        <p:spPr>
          <a:xfrm rot="5400000" flipH="1" flipV="1">
            <a:off x="2076369" y="3895599"/>
            <a:ext cx="560116" cy="15718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21"/>
          <p:cNvCxnSpPr>
            <a:stCxn id="12" idx="0"/>
            <a:endCxn id="7" idx="3"/>
          </p:cNvCxnSpPr>
          <p:nvPr/>
        </p:nvCxnSpPr>
        <p:spPr>
          <a:xfrm rot="16200000" flipV="1">
            <a:off x="3335544" y="3926767"/>
            <a:ext cx="1614183" cy="8092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23"/>
          <p:cNvCxnSpPr>
            <a:stCxn id="8" idx="1"/>
            <a:endCxn id="7" idx="3"/>
          </p:cNvCxnSpPr>
          <p:nvPr/>
        </p:nvCxnSpPr>
        <p:spPr>
          <a:xfrm rot="10800000" flipV="1">
            <a:off x="3738018" y="2824948"/>
            <a:ext cx="717982" cy="6993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25"/>
          <p:cNvCxnSpPr>
            <a:stCxn id="9" idx="2"/>
            <a:endCxn id="7" idx="0"/>
          </p:cNvCxnSpPr>
          <p:nvPr/>
        </p:nvCxnSpPr>
        <p:spPr>
          <a:xfrm rot="5400000">
            <a:off x="2735944" y="2144574"/>
            <a:ext cx="908954" cy="9615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1828800"/>
            <a:ext cx="25908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business process is represented by a dimensional model that consists of 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fact 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containing the event’s numeric measurements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surrounded by a halo of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dimension tables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contain the textual context that was true at the moment the event occurred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 Schemas versus OLAP Cubes</a:t>
            </a:r>
            <a:endParaRPr lang="en-US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6"/>
          <a:stretch>
            <a:fillRect/>
          </a:stretch>
        </p:blipFill>
        <p:spPr bwMode="auto">
          <a:xfrm>
            <a:off x="1252952" y="914400"/>
            <a:ext cx="6638096" cy="24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19200" y="36576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your DW/BI environment includes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either star schemas or OLAP cubes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leverages dimensional concepts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3464" indent="-283464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Cubes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provide superior query performance because of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precalculations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but pays a load performance price.</a:t>
            </a:r>
          </a:p>
          <a:p>
            <a:pPr marL="283464" indent="-283464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Both stars and cubes have a common logical design with recognizable dimensions; however,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physical implementation differs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Translating Star Model to a Report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9331" y="1219200"/>
            <a:ext cx="57853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snowflake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Snowflake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Explosion 2 7"/>
          <p:cNvSpPr/>
          <p:nvPr/>
        </p:nvSpPr>
        <p:spPr>
          <a:xfrm>
            <a:off x="1245313" y="1318475"/>
            <a:ext cx="4739650" cy="4419600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5203" y="2816553"/>
            <a:ext cx="102143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u="sng" dirty="0">
                <a:latin typeface="Arial" pitchFamily="34" charset="0"/>
                <a:cs typeface="Arial" pitchFamily="34" charset="0"/>
              </a:rPr>
              <a:t>RetailSales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Date Key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Product Key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Store Key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Promotion Key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Customer Key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Transaction#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Sales Dollars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Sales Units</a:t>
            </a:r>
          </a:p>
        </p:txBody>
      </p:sp>
      <p:sp>
        <p:nvSpPr>
          <p:cNvPr id="28" name="Rectangle 89"/>
          <p:cNvSpPr/>
          <p:nvPr/>
        </p:nvSpPr>
        <p:spPr bwMode="auto">
          <a:xfrm>
            <a:off x="4363163" y="3469981"/>
            <a:ext cx="1030400" cy="5147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DateDim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90"/>
          <p:cNvSpPr/>
          <p:nvPr/>
        </p:nvSpPr>
        <p:spPr bwMode="auto">
          <a:xfrm>
            <a:off x="1924123" y="1818078"/>
            <a:ext cx="1110933" cy="51897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StoreDim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91"/>
          <p:cNvSpPr/>
          <p:nvPr/>
        </p:nvSpPr>
        <p:spPr bwMode="auto">
          <a:xfrm>
            <a:off x="1092913" y="2779398"/>
            <a:ext cx="1342816" cy="463568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PromotionDim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92"/>
          <p:cNvSpPr/>
          <p:nvPr/>
        </p:nvSpPr>
        <p:spPr bwMode="auto">
          <a:xfrm>
            <a:off x="990600" y="3926565"/>
            <a:ext cx="1310640" cy="56395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CusomerDim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93"/>
          <p:cNvSpPr/>
          <p:nvPr/>
        </p:nvSpPr>
        <p:spPr bwMode="auto">
          <a:xfrm>
            <a:off x="3904736" y="4434455"/>
            <a:ext cx="1167748" cy="42614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ProductDim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4"/>
          <p:cNvSpPr/>
          <p:nvPr/>
        </p:nvSpPr>
        <p:spPr bwMode="auto">
          <a:xfrm>
            <a:off x="3280402" y="1066800"/>
            <a:ext cx="1172468" cy="51897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RegionDim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95"/>
          <p:cNvSpPr/>
          <p:nvPr/>
        </p:nvSpPr>
        <p:spPr bwMode="auto">
          <a:xfrm>
            <a:off x="3105708" y="5133076"/>
            <a:ext cx="1521855" cy="42614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ProductTypeDim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6"/>
          <p:cNvSpPr/>
          <p:nvPr/>
        </p:nvSpPr>
        <p:spPr bwMode="auto">
          <a:xfrm>
            <a:off x="4618771" y="2550174"/>
            <a:ext cx="1157773" cy="5147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MonthDim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97"/>
          <p:cNvSpPr/>
          <p:nvPr/>
        </p:nvSpPr>
        <p:spPr bwMode="auto">
          <a:xfrm>
            <a:off x="4752313" y="1762998"/>
            <a:ext cx="1030400" cy="5147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u="sng" dirty="0" smtClean="0">
                <a:latin typeface="Arial" pitchFamily="34" charset="0"/>
                <a:cs typeface="Arial" pitchFamily="34" charset="0"/>
              </a:rPr>
              <a:t>Year</a:t>
            </a: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18"/>
          <p:cNvSpPr/>
          <p:nvPr/>
        </p:nvSpPr>
        <p:spPr bwMode="auto">
          <a:xfrm>
            <a:off x="1239165" y="4813953"/>
            <a:ext cx="1310640" cy="563955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CategoryDim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Elbow Connector 9"/>
          <p:cNvCxnSpPr>
            <a:stCxn id="27" idx="0"/>
            <a:endCxn id="29" idx="2"/>
          </p:cNvCxnSpPr>
          <p:nvPr/>
        </p:nvCxnSpPr>
        <p:spPr>
          <a:xfrm rot="16200000" flipV="1">
            <a:off x="2678005" y="2138638"/>
            <a:ext cx="479500" cy="8763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11"/>
          <p:cNvCxnSpPr>
            <a:stCxn id="29" idx="3"/>
            <a:endCxn id="33" idx="2"/>
          </p:cNvCxnSpPr>
          <p:nvPr/>
        </p:nvCxnSpPr>
        <p:spPr>
          <a:xfrm flipV="1">
            <a:off x="3035056" y="1585775"/>
            <a:ext cx="831580" cy="49179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13"/>
          <p:cNvCxnSpPr>
            <a:stCxn id="27" idx="3"/>
            <a:endCxn id="28" idx="1"/>
          </p:cNvCxnSpPr>
          <p:nvPr/>
        </p:nvCxnSpPr>
        <p:spPr>
          <a:xfrm>
            <a:off x="3866636" y="3555217"/>
            <a:ext cx="496527" cy="1721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28" idx="0"/>
            <a:endCxn id="35" idx="2"/>
          </p:cNvCxnSpPr>
          <p:nvPr/>
        </p:nvCxnSpPr>
        <p:spPr>
          <a:xfrm rot="5400000" flipH="1" flipV="1">
            <a:off x="4835457" y="3107781"/>
            <a:ext cx="405107" cy="31929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63"/>
          <p:cNvCxnSpPr>
            <a:stCxn id="35" idx="0"/>
            <a:endCxn id="36" idx="2"/>
          </p:cNvCxnSpPr>
          <p:nvPr/>
        </p:nvCxnSpPr>
        <p:spPr>
          <a:xfrm rot="5400000" flipH="1" flipV="1">
            <a:off x="5096347" y="2379009"/>
            <a:ext cx="272476" cy="6985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65"/>
          <p:cNvCxnSpPr>
            <a:stCxn id="27" idx="2"/>
            <a:endCxn id="32" idx="1"/>
          </p:cNvCxnSpPr>
          <p:nvPr/>
        </p:nvCxnSpPr>
        <p:spPr>
          <a:xfrm rot="16200000" flipH="1">
            <a:off x="3453505" y="4196296"/>
            <a:ext cx="353647" cy="5488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67"/>
          <p:cNvCxnSpPr>
            <a:stCxn id="32" idx="2"/>
            <a:endCxn id="34" idx="0"/>
          </p:cNvCxnSpPr>
          <p:nvPr/>
        </p:nvCxnSpPr>
        <p:spPr>
          <a:xfrm rot="5400000">
            <a:off x="4041385" y="4685851"/>
            <a:ext cx="272476" cy="6219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71"/>
          <p:cNvCxnSpPr>
            <a:stCxn id="27" idx="1"/>
            <a:endCxn id="30" idx="2"/>
          </p:cNvCxnSpPr>
          <p:nvPr/>
        </p:nvCxnSpPr>
        <p:spPr>
          <a:xfrm rot="10800000">
            <a:off x="1764321" y="3242967"/>
            <a:ext cx="1080882" cy="3122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73"/>
          <p:cNvCxnSpPr>
            <a:stCxn id="27" idx="1"/>
            <a:endCxn id="31" idx="0"/>
          </p:cNvCxnSpPr>
          <p:nvPr/>
        </p:nvCxnSpPr>
        <p:spPr>
          <a:xfrm rot="10800000" flipV="1">
            <a:off x="1645921" y="3555217"/>
            <a:ext cx="1199283" cy="3713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75"/>
          <p:cNvCxnSpPr>
            <a:stCxn id="31" idx="2"/>
            <a:endCxn id="37" idx="0"/>
          </p:cNvCxnSpPr>
          <p:nvPr/>
        </p:nvCxnSpPr>
        <p:spPr>
          <a:xfrm rot="16200000" flipH="1">
            <a:off x="1608486" y="4527953"/>
            <a:ext cx="323433" cy="24856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9800" y="3505200"/>
            <a:ext cx="22098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Snowflaking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is a method of normalizing the dimension tables in a star schema.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When can/need I use a snowflake?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500" b="0" dirty="0" smtClean="0"/>
              <a:t>Usually answer is that it is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bad idea</a:t>
            </a:r>
            <a:r>
              <a:rPr lang="en-US" sz="2500" b="0" dirty="0" smtClean="0"/>
              <a:t> to expose the users to a physical snowflake design because it usually </a:t>
            </a:r>
            <a:r>
              <a:rPr lang="en-US" sz="2500" b="0" i="1" dirty="0" smtClean="0"/>
              <a:t>compromises understandability and performance</a:t>
            </a:r>
            <a:r>
              <a:rPr lang="en-US" sz="2500" b="0" dirty="0" smtClean="0"/>
              <a:t>. </a:t>
            </a:r>
          </a:p>
          <a:p>
            <a:pPr indent="0">
              <a:buNone/>
            </a:pPr>
            <a:r>
              <a:rPr lang="en-US" sz="2500" b="0" dirty="0" smtClean="0"/>
              <a:t>Nevertheless, in certain situations a snowflake design is not only acceptable, but also recommended.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4 Step Dimensional Process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500" dirty="0" smtClean="0"/>
              <a:t>Step 1:</a:t>
            </a:r>
            <a:r>
              <a:rPr lang="en-US" sz="2500" b="0" dirty="0" smtClean="0"/>
              <a:t> Select the Business Process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500" dirty="0" smtClean="0"/>
              <a:t>Step 2:</a:t>
            </a:r>
            <a:r>
              <a:rPr lang="en-US" sz="2500" b="0" dirty="0" smtClean="0"/>
              <a:t> Declare the Grain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500" dirty="0" smtClean="0"/>
              <a:t>Step 3:</a:t>
            </a:r>
            <a:r>
              <a:rPr lang="en-US" sz="2500" b="0" dirty="0" smtClean="0"/>
              <a:t> Identify the Dimensions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500" dirty="0" smtClean="0"/>
              <a:t>Step 4:</a:t>
            </a:r>
            <a:r>
              <a:rPr lang="en-US" sz="2500" b="0" dirty="0" smtClean="0"/>
              <a:t> Identify the Facts</a:t>
            </a:r>
          </a:p>
        </p:txBody>
      </p:sp>
    </p:spTree>
    <p:extLst>
      <p:ext uri="{BB962C8B-B14F-4D97-AF65-F5344CB8AC3E}">
        <p14:creationId xmlns:p14="http://schemas.microsoft.com/office/powerpoint/2010/main" val="341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Business Process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Business processes are the </a:t>
            </a:r>
            <a:r>
              <a:rPr lang="en-US" sz="2000" i="1" dirty="0" smtClean="0"/>
              <a:t>operational activities</a:t>
            </a:r>
            <a:r>
              <a:rPr lang="en-US" sz="2000" b="0" i="1" dirty="0" smtClean="0"/>
              <a:t> </a:t>
            </a:r>
            <a:r>
              <a:rPr lang="en-US" sz="2000" b="0" dirty="0" smtClean="0"/>
              <a:t>performed by your organization.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Business process events generate or capture performance metrics that translate into facts in a fact table. Most fact tables focus on the results of a </a:t>
            </a:r>
            <a:r>
              <a:rPr lang="en-US" sz="2000" i="1" dirty="0" smtClean="0"/>
              <a:t>single business process</a:t>
            </a:r>
            <a:r>
              <a:rPr lang="en-US" sz="2000" b="0" dirty="0" smtClean="0"/>
              <a:t>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Choosing the process is important because it defines a specific design target and </a:t>
            </a:r>
            <a:r>
              <a:rPr lang="en-US" sz="2000" dirty="0" smtClean="0"/>
              <a:t>allows</a:t>
            </a:r>
            <a:r>
              <a:rPr lang="en-US" sz="2000" b="0" dirty="0" smtClean="0"/>
              <a:t> the </a:t>
            </a:r>
            <a:r>
              <a:rPr lang="en-US" sz="2000" b="0" i="1" dirty="0" smtClean="0"/>
              <a:t>grain, dimensions, and facts to be declared</a:t>
            </a:r>
            <a:r>
              <a:rPr lang="en-US" sz="20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Grain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Declaring the grain is the </a:t>
            </a:r>
            <a:r>
              <a:rPr lang="en-US" sz="2000" i="1" dirty="0" smtClean="0"/>
              <a:t>pivotal</a:t>
            </a:r>
            <a:r>
              <a:rPr lang="en-US" sz="2000" b="0" dirty="0" smtClean="0"/>
              <a:t> step in a dimensional design.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The grain establishes exactly what a </a:t>
            </a:r>
            <a:r>
              <a:rPr lang="en-US" sz="2000" i="1" dirty="0" smtClean="0"/>
              <a:t>single fact table row</a:t>
            </a:r>
            <a:r>
              <a:rPr lang="en-US" sz="2000" b="0" dirty="0" smtClean="0"/>
              <a:t> represents.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The grain must be declared </a:t>
            </a:r>
            <a:r>
              <a:rPr lang="en-US" sz="2000" i="1" dirty="0" smtClean="0"/>
              <a:t>before</a:t>
            </a:r>
            <a:r>
              <a:rPr lang="en-US" sz="2000" b="0" dirty="0" smtClean="0"/>
              <a:t> choosing dimensions or facts because every candidate dimension or fact must be consistent with the grain.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i="1" dirty="0" smtClean="0"/>
              <a:t>Atomic grain</a:t>
            </a:r>
            <a:r>
              <a:rPr lang="en-US" sz="2000" b="0" dirty="0" smtClean="0"/>
              <a:t> refers to the lowest level at which data is captured by a given business process.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Each proposed fact table grain results in a </a:t>
            </a:r>
            <a:r>
              <a:rPr lang="en-US" sz="2000" i="1" dirty="0" smtClean="0"/>
              <a:t>separate physical table</a:t>
            </a:r>
            <a:r>
              <a:rPr lang="en-US" sz="2000" b="0" dirty="0" smtClean="0"/>
              <a:t>; different grains must not be mixed in the same fact table.</a:t>
            </a:r>
          </a:p>
        </p:txBody>
      </p:sp>
    </p:spTree>
    <p:extLst>
      <p:ext uri="{BB962C8B-B14F-4D97-AF65-F5344CB8AC3E}">
        <p14:creationId xmlns:p14="http://schemas.microsoft.com/office/powerpoint/2010/main" val="152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Dimensions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Dimensions provide the </a:t>
            </a:r>
            <a:r>
              <a:rPr lang="en-US" sz="2000" b="0" i="1" dirty="0" smtClean="0"/>
              <a:t>“who, what, where, when, why, and how”</a:t>
            </a:r>
            <a:r>
              <a:rPr lang="en-US" sz="2000" b="0" dirty="0" smtClean="0"/>
              <a:t> context surrounding a business process event.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Dimension tables contain the descriptive attributes used by BI applications for </a:t>
            </a:r>
            <a:r>
              <a:rPr lang="en-US" sz="2000" i="1" dirty="0" smtClean="0"/>
              <a:t>filtering and grouping</a:t>
            </a:r>
            <a:r>
              <a:rPr lang="en-US" sz="2000" b="0" dirty="0" smtClean="0"/>
              <a:t> the facts. With the grain of a fact table firmly in mind, all the possible dimensions can be identified.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Dimension should be </a:t>
            </a:r>
            <a:r>
              <a:rPr lang="en-US" sz="2000" i="1" dirty="0" smtClean="0"/>
              <a:t>single valued</a:t>
            </a:r>
            <a:r>
              <a:rPr lang="en-US" sz="2000" b="0" dirty="0" smtClean="0"/>
              <a:t> when associated with a given fact row.</a:t>
            </a:r>
          </a:p>
        </p:txBody>
      </p:sp>
    </p:spTree>
    <p:extLst>
      <p:ext uri="{BB962C8B-B14F-4D97-AF65-F5344CB8AC3E}">
        <p14:creationId xmlns:p14="http://schemas.microsoft.com/office/powerpoint/2010/main" val="16354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Data Warehouse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sz="2500" b="0" dirty="0" smtClean="0"/>
              <a:t>Executives looking for </a:t>
            </a:r>
            <a:r>
              <a:rPr lang="en-US" sz="2500" dirty="0" smtClean="0"/>
              <a:t>enterprise-wide answers </a:t>
            </a:r>
            <a:r>
              <a:rPr lang="en-US" sz="2500" b="0" dirty="0" smtClean="0"/>
              <a:t>to corporate questions had no place to go (on their own) to get answers or even just to look around.</a:t>
            </a:r>
          </a:p>
          <a:p>
            <a:pPr marL="0">
              <a:buNone/>
            </a:pPr>
            <a:endParaRPr lang="en-US" sz="2500" b="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>
              <a:buNone/>
            </a:pP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Here when Data Warehouses came into the game.</a:t>
            </a:r>
          </a:p>
          <a:p>
            <a:pPr marL="0">
              <a:buNone/>
            </a:pPr>
            <a:endParaRPr lang="en-US" sz="2500" b="0" i="1" dirty="0" smtClean="0"/>
          </a:p>
          <a:p>
            <a:pPr marL="0">
              <a:buNone/>
            </a:pPr>
            <a:endParaRPr lang="en-US" sz="25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Facts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Facts are the </a:t>
            </a:r>
            <a:r>
              <a:rPr lang="en-US" sz="2000" i="1" dirty="0" smtClean="0"/>
              <a:t>measurements</a:t>
            </a:r>
            <a:r>
              <a:rPr lang="en-US" sz="2000" b="0" dirty="0" smtClean="0"/>
              <a:t> that result from a business process event and are almost always numeric. </a:t>
            </a:r>
          </a:p>
          <a:p>
            <a:r>
              <a:rPr lang="en-US" sz="2000" b="0" dirty="0" smtClean="0"/>
              <a:t>A single fact table row has a </a:t>
            </a:r>
            <a:r>
              <a:rPr lang="en-US" sz="2000" i="1" dirty="0" smtClean="0"/>
              <a:t>one-to-one relationship to a measuremen</a:t>
            </a:r>
            <a:r>
              <a:rPr lang="en-US" sz="2000" b="0" i="1" dirty="0" smtClean="0"/>
              <a:t>t</a:t>
            </a:r>
            <a:r>
              <a:rPr lang="en-US" sz="2000" b="0" dirty="0" smtClean="0"/>
              <a:t> event as described by the fact table’s grain. Thus a fact table corresponds to a physical observable event, and not to the demands of a particular report. </a:t>
            </a:r>
          </a:p>
          <a:p>
            <a:r>
              <a:rPr lang="en-US" sz="2000" b="0" dirty="0" smtClean="0"/>
              <a:t>Within a fact table, only facts </a:t>
            </a:r>
            <a:r>
              <a:rPr lang="en-US" sz="2000" i="1" dirty="0" smtClean="0"/>
              <a:t>consistent with the declared grain</a:t>
            </a:r>
            <a:r>
              <a:rPr lang="en-US" sz="2000" b="0" dirty="0" smtClean="0"/>
              <a:t> are allowed. For example, in a retail sales transaction, the quantity of a product sold and its extended price are good facts, whereas the store manager’s salary is disallowed.</a:t>
            </a:r>
          </a:p>
        </p:txBody>
      </p:sp>
    </p:spTree>
    <p:extLst>
      <p:ext uri="{BB962C8B-B14F-4D97-AF65-F5344CB8AC3E}">
        <p14:creationId xmlns:p14="http://schemas.microsoft.com/office/powerpoint/2010/main" val="34959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Star Schema Basics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Elias Nema</a:t>
            </a:r>
          </a:p>
          <a:p>
            <a:r>
              <a:rPr lang="pt-BR" dirty="0" smtClean="0"/>
              <a:t>Lead Software </a:t>
            </a:r>
            <a:r>
              <a:rPr lang="pt-BR" dirty="0"/>
              <a:t>Engineer</a:t>
            </a:r>
          </a:p>
          <a:p>
            <a:r>
              <a:rPr lang="pt-BR" b="0" dirty="0" smtClean="0">
                <a:hlinkClick r:id="rId2"/>
              </a:rPr>
              <a:t>Elias_Nema@epam.com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it-IT" sz="3000" dirty="0" smtClean="0"/>
              <a:t>The Dimensional Data Model</a:t>
            </a:r>
          </a:p>
          <a:p>
            <a:pPr marL="514350" indent="-514350"/>
            <a:r>
              <a:rPr lang="it-IT" sz="3000" dirty="0" smtClean="0"/>
              <a:t>Star Schema</a:t>
            </a:r>
          </a:p>
          <a:p>
            <a:pPr marL="514350" indent="-514350"/>
            <a:r>
              <a:rPr lang="it-IT" sz="3000" dirty="0" smtClean="0"/>
              <a:t>SnowFlake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Normalization </a:t>
            </a:r>
            <a:r>
              <a:rPr lang="en-US" dirty="0" smtClean="0"/>
              <a:t>↔ Denormalization</a:t>
            </a:r>
            <a:endParaRPr lang="en-US" dirty="0"/>
          </a:p>
        </p:txBody>
      </p:sp>
      <p:pic>
        <p:nvPicPr>
          <p:cNvPr id="9" name="Содержимое 8" descr="normalization_process.jpg"/>
          <p:cNvPicPr>
            <a:picLocks noGrp="1" noChangeAspect="1"/>
          </p:cNvPicPr>
          <p:nvPr>
            <p:ph idx="1"/>
          </p:nvPr>
        </p:nvPicPr>
        <p:blipFill>
          <a:blip r:embed="rId2"/>
          <a:srcRect t="1437" b="1437"/>
          <a:stretch>
            <a:fillRect/>
          </a:stretch>
        </p:blipFill>
        <p:spPr>
          <a:xfrm>
            <a:off x="1397000" y="1454707"/>
            <a:ext cx="6350000" cy="4329586"/>
          </a:xfrm>
        </p:spPr>
      </p:pic>
    </p:spTree>
    <p:extLst>
      <p:ext uri="{BB962C8B-B14F-4D97-AF65-F5344CB8AC3E}">
        <p14:creationId xmlns:p14="http://schemas.microsoft.com/office/powerpoint/2010/main" val="323988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Denormalization</a:t>
            </a:r>
            <a:r>
              <a:rPr dirty="0" smtClean="0"/>
              <a:t> (Star)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Fact tables in star schema are </a:t>
            </a:r>
            <a:r>
              <a:rPr lang="en-US" sz="2200" dirty="0" smtClean="0"/>
              <a:t>mostly in third normal form</a:t>
            </a:r>
            <a:r>
              <a:rPr lang="en-US" sz="2200" b="0" dirty="0" smtClean="0"/>
              <a:t> (3NF)</a:t>
            </a:r>
          </a:p>
          <a:p>
            <a:pPr marL="285750" indent="-285750"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Dimensional tables are mostly in denormalized zero normal form (0NF)</a:t>
            </a:r>
          </a:p>
          <a:p>
            <a:pPr marL="285750" indent="-285750">
              <a:buSzPct val="140000"/>
              <a:buFont typeface="Arial" pitchFamily="34" charset="0"/>
              <a:buChar char="•"/>
            </a:pPr>
            <a:r>
              <a:rPr lang="en-US" sz="2200" dirty="0" smtClean="0"/>
              <a:t>Single table for each dimension</a:t>
            </a:r>
          </a:p>
        </p:txBody>
      </p:sp>
      <p:pic>
        <p:nvPicPr>
          <p:cNvPr id="2052" name="Picture 4" descr="http://wired.jp/wp-content/uploads/2013/12/Darth_V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38200"/>
            <a:ext cx="32004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0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Normalization (Snowflake)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endParaRPr lang="en-US" sz="2200" b="0" dirty="0" smtClean="0"/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The snowflake schema is a more complex schema than the star schema because the tables which describe the </a:t>
            </a:r>
            <a:r>
              <a:rPr lang="en-US" sz="2200" dirty="0" smtClean="0"/>
              <a:t>dimensions are normalized</a:t>
            </a:r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Typically contains </a:t>
            </a:r>
            <a:r>
              <a:rPr lang="en-US" sz="2200" dirty="0" smtClean="0"/>
              <a:t>multiple tables per dimension</a:t>
            </a:r>
          </a:p>
          <a:p>
            <a:pPr marL="285750" indent="-285750">
              <a:lnSpc>
                <a:spcPct val="90000"/>
              </a:lnSpc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Each table contains </a:t>
            </a:r>
            <a:r>
              <a:rPr lang="en-US" sz="2200" dirty="0" smtClean="0"/>
              <a:t>dimension key</a:t>
            </a:r>
            <a:r>
              <a:rPr lang="en-US" sz="2200" b="0" dirty="0" smtClean="0"/>
              <a:t>, </a:t>
            </a:r>
            <a:r>
              <a:rPr lang="en-US" sz="2200" dirty="0" smtClean="0"/>
              <a:t>value</a:t>
            </a:r>
            <a:r>
              <a:rPr lang="en-US" sz="2200" b="0" dirty="0" smtClean="0"/>
              <a:t>, and the </a:t>
            </a:r>
            <a:r>
              <a:rPr lang="en-US" sz="2200" dirty="0" smtClean="0"/>
              <a:t>foreign key</a:t>
            </a:r>
            <a:r>
              <a:rPr lang="en-US" sz="2200" b="0" dirty="0" smtClean="0"/>
              <a:t> value for the parent </a:t>
            </a:r>
          </a:p>
        </p:txBody>
      </p:sp>
      <p:pic>
        <p:nvPicPr>
          <p:cNvPr id="1030" name="Picture 6" descr="http://technabob.com/blog/wp-content/uploads/2013/10/star_wars_snowflakes_tie_figh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55253"/>
            <a:ext cx="32004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48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Dimensional Data Model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Why Dimensional?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b="0" dirty="0" smtClean="0"/>
          </a:p>
          <a:p>
            <a:r>
              <a:rPr lang="en-US" sz="3000" b="0" dirty="0" smtClean="0"/>
              <a:t>Deliver data that’s </a:t>
            </a:r>
            <a:r>
              <a:rPr lang="en-US" sz="3000" i="1" dirty="0" smtClean="0"/>
              <a:t>understandable</a:t>
            </a:r>
            <a:r>
              <a:rPr lang="en-US" sz="3000" b="0" dirty="0" smtClean="0"/>
              <a:t> to the business users.</a:t>
            </a:r>
          </a:p>
          <a:p>
            <a:endParaRPr lang="en-US" sz="3000" b="0" dirty="0" smtClean="0"/>
          </a:p>
          <a:p>
            <a:r>
              <a:rPr lang="en-US" sz="3000" b="0" dirty="0" smtClean="0"/>
              <a:t>Deliver </a:t>
            </a:r>
            <a:r>
              <a:rPr lang="en-US" sz="3000" i="1" dirty="0" smtClean="0"/>
              <a:t>fast</a:t>
            </a:r>
            <a:r>
              <a:rPr lang="en-US" sz="3000" b="0" dirty="0" smtClean="0"/>
              <a:t> query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672</TotalTime>
  <Words>1753</Words>
  <Application>Microsoft Office PowerPoint</Application>
  <PresentationFormat>On-screen Show (4:3)</PresentationFormat>
  <Paragraphs>239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Tahoma</vt:lpstr>
      <vt:lpstr>Wingdings</vt:lpstr>
      <vt:lpstr>template</vt:lpstr>
      <vt:lpstr>Introduction to data warehousing</vt:lpstr>
      <vt:lpstr>PowerPoint Presentation</vt:lpstr>
      <vt:lpstr>Data Warehouse</vt:lpstr>
      <vt:lpstr>Agenda</vt:lpstr>
      <vt:lpstr>Normalization ↔ Denormalization</vt:lpstr>
      <vt:lpstr>Denormalization (Star)</vt:lpstr>
      <vt:lpstr>Normalization (Snowflake)</vt:lpstr>
      <vt:lpstr>The Dimensional Data Model</vt:lpstr>
      <vt:lpstr>Why Dimensional?</vt:lpstr>
      <vt:lpstr>Benefits</vt:lpstr>
      <vt:lpstr>OLTP and Analytical</vt:lpstr>
      <vt:lpstr>Measurement and Context</vt:lpstr>
      <vt:lpstr>A Star is Born</vt:lpstr>
      <vt:lpstr>Facts and Dimensions</vt:lpstr>
      <vt:lpstr>Additivity</vt:lpstr>
      <vt:lpstr>Facts' FKs, Dimensions' PKs</vt:lpstr>
      <vt:lpstr>Dimension Tables</vt:lpstr>
      <vt:lpstr>Dimensions are REALLY IMPORTANT!</vt:lpstr>
      <vt:lpstr>Star schema</vt:lpstr>
      <vt:lpstr>Star Schema</vt:lpstr>
      <vt:lpstr>Star Schemas versus OLAP Cubes</vt:lpstr>
      <vt:lpstr>Translating Star Model to a Report</vt:lpstr>
      <vt:lpstr>snowflake</vt:lpstr>
      <vt:lpstr>Snowflake</vt:lpstr>
      <vt:lpstr>When can/need I use a snowflake?</vt:lpstr>
      <vt:lpstr>4 Step Dimensional Process</vt:lpstr>
      <vt:lpstr>Business Process</vt:lpstr>
      <vt:lpstr>Grain</vt:lpstr>
      <vt:lpstr>Dimensions</vt:lpstr>
      <vt:lpstr>Facts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Elias</dc:creator>
  <cp:lastModifiedBy>Elias Nema</cp:lastModifiedBy>
  <cp:revision>218</cp:revision>
  <dcterms:created xsi:type="dcterms:W3CDTF">2014-04-05T15:14:09Z</dcterms:created>
  <dcterms:modified xsi:type="dcterms:W3CDTF">2016-02-22T06:24:50Z</dcterms:modified>
</cp:coreProperties>
</file>