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80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164" y="108"/>
      </p:cViewPr>
      <p:guideLst>
        <p:guide orient="horz" pos="720"/>
        <p:guide/>
      </p:guideLst>
    </p:cSldViewPr>
  </p:slideViewPr>
  <p:outlineViewPr>
    <p:cViewPr>
      <p:scale>
        <a:sx n="33" d="100"/>
        <a:sy n="33" d="100"/>
      </p:scale>
      <p:origin x="0" y="1567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THANKS</a:t>
            </a:r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FOR YOUR ATTENTION!</a:t>
            </a: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en-US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QUESTIONS?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Elias_Nema@epam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Dimensions and Facts Basics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dirty="0" smtClean="0"/>
              <a:t>ntroduction to data warehousing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dirty="0" smtClean="0"/>
              <a:t>Elias Nema</a:t>
            </a:r>
          </a:p>
          <a:p>
            <a:r>
              <a:rPr smtClean="0"/>
              <a:t>Lead Software </a:t>
            </a:r>
            <a:r>
              <a:rPr dirty="0" smtClean="0"/>
              <a:t>Engineer</a:t>
            </a:r>
          </a:p>
          <a:p>
            <a:r>
              <a:rPr b="0" dirty="0" smtClean="0">
                <a:hlinkClick r:id="rId2"/>
              </a:rPr>
              <a:t>Elias_Nema@epam.com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62200" cy="533400"/>
          </a:xfrm>
        </p:spPr>
        <p:txBody>
          <a:bodyPr/>
          <a:lstStyle/>
          <a:p>
            <a:r>
              <a:rPr lang="en-US" dirty="0" smtClean="0"/>
              <a:t>MTN.BI.07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Type 1: Overwrite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206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Primary Key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Natural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Key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 Name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Category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Package Type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15zCola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latin typeface="Franklin Gothic Medium"/>
                        </a:rPr>
                        <a:t>↓</a:t>
                      </a:r>
                      <a:endParaRPr lang="en-US" sz="3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15zCola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Plastic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Type 2: Add New Row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Primary Key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Natural</a:t>
                      </a:r>
                      <a:r>
                        <a:rPr lang="en-US" sz="1500" b="1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Key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 Name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Category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Package Type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Start Date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End Date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Is Current</a:t>
                      </a:r>
                      <a:endParaRPr lang="en-US" sz="15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15zCola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 Drinks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Feb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</a:t>
                      </a:r>
                      <a:r>
                        <a:rPr lang="en-US" sz="1600" baseline="0" dirty="0" smtClean="0"/>
                        <a:t> Dec 9999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Franklin Gothic Medium"/>
                        </a:rPr>
                        <a:t>↓</a:t>
                      </a:r>
                      <a:endParaRPr lang="en-US" sz="3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AB89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15zCola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Soft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 Feb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 Apr </a:t>
                      </a:r>
                      <a:r>
                        <a:rPr lang="en-US" sz="1600" dirty="0" smtClean="0"/>
                        <a:t>2016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Expired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25694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AB89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15zCola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Soft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Plastic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 Apr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smtClean="0"/>
                        <a:t>2016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31</a:t>
                      </a:r>
                      <a:r>
                        <a:rPr lang="en-US" sz="1600" baseline="0" dirty="0" smtClean="0"/>
                        <a:t> Dec 9999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History with Type 2</a:t>
            </a:r>
            <a:endParaRPr lang="en-US" dirty="0"/>
          </a:p>
        </p:txBody>
      </p:sp>
      <p:pic>
        <p:nvPicPr>
          <p:cNvPr id="6" name="Content Placeholder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905000"/>
            <a:ext cx="645795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Type 3: Add New Attribute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Primary Key</a:t>
                      </a:r>
                      <a:endParaRPr lang="en-US" sz="15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Natural</a:t>
                      </a:r>
                      <a:r>
                        <a:rPr lang="en-US" sz="15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Key</a:t>
                      </a:r>
                      <a:endParaRPr lang="en-US" sz="15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Prod Name</a:t>
                      </a:r>
                      <a:endParaRPr lang="en-US" sz="15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Category</a:t>
                      </a:r>
                      <a:endParaRPr lang="en-US" sz="15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Package Type</a:t>
                      </a:r>
                      <a:endParaRPr lang="en-US" sz="15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Old Package Type</a:t>
                      </a:r>
                      <a:endParaRPr lang="en-US" sz="15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15zCola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 Drinks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3500" dirty="0" smtClean="0">
                          <a:latin typeface="Franklin Gothic Medium"/>
                        </a:rPr>
                        <a:t>↓</a:t>
                      </a:r>
                      <a:endParaRPr lang="en-US" sz="3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15zCola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Medium"/>
                          <a:ea typeface="+mn-ea"/>
                          <a:cs typeface="+mn-cs"/>
                        </a:rPr>
                        <a:t>↓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15zCola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Plastic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r>
              <a:rPr dirty="0" smtClean="0"/>
              <a:t> hierarchies</a:t>
            </a:r>
            <a:endParaRPr lang="en-US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Hierarchies</a:t>
            </a:r>
            <a:endParaRPr lang="en-US" dirty="0"/>
          </a:p>
        </p:txBody>
      </p:sp>
      <p:pic>
        <p:nvPicPr>
          <p:cNvPr id="7" name="Picture 2" descr="Data Dimension Hierarch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381125"/>
            <a:ext cx="595312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 Entity Types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Fact Table Structure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353046" cy="401595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Isosceles Triangle 25"/>
          <p:cNvSpPr/>
          <p:nvPr/>
        </p:nvSpPr>
        <p:spPr>
          <a:xfrm>
            <a:off x="3318867" y="1781101"/>
            <a:ext cx="250588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26"/>
          <p:cNvSpPr/>
          <p:nvPr/>
        </p:nvSpPr>
        <p:spPr>
          <a:xfrm>
            <a:off x="3325277" y="205865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5-Point Star 27"/>
          <p:cNvSpPr/>
          <p:nvPr/>
        </p:nvSpPr>
        <p:spPr>
          <a:xfrm>
            <a:off x="3133965" y="4374329"/>
            <a:ext cx="144016" cy="14401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28"/>
          <p:cNvSpPr/>
          <p:nvPr/>
        </p:nvSpPr>
        <p:spPr>
          <a:xfrm>
            <a:off x="3089057" y="226439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29"/>
          <p:cNvSpPr/>
          <p:nvPr/>
        </p:nvSpPr>
        <p:spPr>
          <a:xfrm>
            <a:off x="3332897" y="242441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0"/>
          <p:cNvSpPr/>
          <p:nvPr/>
        </p:nvSpPr>
        <p:spPr>
          <a:xfrm>
            <a:off x="3073817" y="262253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31"/>
          <p:cNvSpPr/>
          <p:nvPr/>
        </p:nvSpPr>
        <p:spPr>
          <a:xfrm>
            <a:off x="3325277" y="280541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32"/>
          <p:cNvSpPr/>
          <p:nvPr/>
        </p:nvSpPr>
        <p:spPr>
          <a:xfrm>
            <a:off x="3061957" y="301875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33"/>
          <p:cNvSpPr/>
          <p:nvPr/>
        </p:nvSpPr>
        <p:spPr>
          <a:xfrm>
            <a:off x="3348137" y="319403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4"/>
          <p:cNvSpPr/>
          <p:nvPr/>
        </p:nvSpPr>
        <p:spPr>
          <a:xfrm>
            <a:off x="3096677" y="339215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35"/>
          <p:cNvSpPr/>
          <p:nvPr/>
        </p:nvSpPr>
        <p:spPr>
          <a:xfrm>
            <a:off x="3355757" y="3559773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36"/>
          <p:cNvSpPr/>
          <p:nvPr/>
        </p:nvSpPr>
        <p:spPr>
          <a:xfrm>
            <a:off x="3332085" y="4572449"/>
            <a:ext cx="144016" cy="14401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5-Point Star 37"/>
          <p:cNvSpPr/>
          <p:nvPr/>
        </p:nvSpPr>
        <p:spPr>
          <a:xfrm>
            <a:off x="3126345" y="4773233"/>
            <a:ext cx="144016" cy="14401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38"/>
          <p:cNvSpPr/>
          <p:nvPr/>
        </p:nvSpPr>
        <p:spPr>
          <a:xfrm>
            <a:off x="3332085" y="4938209"/>
            <a:ext cx="144016" cy="14401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5-Point Star 39"/>
          <p:cNvSpPr/>
          <p:nvPr/>
        </p:nvSpPr>
        <p:spPr>
          <a:xfrm>
            <a:off x="3141585" y="5143949"/>
            <a:ext cx="144016" cy="14401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5-Point Star 40"/>
          <p:cNvSpPr/>
          <p:nvPr/>
        </p:nvSpPr>
        <p:spPr>
          <a:xfrm>
            <a:off x="3324465" y="5319209"/>
            <a:ext cx="144016" cy="144016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41"/>
          <p:cNvSpPr/>
          <p:nvPr/>
        </p:nvSpPr>
        <p:spPr>
          <a:xfrm>
            <a:off x="3903258" y="2665809"/>
            <a:ext cx="4326342" cy="21320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Time &amp; Date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Dimensions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Measurements</a:t>
            </a: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Degenerated Dims</a:t>
            </a:r>
            <a:endParaRPr lang="en-US" dirty="0"/>
          </a:p>
        </p:txBody>
      </p:sp>
      <p:sp>
        <p:nvSpPr>
          <p:cNvPr id="24" name="Isosceles Triangle 42"/>
          <p:cNvSpPr/>
          <p:nvPr/>
        </p:nvSpPr>
        <p:spPr>
          <a:xfrm>
            <a:off x="4167244" y="2788538"/>
            <a:ext cx="250588" cy="21602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43"/>
          <p:cNvSpPr/>
          <p:nvPr/>
        </p:nvSpPr>
        <p:spPr>
          <a:xfrm>
            <a:off x="4184526" y="3316977"/>
            <a:ext cx="216024" cy="2160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44"/>
          <p:cNvSpPr/>
          <p:nvPr/>
        </p:nvSpPr>
        <p:spPr>
          <a:xfrm>
            <a:off x="4165476" y="3848443"/>
            <a:ext cx="254124" cy="25412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6"/>
          <p:cNvSpPr/>
          <p:nvPr/>
        </p:nvSpPr>
        <p:spPr>
          <a:xfrm>
            <a:off x="4178238" y="4425265"/>
            <a:ext cx="228600" cy="22174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45"/>
          <p:cNvSpPr/>
          <p:nvPr/>
        </p:nvSpPr>
        <p:spPr>
          <a:xfrm>
            <a:off x="3162224" y="3868951"/>
            <a:ext cx="162241" cy="1624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46"/>
          <p:cNvSpPr/>
          <p:nvPr/>
        </p:nvSpPr>
        <p:spPr>
          <a:xfrm>
            <a:off x="3162224" y="4085831"/>
            <a:ext cx="162241" cy="162478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NULLs in Fact Tables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b="0" dirty="0" smtClean="0"/>
              <a:t>Null-valued measurements behave gracefully in fact tables. The aggregate functions (SUM, COUNT, MIN, MAX, and AVG) all do the “right thing” with null facts. </a:t>
            </a:r>
          </a:p>
          <a:p>
            <a:pPr indent="0">
              <a:buNone/>
            </a:pPr>
            <a:r>
              <a:rPr lang="en-US" sz="2000" b="0" dirty="0" smtClean="0"/>
              <a:t>However, 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nulls must be avoided</a:t>
            </a:r>
            <a:r>
              <a:rPr lang="en-US" sz="2000" b="0" dirty="0" smtClean="0"/>
              <a:t> in the fact table’s foreign keys. Rather than a null foreign key, the associated dimension table must have a </a:t>
            </a:r>
            <a:r>
              <a:rPr lang="en-US" sz="2000" b="0" i="1" dirty="0" smtClean="0">
                <a:solidFill>
                  <a:schemeClr val="accent1">
                    <a:lumMod val="75000"/>
                  </a:schemeClr>
                </a:solidFill>
              </a:rPr>
              <a:t>default row (and surrogate key) representing the unknown or not applicable condition.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Fundamental Grains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Transaction</a:t>
                      </a:r>
                      <a:endParaRPr lang="en-U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Periodic Snapshot</a:t>
                      </a:r>
                      <a:endParaRPr lang="en-U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Accumulating Snapshot</a:t>
                      </a:r>
                      <a:endParaRPr lang="en-U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Transaction Day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Reporting Month Key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Snapshot Date Key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Policy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Policy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Effective Date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Customer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Customer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Expiration Date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Agent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Agent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First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Claim Date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Coverage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Coverage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Last Payment Date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Amount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Earned Premium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Policy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Change in Reverse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Customer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Reverse Balance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Agent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Number Transactions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Coverage (FK)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r>
                        <a:rPr lang="en-US" sz="1500" b="1" baseline="0" dirty="0" smtClean="0">
                          <a:latin typeface="Arial" pitchFamily="34" charset="0"/>
                          <a:cs typeface="Arial" pitchFamily="34" charset="0"/>
                        </a:rPr>
                        <a:t> Claims to Date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Arial" pitchFamily="34" charset="0"/>
                          <a:cs typeface="Arial" pitchFamily="34" charset="0"/>
                        </a:rPr>
                        <a:t>Claim Payment to Date</a:t>
                      </a:r>
                      <a:endParaRPr lang="en-US" sz="15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sz="3000" dirty="0" smtClean="0"/>
              <a:t>Dimension Entities Classification</a:t>
            </a:r>
          </a:p>
          <a:p>
            <a:pPr marL="514350" indent="-514350"/>
            <a:r>
              <a:rPr lang="en-US" sz="3000" dirty="0" smtClean="0"/>
              <a:t>Dimension Entities Hierarchies</a:t>
            </a:r>
          </a:p>
          <a:p>
            <a:pPr marL="514350" indent="-514350"/>
            <a:r>
              <a:rPr lang="en-US" sz="3000" dirty="0" smtClean="0"/>
              <a:t>Fact Entity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Transaction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The transaction grained fact table represents an </a:t>
            </a:r>
            <a:r>
              <a:rPr lang="en-US" sz="2200" dirty="0" smtClean="0"/>
              <a:t>atomic action</a:t>
            </a:r>
            <a:r>
              <a:rPr lang="en-US" sz="2200" b="0" dirty="0" smtClean="0"/>
              <a:t> that occurs at an instantaneous point in time.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A record </a:t>
            </a:r>
            <a:r>
              <a:rPr lang="en-US" sz="2200" b="0" i="1" dirty="0" smtClean="0"/>
              <a:t>exists only if a transaction occurs</a:t>
            </a:r>
            <a:r>
              <a:rPr lang="en-US" sz="2200" b="0" dirty="0" smtClean="0"/>
              <a:t>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The date key is accurate to the </a:t>
            </a:r>
            <a:r>
              <a:rPr lang="en-US" sz="2200" dirty="0" smtClean="0"/>
              <a:t>calendar day</a:t>
            </a:r>
            <a:r>
              <a:rPr lang="en-US" sz="2200" b="0" dirty="0" smtClean="0"/>
              <a:t>, and </a:t>
            </a:r>
            <a:r>
              <a:rPr lang="en-US" sz="2200" b="0" i="1" dirty="0" smtClean="0"/>
              <a:t>may be augmented with a date/time stamp</a:t>
            </a:r>
            <a:r>
              <a:rPr lang="en-US" sz="2200" b="0" dirty="0" smtClean="0"/>
              <a:t> accurate to the hour and minute.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Periodic Snapshot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Represents a </a:t>
            </a:r>
            <a:r>
              <a:rPr lang="en-US" sz="2200" dirty="0" smtClean="0"/>
              <a:t>predefined time span</a:t>
            </a:r>
            <a:r>
              <a:rPr lang="en-US" sz="2200" b="0" dirty="0" smtClean="0"/>
              <a:t>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Usually, exactly one record </a:t>
            </a:r>
            <a:r>
              <a:rPr lang="en-US" sz="2200" b="0" i="1" dirty="0" smtClean="0"/>
              <a:t>exists for each combination of significant keys</a:t>
            </a:r>
            <a:r>
              <a:rPr lang="en-US" sz="2200" b="0" dirty="0" smtClean="0"/>
              <a:t>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The time stamp on the periodic snapshot is only the name of the period and usually denotes the </a:t>
            </a:r>
            <a:r>
              <a:rPr lang="en-US" sz="2200" b="0" i="1" dirty="0" smtClean="0"/>
              <a:t>end of the period</a:t>
            </a:r>
            <a:r>
              <a:rPr lang="en-US" sz="2200" b="0" dirty="0" smtClean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Accumulating Snapshot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Always have </a:t>
            </a:r>
            <a:r>
              <a:rPr lang="en-US" sz="2200" dirty="0" smtClean="0"/>
              <a:t>multiple time stamps</a:t>
            </a:r>
            <a:r>
              <a:rPr lang="en-US" sz="2200" b="0" dirty="0" smtClean="0"/>
              <a:t>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i="1" dirty="0" smtClean="0"/>
              <a:t>One time stamp represents the last time the snapshot was updated</a:t>
            </a:r>
            <a:r>
              <a:rPr lang="en-US" sz="2200" b="0" dirty="0" smtClean="0"/>
              <a:t>, and the others represent </a:t>
            </a:r>
            <a:r>
              <a:rPr lang="en-US" sz="2200" b="0" i="1" dirty="0" smtClean="0"/>
              <a:t>generic or predictable events</a:t>
            </a:r>
            <a:r>
              <a:rPr lang="en-US" sz="2200" b="0" dirty="0" smtClean="0"/>
              <a:t> that may have taken place in the life of the coverage. 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In dramatic contrast to the other fact table types, we frequently revisit accumulating snapshot fact records to </a:t>
            </a:r>
            <a:r>
              <a:rPr lang="en-US" sz="2200" dirty="0" smtClean="0"/>
              <a:t>update the facts</a:t>
            </a:r>
            <a:r>
              <a:rPr lang="en-US" sz="2200" b="0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Transactions and Snapshots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Transactions and snapshots are the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yin and yang</a:t>
            </a:r>
            <a:r>
              <a:rPr lang="en-US" sz="2200" b="0" dirty="0" smtClean="0"/>
              <a:t> of an enterprise data warehouse.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2200" b="0" dirty="0" smtClean="0"/>
              <a:t>Transactions give us the fullest possible view of </a:t>
            </a:r>
            <a:r>
              <a:rPr lang="en-US" sz="2200" i="1" dirty="0" smtClean="0"/>
              <a:t>detailed behavior</a:t>
            </a:r>
            <a:r>
              <a:rPr lang="en-US" sz="2200" b="0" dirty="0" smtClean="0"/>
              <a:t>, and snapshots allow you to measure the </a:t>
            </a:r>
            <a:r>
              <a:rPr lang="en-US" sz="2200" i="1" dirty="0" smtClean="0"/>
              <a:t>status</a:t>
            </a:r>
            <a:r>
              <a:rPr lang="en-US" sz="2200" b="0" dirty="0" smtClean="0"/>
              <a:t> of the enterprise quickly.</a:t>
            </a:r>
          </a:p>
          <a:p>
            <a:pPr>
              <a:buSzPct val="140000"/>
              <a:buFont typeface="Arial" pitchFamily="34" charset="0"/>
              <a:buChar char="•"/>
            </a:pPr>
            <a:endParaRPr lang="en-US" sz="2200" b="0" dirty="0" smtClean="0"/>
          </a:p>
        </p:txBody>
      </p:sp>
      <p:pic>
        <p:nvPicPr>
          <p:cNvPr id="6" name="Picture 2" descr="https://encrypted-tbn3.gstatic.com/images?q=tbn:ANd9GcQmbH4DPuh1p5u7MMcjTsg_-x7Z7uY80tYRtygLTGOKrn1_ZaS8X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505200"/>
            <a:ext cx="2390775" cy="191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Dimensions and Facts Basics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Elias Nema</a:t>
            </a:r>
          </a:p>
          <a:p>
            <a:r>
              <a:rPr lang="pt-BR" smtClean="0"/>
              <a:t>Lead Software </a:t>
            </a:r>
            <a:r>
              <a:rPr lang="pt-BR" dirty="0"/>
              <a:t>Engineer</a:t>
            </a:r>
          </a:p>
          <a:p>
            <a:r>
              <a:rPr lang="pt-BR" b="0" dirty="0" smtClean="0">
                <a:hlinkClick r:id="rId2"/>
              </a:rPr>
              <a:t>Elias_Nema@epam.com</a:t>
            </a:r>
            <a:endParaRPr lang="pt-BR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Dimension into Tables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0" dirty="0"/>
              <a:t>Unlike an entity-relationship (ER) model, a dimensional model does not expose </a:t>
            </a:r>
            <a:r>
              <a:rPr lang="en-US" sz="2200" b="0" dirty="0" smtClean="0"/>
              <a:t>every relationship </a:t>
            </a:r>
            <a:r>
              <a:rPr lang="en-US" sz="2200" b="0" dirty="0"/>
              <a:t>between attributes as a </a:t>
            </a:r>
            <a:r>
              <a:rPr lang="en-US" sz="2200" b="0" dirty="0" smtClean="0"/>
              <a:t>join.</a:t>
            </a:r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r>
              <a:rPr lang="en-US" sz="2200" b="0" dirty="0" smtClean="0"/>
              <a:t>There are 2 ways of Relating Dimension Attributes:</a:t>
            </a:r>
          </a:p>
          <a:p>
            <a:pPr marL="511175" lvl="1" indent="0">
              <a:buFont typeface="Arial" pitchFamily="34" charset="0"/>
              <a:buChar char="•"/>
            </a:pPr>
            <a:r>
              <a:rPr lang="en-US" sz="2200" b="1" dirty="0" smtClean="0"/>
              <a:t>Explicit</a:t>
            </a:r>
            <a:r>
              <a:rPr lang="en-US" sz="2200" b="0" dirty="0" smtClean="0"/>
              <a:t> (Through Fact table).</a:t>
            </a:r>
          </a:p>
          <a:p>
            <a:pPr marL="511175" lvl="1" indent="0">
              <a:buFont typeface="Arial" pitchFamily="34" charset="0"/>
              <a:buChar char="•"/>
            </a:pPr>
            <a:r>
              <a:rPr lang="en-US" sz="2200" b="1" dirty="0" smtClean="0"/>
              <a:t>Implicit</a:t>
            </a:r>
            <a:r>
              <a:rPr lang="en-US" sz="2200" b="0" dirty="0" smtClean="0"/>
              <a:t> (Inside Dimension).</a:t>
            </a:r>
          </a:p>
          <a:p>
            <a:pPr marL="0" indent="0">
              <a:buNone/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412481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The Basic Structure of a Dimension</a:t>
            </a:r>
            <a:endParaRPr lang="en-US" dirty="0"/>
          </a:p>
        </p:txBody>
      </p:sp>
      <p:pic>
        <p:nvPicPr>
          <p:cNvPr id="6" name="Content Placeholder 9" descr="C:\Users\Elias_Nema\Desktop\dm_basic_di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990601"/>
            <a:ext cx="48006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981200" y="45720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 primary key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The primary key of a dimension is used to join to fact tables.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 natural key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All dimension tables should possess one or more other fields that compose the natural key of the dimension.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Dimension Surrogates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Arial" pitchFamily="34" charset="0"/>
              <a:buChar char="•"/>
            </a:pPr>
            <a:r>
              <a:rPr lang="en-US" sz="1800" b="0" dirty="0" smtClean="0"/>
              <a:t>According to Dictionary: Surrogate is an “</a:t>
            </a:r>
            <a:r>
              <a:rPr lang="en-US" sz="1800" b="0" i="1" dirty="0" smtClean="0">
                <a:solidFill>
                  <a:schemeClr val="accent1">
                    <a:lumMod val="75000"/>
                  </a:schemeClr>
                </a:solidFill>
              </a:rPr>
              <a:t>artificial or synthetic product that is used as a substitute for a natural product</a:t>
            </a:r>
            <a:r>
              <a:rPr lang="en-US" sz="1800" b="0" i="1" dirty="0" smtClean="0"/>
              <a:t>.</a:t>
            </a:r>
            <a:r>
              <a:rPr lang="en-US" sz="1800" b="0" dirty="0" smtClean="0"/>
              <a:t>”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1800" i="1" dirty="0" smtClean="0"/>
              <a:t>This primary key cannot be</a:t>
            </a:r>
            <a:r>
              <a:rPr lang="en-US" sz="1800" b="0" dirty="0" smtClean="0"/>
              <a:t> the operational system’s natural key because there will be multiple dimension rows for that natural key when changes are tracked over time.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1800" b="0" dirty="0" smtClean="0"/>
              <a:t>Natural keys for a dimension may be created by </a:t>
            </a:r>
            <a:r>
              <a:rPr lang="en-US" sz="1800" dirty="0" smtClean="0"/>
              <a:t>more than one source system,</a:t>
            </a:r>
            <a:r>
              <a:rPr lang="en-US" sz="1800" b="0" dirty="0" smtClean="0"/>
              <a:t> and these natural keys may be incompatible or poorly administered.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1800" b="0" dirty="0" smtClean="0"/>
              <a:t>Dimension surrogate keys are </a:t>
            </a:r>
            <a:r>
              <a:rPr lang="en-US" sz="1800" dirty="0" smtClean="0"/>
              <a:t>simple integers</a:t>
            </a:r>
            <a:r>
              <a:rPr lang="en-US" sz="1800" b="0" dirty="0" smtClean="0"/>
              <a:t>, assigned in sequence, starting with the value 1, every time a new key is needed.</a:t>
            </a:r>
          </a:p>
          <a:p>
            <a:pPr>
              <a:buSzPct val="140000"/>
              <a:buFont typeface="Arial" pitchFamily="34" charset="0"/>
              <a:buChar char="•"/>
            </a:pPr>
            <a:r>
              <a:rPr lang="en-US" sz="1800" b="0" dirty="0" smtClean="0"/>
              <a:t>Date Dim is the only exception for this rule.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Dimension Classification – Business &amp;  Size 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Business Classification</a:t>
                      </a:r>
                      <a:endParaRPr lang="en-US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Size Classification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Time, Calendar </a:t>
                      </a:r>
                      <a:r>
                        <a:rPr lang="en-US" dirty="0" smtClean="0"/>
                        <a:t>DIM</a:t>
                      </a:r>
                    </a:p>
                    <a:p>
                      <a:r>
                        <a:rPr lang="en-US" b="1" dirty="0" smtClean="0"/>
                        <a:t>Generic </a:t>
                      </a:r>
                      <a:r>
                        <a:rPr lang="en-US" dirty="0" smtClean="0"/>
                        <a:t>DIM</a:t>
                      </a:r>
                    </a:p>
                    <a:p>
                      <a:r>
                        <a:rPr lang="en-US" b="1" dirty="0" smtClean="0"/>
                        <a:t>Business</a:t>
                      </a:r>
                      <a:r>
                        <a:rPr lang="en-US" dirty="0" smtClean="0"/>
                        <a:t> DIM</a:t>
                      </a:r>
                    </a:p>
                    <a:p>
                      <a:r>
                        <a:rPr lang="en-US" b="1" dirty="0" smtClean="0"/>
                        <a:t>Junk</a:t>
                      </a:r>
                      <a:r>
                        <a:rPr lang="en-US" dirty="0" smtClean="0"/>
                        <a:t> DIM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Big Dimensions</a:t>
                      </a:r>
                      <a:r>
                        <a:rPr lang="en-US" b="0" dirty="0" smtClean="0"/>
                        <a:t> (</a:t>
                      </a:r>
                      <a:r>
                        <a:rPr lang="en-US" dirty="0" smtClean="0"/>
                        <a:t>often has millions of records and a hundred or more fields in each record).</a:t>
                      </a:r>
                    </a:p>
                    <a:p>
                      <a:r>
                        <a:rPr lang="en-US" b="1" dirty="0" smtClean="0"/>
                        <a:t>Small Dimensions</a:t>
                      </a:r>
                      <a:r>
                        <a:rPr lang="en-US" b="0" dirty="0" smtClean="0"/>
                        <a:t> (</a:t>
                      </a:r>
                      <a:r>
                        <a:rPr lang="en-US" dirty="0" smtClean="0"/>
                        <a:t>tiny lookup tables with only a few records and one or two columns).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Date Dimension</a:t>
            </a:r>
            <a:endParaRPr lang="en-US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2514600" y="1219200"/>
          <a:ext cx="39624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 Dimension</a:t>
                      </a:r>
                      <a:endParaRPr lang="en-US" sz="1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Date Key (PK)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Full Date Description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Day of Week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Day Number in Calendar Month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Day Number in Calendar Year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Day Number in Fiscal Month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Day Number in Fiscal Year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Last Day in Month Indicator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Calendar Week Ending Date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Calendar Week Number in Year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Calendar Quarter</a:t>
                      </a: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175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Fiscal …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Degenerate Dimension</a:t>
            </a:r>
            <a:endParaRPr lang="en-US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31520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Sales</a:t>
                      </a:r>
                      <a:r>
                        <a:rPr lang="en-US" sz="20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Fact</a:t>
                      </a:r>
                      <a:endParaRPr lang="en-US" sz="20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Order Date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Ship Date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Payment Date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Return Date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Sales Rep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Product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Customer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(FK)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Order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Number </a:t>
                      </a:r>
                      <a:r>
                        <a:rPr lang="en-US" b="1" baseline="0" dirty="0" smtClean="0">
                          <a:latin typeface="Arial" pitchFamily="34" charset="0"/>
                          <a:cs typeface="Arial" pitchFamily="34" charset="0"/>
                        </a:rPr>
                        <a:t>(DD)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- Degenerate Dimension, can be useful for grouping together related fact tables rows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Quantity </a:t>
                      </a:r>
                      <a:r>
                        <a:rPr lang="en-US" b="1" dirty="0" smtClean="0">
                          <a:latin typeface="Arial" pitchFamily="34" charset="0"/>
                          <a:cs typeface="Arial" pitchFamily="34" charset="0"/>
                        </a:rPr>
                        <a:t>(Fact)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Dollar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Amount </a:t>
                      </a:r>
                      <a:r>
                        <a:rPr lang="en-US" b="1" baseline="0" dirty="0" smtClean="0">
                          <a:latin typeface="Arial" pitchFamily="34" charset="0"/>
                          <a:cs typeface="Arial" pitchFamily="34" charset="0"/>
                        </a:rPr>
                        <a:t>(Fact)</a:t>
                      </a:r>
                      <a:endParaRPr lang="en-US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 smtClean="0"/>
              <a:t>2016 </a:t>
            </a:r>
            <a:r>
              <a:rPr lang="en-US" dirty="0" smtClean="0"/>
              <a:t>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History in Dimensions</a:t>
            </a:r>
            <a:endParaRPr lang="en-US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Dimension Types:</a:t>
            </a: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Type 0:</a:t>
            </a:r>
            <a:r>
              <a:rPr lang="en-US" sz="2000" b="0" dirty="0" smtClean="0"/>
              <a:t> Retain Original</a:t>
            </a: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Type 1:</a:t>
            </a:r>
            <a:r>
              <a:rPr lang="en-US" sz="2000" b="0" dirty="0" smtClean="0"/>
              <a:t> Overwrite</a:t>
            </a: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Type 2:</a:t>
            </a:r>
            <a:r>
              <a:rPr lang="en-US" sz="2000" b="0" dirty="0" smtClean="0"/>
              <a:t> Add New Row</a:t>
            </a: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Type 3:</a:t>
            </a:r>
            <a:r>
              <a:rPr lang="en-US" sz="2000" b="0" dirty="0" smtClean="0"/>
              <a:t> Add New Attribute</a:t>
            </a: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sz="2000" b="0" dirty="0" smtClean="0"/>
              <a:t>Hybrid Slowly Changing Dimensions</a:t>
            </a: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sz="2000" b="0" dirty="0" smtClean="0"/>
              <a:t>and more…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787</TotalTime>
  <Words>1208</Words>
  <Application>Microsoft Office PowerPoint</Application>
  <PresentationFormat>On-screen Show (4:3)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Franklin Gothic Medium</vt:lpstr>
      <vt:lpstr>Tahoma</vt:lpstr>
      <vt:lpstr>Wingdings</vt:lpstr>
      <vt:lpstr>template</vt:lpstr>
      <vt:lpstr>Introduction to data warehousing</vt:lpstr>
      <vt:lpstr>Agenda</vt:lpstr>
      <vt:lpstr>Grouping Dimension into Tables</vt:lpstr>
      <vt:lpstr>The Basic Structure of a Dimension</vt:lpstr>
      <vt:lpstr>Dimension Surrogates</vt:lpstr>
      <vt:lpstr>Dimension Classification – Business &amp;  Size </vt:lpstr>
      <vt:lpstr>Date Dimension</vt:lpstr>
      <vt:lpstr>Degenerate Dimension</vt:lpstr>
      <vt:lpstr>History in Dimensions</vt:lpstr>
      <vt:lpstr>Type 1: Overwrite</vt:lpstr>
      <vt:lpstr>Type 2: Add New Row</vt:lpstr>
      <vt:lpstr>History with Type 2</vt:lpstr>
      <vt:lpstr>Type 3: Add New Attribute</vt:lpstr>
      <vt:lpstr>Dimension hierarchies</vt:lpstr>
      <vt:lpstr>Hierarchies</vt:lpstr>
      <vt:lpstr>Fact Entity Types</vt:lpstr>
      <vt:lpstr>Fact Table Structure</vt:lpstr>
      <vt:lpstr>NULLs in Fact Tables</vt:lpstr>
      <vt:lpstr>Fundamental Grains</vt:lpstr>
      <vt:lpstr>Transaction</vt:lpstr>
      <vt:lpstr>Periodic Snapshot</vt:lpstr>
      <vt:lpstr>Accumulating Snapshot</vt:lpstr>
      <vt:lpstr>Transactions and Snapshots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warehousing</dc:title>
  <dc:creator>Elias</dc:creator>
  <cp:lastModifiedBy>Elias Nema</cp:lastModifiedBy>
  <cp:revision>220</cp:revision>
  <dcterms:created xsi:type="dcterms:W3CDTF">2014-04-05T15:14:09Z</dcterms:created>
  <dcterms:modified xsi:type="dcterms:W3CDTF">2016-02-22T16:50:18Z</dcterms:modified>
</cp:coreProperties>
</file>