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30" r:id="rId5"/>
  </p:sldMasterIdLst>
  <p:notesMasterIdLst>
    <p:notesMasterId r:id="rId21"/>
  </p:notesMasterIdLst>
  <p:handoutMasterIdLst>
    <p:handoutMasterId r:id="rId22"/>
  </p:handoutMasterIdLst>
  <p:sldIdLst>
    <p:sldId id="449" r:id="rId6"/>
    <p:sldId id="271" r:id="rId7"/>
    <p:sldId id="400" r:id="rId8"/>
    <p:sldId id="458" r:id="rId9"/>
    <p:sldId id="459" r:id="rId10"/>
    <p:sldId id="460" r:id="rId11"/>
    <p:sldId id="461" r:id="rId12"/>
    <p:sldId id="377" r:id="rId13"/>
    <p:sldId id="462" r:id="rId14"/>
    <p:sldId id="463" r:id="rId15"/>
    <p:sldId id="353" r:id="rId16"/>
    <p:sldId id="354" r:id="rId17"/>
    <p:sldId id="341" r:id="rId18"/>
    <p:sldId id="465" r:id="rId19"/>
    <p:sldId id="46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guide id="18" orient="horz" pos="1167">
          <p15:clr>
            <a:srgbClr val="A4A3A4"/>
          </p15:clr>
        </p15:guide>
        <p15:guide id="19" pos="2962">
          <p15:clr>
            <a:srgbClr val="A4A3A4"/>
          </p15:clr>
        </p15:guide>
        <p15:guide id="20" pos="258">
          <p15:clr>
            <a:srgbClr val="A4A3A4"/>
          </p15:clr>
        </p15:guide>
        <p15:guide id="21" pos="54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6719" autoAdjust="0"/>
  </p:normalViewPr>
  <p:slideViewPr>
    <p:cSldViewPr snapToGrid="0">
      <p:cViewPr varScale="1">
        <p:scale>
          <a:sx n="115" d="100"/>
          <a:sy n="115" d="100"/>
        </p:scale>
        <p:origin x="1614" y="108"/>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 orient="horz" pos="1167"/>
        <p:guide pos="2962"/>
        <p:guide pos="258"/>
        <p:guide pos="54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P37 – divide into 2 slides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2860688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P37 – divide into 2 slides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206769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P37 – divide into 2 slides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99035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P37 – divide into 2 slides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77090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P37 – divide into 2 slides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396517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0410693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smtClean="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smtClean="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smtClean="0"/>
              <a:t>CASE STUDY IMAGERY</a:t>
            </a:r>
            <a:endParaRPr lang="en-US" dirty="0"/>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smtClean="0"/>
              <a:t>SUBTITLE GOES HERE</a:t>
            </a:r>
            <a:endParaRPr lang="en-US" dirty="0"/>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smtClean="0">
                <a:solidFill>
                  <a:srgbClr val="444444"/>
                </a:solidFill>
                <a:latin typeface="Trebuchet MS"/>
                <a:ea typeface="ＭＳ Ｐゴシック" pitchFamily="34" charset="-128"/>
                <a:cs typeface="Trebuchet MS"/>
              </a:rPr>
              <a:t>Lorem </a:t>
            </a:r>
            <a:r>
              <a:rPr lang="en-US" sz="1400" dirty="0" err="1" smtClean="0">
                <a:solidFill>
                  <a:srgbClr val="444444"/>
                </a:solidFill>
                <a:latin typeface="Trebuchet MS"/>
                <a:cs typeface="Trebuchet MS"/>
              </a:rPr>
              <a:t>ipsum</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dolor sit </a:t>
            </a:r>
            <a:r>
              <a:rPr lang="en-US" sz="1400" dirty="0" err="1">
                <a:solidFill>
                  <a:srgbClr val="444444"/>
                </a:solidFill>
                <a:latin typeface="Trebuchet MS"/>
                <a:cs typeface="Trebuchet MS"/>
              </a:rPr>
              <a:t>amet</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minum</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consec</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tetur</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endParaRPr lang="en-US" sz="1400" dirty="0" smtClean="0">
              <a:solidFill>
                <a:srgbClr val="444444"/>
              </a:solidFill>
              <a:latin typeface="Trebuchet MS"/>
              <a:cs typeface="Trebuchet MS"/>
            </a:endParaRPr>
          </a:p>
          <a:p>
            <a:pPr marL="173736" indent="-173736">
              <a:lnSpc>
                <a:spcPct val="120000"/>
              </a:lnSpc>
              <a:spcBef>
                <a:spcPts val="0"/>
              </a:spcBef>
              <a:spcAft>
                <a:spcPts val="1000"/>
              </a:spcAft>
              <a:buClr>
                <a:schemeClr val="accent2"/>
              </a:buClr>
            </a:pPr>
            <a:r>
              <a:rPr lang="en-US" sz="1400" dirty="0" err="1" smtClean="0">
                <a:solidFill>
                  <a:srgbClr val="444444"/>
                </a:solidFill>
                <a:latin typeface="Trebuchet MS"/>
                <a:cs typeface="Trebuchet MS"/>
              </a:rPr>
              <a:t>Mauris</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endParaRPr lang="en-US" sz="1400" dirty="0" smtClean="0">
              <a:solidFill>
                <a:srgbClr val="444444"/>
              </a:solidFill>
              <a:latin typeface="Trebuchet MS"/>
              <a:cs typeface="Trebuchet MS"/>
            </a:endParaRPr>
          </a:p>
          <a:p>
            <a:pPr marL="173736" indent="-173736">
              <a:lnSpc>
                <a:spcPct val="120000"/>
              </a:lnSpc>
              <a:spcBef>
                <a:spcPts val="0"/>
              </a:spcBef>
              <a:spcAft>
                <a:spcPts val="1000"/>
              </a:spcAft>
              <a:buClr>
                <a:schemeClr val="accent2"/>
              </a:buClr>
            </a:pPr>
            <a:r>
              <a:rPr lang="en-US" sz="1400" dirty="0" err="1" smtClean="0">
                <a:solidFill>
                  <a:srgbClr val="444444"/>
                </a:solidFill>
                <a:latin typeface="Trebuchet MS"/>
                <a:cs typeface="Trebuchet MS"/>
              </a:rPr>
              <a:t>Aenean</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smtClean="0">
                <a:solidFill>
                  <a:srgbClr val="444444"/>
                </a:solidFill>
                <a:latin typeface="Trebuchet MS"/>
                <a:cs typeface="Trebuchet MS"/>
              </a:rPr>
              <a:t>.</a:t>
            </a:r>
            <a:endParaRPr lang="en-US" sz="1400" dirty="0">
              <a:solidFill>
                <a:srgbClr val="444444"/>
              </a:solidFill>
              <a:latin typeface="Trebuchet MS"/>
              <a:cs typeface="Trebuchet MS"/>
            </a:endParaRP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smtClean="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smtClean="0"/>
              <a:t>Insert logo</a:t>
            </a:r>
            <a:endParaRPr lang="en-US" dirty="0"/>
          </a:p>
        </p:txBody>
      </p:sp>
    </p:spTree>
    <p:extLst>
      <p:ext uri="{BB962C8B-B14F-4D97-AF65-F5344CB8AC3E}">
        <p14:creationId xmlns:p14="http://schemas.microsoft.com/office/powerpoint/2010/main" val="39559581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smtClean="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smtClean="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362760">
                <a:tc>
                  <a:txBody>
                    <a:bodyPr/>
                    <a:lstStyle/>
                    <a:p>
                      <a:pPr algn="ctr"/>
                      <a:r>
                        <a:rPr lang="en-US" sz="1200" b="1" i="0" dirty="0" smtClean="0">
                          <a:solidFill>
                            <a:schemeClr val="bg1"/>
                          </a:solidFill>
                          <a:latin typeface="Trebuchet MS"/>
                          <a:cs typeface="Trebuchet MS"/>
                        </a:rPr>
                        <a:t>M1</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M2</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M3</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M4</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MONTH </a:t>
            </a:r>
            <a:r>
              <a:rPr lang="en-US" dirty="0" err="1" smtClean="0"/>
              <a:t>DAte</a:t>
            </a:r>
            <a:r>
              <a:rPr lang="en-US" dirty="0" smtClean="0"/>
              <a:t>, YEAR</a:t>
            </a:r>
            <a:endParaRPr lang="en-US" dirty="0"/>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ADD SUBTITLE</a:t>
            </a:r>
            <a:endParaRPr lang="en-US" dirty="0"/>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smtClean="0"/>
          </a:p>
          <a:p>
            <a:r>
              <a:rPr lang="en-US" dirty="0" smtClean="0"/>
              <a:t>Background Image</a:t>
            </a:r>
            <a:endParaRPr lang="en-US" dirty="0"/>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smtClean="0"/>
              <a:t>MONTH DATE, YEAR</a:t>
            </a:r>
            <a:endParaRPr lang="en-US" dirty="0"/>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690082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smtClean="0">
                <a:solidFill>
                  <a:schemeClr val="bg1"/>
                </a:solidFill>
                <a:latin typeface="Arial Black"/>
                <a:cs typeface="Arial Black"/>
              </a:rPr>
              <a:t>1</a:t>
            </a:r>
            <a:endParaRPr lang="en-US" sz="2000" dirty="0">
              <a:solidFill>
                <a:schemeClr val="bg1"/>
              </a:solidFill>
              <a:latin typeface="Arial Black"/>
              <a:cs typeface="Arial Black"/>
            </a:endParaRP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2</a:t>
            </a:r>
            <a:endParaRPr lang="en-US" sz="2000" b="1" dirty="0">
              <a:solidFill>
                <a:schemeClr val="bg1"/>
              </a:solidFill>
              <a:latin typeface="Arial Black"/>
              <a:cs typeface="Arial Black"/>
            </a:endParaRP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4</a:t>
            </a:r>
            <a:endParaRPr lang="en-US" sz="2000" b="1" dirty="0">
              <a:solidFill>
                <a:schemeClr val="bg1"/>
              </a:solidFill>
              <a:latin typeface="Arial Black"/>
              <a:cs typeface="Arial Black"/>
            </a:endParaRP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3</a:t>
            </a:r>
            <a:endParaRPr lang="en-US" sz="2000" b="1" dirty="0">
              <a:solidFill>
                <a:schemeClr val="bg1"/>
              </a:solidFill>
              <a:latin typeface="Arial Black"/>
              <a:cs typeface="Arial Black"/>
            </a:endParaRP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smtClean="0">
                <a:solidFill>
                  <a:schemeClr val="accent1"/>
                </a:solidFill>
                <a:latin typeface="Trebuchet MS"/>
                <a:cs typeface="Trebuchet MS"/>
              </a:rPr>
              <a:t>CONFIDENTIAL</a:t>
            </a:r>
            <a:endParaRPr lang="en-US" sz="800" b="0" i="0" kern="0" spc="20" dirty="0">
              <a:solidFill>
                <a:schemeClr val="accent1"/>
              </a:solidFill>
              <a:latin typeface="Trebuchet MS"/>
              <a:cs typeface="Trebuchet MS"/>
            </a:endParaRP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Lst>
  <p:timing>
    <p:tnLst>
      <p:par>
        <p:cTn id="1" dur="indefinite" restart="never" nodeType="tmRoot"/>
      </p:par>
    </p:tnLst>
  </p:timing>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OLA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en.wikipedia.org/wiki/Database_normaliz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r="11459"/>
          <a:stretch/>
        </p:blipFill>
        <p:spPr>
          <a:xfrm flipH="1">
            <a:off x="0" y="-1"/>
            <a:ext cx="9144000" cy="6858002"/>
          </a:xfrm>
        </p:spPr>
      </p:pic>
      <p:sp>
        <p:nvSpPr>
          <p:cNvPr id="2" name="Text Placeholder 1"/>
          <p:cNvSpPr>
            <a:spLocks noGrp="1"/>
          </p:cNvSpPr>
          <p:nvPr>
            <p:ph type="body" sz="quarter" idx="15"/>
          </p:nvPr>
        </p:nvSpPr>
        <p:spPr>
          <a:xfrm>
            <a:off x="527322" y="1594114"/>
            <a:ext cx="6910388" cy="1114151"/>
          </a:xfrm>
        </p:spPr>
        <p:txBody>
          <a:bodyPr/>
          <a:lstStyle/>
          <a:p>
            <a:r>
              <a:rPr lang="en-US" dirty="0" smtClean="0"/>
              <a:t>Report on e</a:t>
            </a:r>
            <a:r>
              <a:rPr lang="en-US" sz="4100" dirty="0" smtClean="0"/>
              <a:t>xit task on ETL module</a:t>
            </a:r>
            <a:endParaRPr lang="en-US" sz="4100" dirty="0"/>
          </a:p>
        </p:txBody>
      </p:sp>
      <p:sp>
        <p:nvSpPr>
          <p:cNvPr id="3" name="Text Placeholder 2"/>
          <p:cNvSpPr>
            <a:spLocks noGrp="1"/>
          </p:cNvSpPr>
          <p:nvPr>
            <p:ph type="body" sz="quarter" idx="16"/>
          </p:nvPr>
        </p:nvSpPr>
        <p:spPr/>
        <p:txBody>
          <a:bodyPr/>
          <a:lstStyle/>
          <a:p>
            <a:r>
              <a:rPr lang="en-US" dirty="0" err="1" smtClean="0"/>
              <a:t>Viltaliya</a:t>
            </a:r>
            <a:r>
              <a:rPr lang="en-US" dirty="0" smtClean="0"/>
              <a:t> Adamchuk</a:t>
            </a:r>
            <a:endParaRPr lang="en-US" dirty="0"/>
          </a:p>
        </p:txBody>
      </p:sp>
      <p:sp>
        <p:nvSpPr>
          <p:cNvPr id="4" name="Text Placeholder 3"/>
          <p:cNvSpPr>
            <a:spLocks noGrp="1"/>
          </p:cNvSpPr>
          <p:nvPr>
            <p:ph type="body" sz="quarter" idx="17"/>
          </p:nvPr>
        </p:nvSpPr>
        <p:spPr>
          <a:xfrm>
            <a:off x="627880" y="5293755"/>
            <a:ext cx="3649662" cy="549431"/>
          </a:xfrm>
        </p:spPr>
        <p:txBody>
          <a:bodyPr>
            <a:normAutofit fontScale="85000" lnSpcReduction="10000"/>
          </a:bodyPr>
          <a:lstStyle/>
          <a:p>
            <a:r>
              <a:rPr lang="en-US" dirty="0" smtClean="0"/>
              <a:t>Business Intelligence lab</a:t>
            </a:r>
          </a:p>
          <a:p>
            <a:r>
              <a:rPr lang="en-US" dirty="0" smtClean="0"/>
              <a:t>December 2, 2017</a:t>
            </a:r>
            <a:endParaRPr lang="en-US" dirty="0"/>
          </a:p>
        </p:txBody>
      </p:sp>
      <p:pic>
        <p:nvPicPr>
          <p:cNvPr id="8" name="Picture Placeholder 7" descr="logo_cover_5.png"/>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3538" b="3538"/>
          <a:stretch>
            <a:fillRect/>
          </a:stretch>
        </p:blipFill>
        <p:spPr/>
      </p:pic>
    </p:spTree>
    <p:extLst>
      <p:ext uri="{BB962C8B-B14F-4D97-AF65-F5344CB8AC3E}">
        <p14:creationId xmlns:p14="http://schemas.microsoft.com/office/powerpoint/2010/main" val="1184765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Logical Model Snowflake</a:t>
            </a:r>
            <a:endParaRPr lang="en-US" dirty="0"/>
          </a:p>
        </p:txBody>
      </p:sp>
      <p:pic>
        <p:nvPicPr>
          <p:cNvPr id="3" name="Picture 2" descr="D:\Vitaliya_Adamchuk\DWH\BI-Lab-2017\_1. Introduction to DWH\Tasks\Vitaliya_Adamchuk\reports\labwork 7\Snowflake model.png"/>
          <p:cNvPicPr/>
          <p:nvPr/>
        </p:nvPicPr>
        <p:blipFill>
          <a:blip r:embed="rId2">
            <a:extLst>
              <a:ext uri="{28A0092B-C50C-407E-A947-70E740481C1C}">
                <a14:useLocalDpi xmlns:a14="http://schemas.microsoft.com/office/drawing/2010/main" val="0"/>
              </a:ext>
            </a:extLst>
          </a:blip>
          <a:srcRect/>
          <a:stretch>
            <a:fillRect/>
          </a:stretch>
        </p:blipFill>
        <p:spPr bwMode="auto">
          <a:xfrm>
            <a:off x="888274" y="998003"/>
            <a:ext cx="7694022" cy="5494238"/>
          </a:xfrm>
          <a:prstGeom prst="rect">
            <a:avLst/>
          </a:prstGeom>
          <a:noFill/>
          <a:ln>
            <a:noFill/>
          </a:ln>
        </p:spPr>
      </p:pic>
    </p:spTree>
    <p:extLst>
      <p:ext uri="{BB962C8B-B14F-4D97-AF65-F5344CB8AC3E}">
        <p14:creationId xmlns:p14="http://schemas.microsoft.com/office/powerpoint/2010/main" val="25286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smtClean="0"/>
              <a:t>Benefits of the Snowflake logical model</a:t>
            </a:r>
            <a:endParaRPr lang="en-US" dirty="0"/>
          </a:p>
        </p:txBody>
      </p:sp>
      <p:grpSp>
        <p:nvGrpSpPr>
          <p:cNvPr id="25" name="Group 24"/>
          <p:cNvGrpSpPr/>
          <p:nvPr/>
        </p:nvGrpSpPr>
        <p:grpSpPr>
          <a:xfrm>
            <a:off x="357780" y="1435606"/>
            <a:ext cx="7780439" cy="608954"/>
            <a:chOff x="357780" y="1435606"/>
            <a:chExt cx="7780439" cy="608954"/>
          </a:xfrm>
        </p:grpSpPr>
        <p:sp>
          <p:nvSpPr>
            <p:cNvPr id="35" name="TextBox 34"/>
            <p:cNvSpPr txBox="1"/>
            <p:nvPr/>
          </p:nvSpPr>
          <p:spPr>
            <a:xfrm>
              <a:off x="823019" y="1459785"/>
              <a:ext cx="7315200" cy="584775"/>
            </a:xfrm>
            <a:prstGeom prst="rect">
              <a:avLst/>
            </a:prstGeom>
            <a:noFill/>
          </p:spPr>
          <p:txBody>
            <a:bodyPr wrap="square" rtlCol="0">
              <a:spAutoFit/>
            </a:bodyPr>
            <a:lstStyle/>
            <a:p>
              <a:r>
                <a:rPr lang="en-US" sz="1600" dirty="0"/>
                <a:t>Some </a:t>
              </a:r>
              <a:r>
                <a:rPr lang="en-US" sz="1600" dirty="0">
                  <a:hlinkClick r:id="rId3" tooltip="OLAP"/>
                </a:rPr>
                <a:t>OLAP</a:t>
              </a:r>
              <a:r>
                <a:rPr lang="en-US" sz="1600" dirty="0"/>
                <a:t> multidimensional database modeling tools are optimized for snowflake </a:t>
              </a:r>
              <a:r>
                <a:rPr lang="en-US" sz="1600" dirty="0" smtClean="0"/>
                <a:t>schemas.</a:t>
              </a:r>
              <a:endParaRPr lang="en-US" sz="1600" dirty="0"/>
            </a:p>
          </p:txBody>
        </p:sp>
        <p:grpSp>
          <p:nvGrpSpPr>
            <p:cNvPr id="36" name="Group 35"/>
            <p:cNvGrpSpPr>
              <a:grpSpLocks noChangeAspect="1"/>
            </p:cNvGrpSpPr>
            <p:nvPr/>
          </p:nvGrpSpPr>
          <p:grpSpPr>
            <a:xfrm>
              <a:off x="357780" y="1435606"/>
              <a:ext cx="411480" cy="408253"/>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48" name="TextBox 47"/>
              <p:cNvSpPr txBox="1"/>
              <p:nvPr/>
            </p:nvSpPr>
            <p:spPr>
              <a:xfrm>
                <a:off x="497577" y="1427189"/>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1</a:t>
                </a:r>
              </a:p>
            </p:txBody>
          </p:sp>
        </p:grpSp>
      </p:grpSp>
      <p:grpSp>
        <p:nvGrpSpPr>
          <p:cNvPr id="24" name="Group 23"/>
          <p:cNvGrpSpPr/>
          <p:nvPr/>
        </p:nvGrpSpPr>
        <p:grpSpPr>
          <a:xfrm>
            <a:off x="357780" y="2067708"/>
            <a:ext cx="7780439" cy="608954"/>
            <a:chOff x="357780" y="2067708"/>
            <a:chExt cx="7780439" cy="608954"/>
          </a:xfrm>
        </p:grpSpPr>
        <p:sp>
          <p:nvSpPr>
            <p:cNvPr id="50" name="TextBox 49"/>
            <p:cNvSpPr txBox="1"/>
            <p:nvPr/>
          </p:nvSpPr>
          <p:spPr>
            <a:xfrm>
              <a:off x="823019" y="2091887"/>
              <a:ext cx="7315200" cy="584775"/>
            </a:xfrm>
            <a:prstGeom prst="rect">
              <a:avLst/>
            </a:prstGeom>
            <a:noFill/>
          </p:spPr>
          <p:txBody>
            <a:bodyPr wrap="square" rtlCol="0">
              <a:spAutoFit/>
            </a:bodyPr>
            <a:lstStyle/>
            <a:p>
              <a:r>
                <a:rPr lang="en-US" sz="1600" dirty="0">
                  <a:hlinkClick r:id="rId4" tooltip="Database normalization"/>
                </a:rPr>
                <a:t>Normalizing</a:t>
              </a:r>
              <a:r>
                <a:rPr lang="en-US" sz="1600" dirty="0"/>
                <a:t> attributes results in storage savings, the tradeoff being additional complexity in source query joins.</a:t>
              </a:r>
            </a:p>
          </p:txBody>
        </p:sp>
        <p:grpSp>
          <p:nvGrpSpPr>
            <p:cNvPr id="51" name="Group 50"/>
            <p:cNvGrpSpPr>
              <a:grpSpLocks noChangeAspect="1"/>
            </p:cNvGrpSpPr>
            <p:nvPr/>
          </p:nvGrpSpPr>
          <p:grpSpPr>
            <a:xfrm>
              <a:off x="357780" y="2067708"/>
              <a:ext cx="411480" cy="408253"/>
              <a:chOff x="448467" y="2071851"/>
              <a:chExt cx="464582" cy="464582"/>
            </a:xfrm>
          </p:grpSpPr>
          <p:sp>
            <p:nvSpPr>
              <p:cNvPr id="52" name="Oval 51"/>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53" name="TextBox 52"/>
              <p:cNvSpPr txBox="1"/>
              <p:nvPr/>
            </p:nvSpPr>
            <p:spPr>
              <a:xfrm>
                <a:off x="499647" y="2113322"/>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2</a:t>
                </a:r>
              </a:p>
            </p:txBody>
          </p:sp>
        </p:grpSp>
      </p:gr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404" y="932688"/>
            <a:ext cx="8430768" cy="5290457"/>
          </a:xfrm>
        </p:spPr>
        <p:txBody>
          <a:bodyPr>
            <a:noAutofit/>
          </a:bodyPr>
          <a:lstStyle/>
          <a:p>
            <a:pPr marL="0" indent="0">
              <a:lnSpc>
                <a:spcPct val="100000"/>
              </a:lnSpc>
              <a:buNone/>
            </a:pPr>
            <a:r>
              <a:rPr lang="en-US" sz="1800" dirty="0">
                <a:latin typeface="+mn-lt"/>
                <a:cs typeface="+mn-cs"/>
              </a:rPr>
              <a:t>CREATE OR REPLACE PACKAGE  WRK_INSERT_PKG AS </a:t>
            </a:r>
          </a:p>
          <a:p>
            <a:pPr marL="0" indent="0">
              <a:lnSpc>
                <a:spcPct val="100000"/>
              </a:lnSpc>
              <a:buNone/>
            </a:pPr>
            <a:r>
              <a:rPr lang="en-US" sz="1800" dirty="0">
                <a:latin typeface="+mn-lt"/>
                <a:cs typeface="+mn-cs"/>
              </a:rPr>
              <a:t>PROCEDURE WRK_INSERT (EXT_TABLE_NAME IN VARCHAR2, WRK_TABLE_NAME IN VARCHAR2</a:t>
            </a:r>
            <a:r>
              <a:rPr lang="en-US" sz="1800" dirty="0" smtClean="0">
                <a:latin typeface="+mn-lt"/>
                <a:cs typeface="+mn-cs"/>
              </a:rPr>
              <a:t>);</a:t>
            </a:r>
          </a:p>
          <a:p>
            <a:pPr marL="0" indent="0">
              <a:lnSpc>
                <a:spcPct val="100000"/>
              </a:lnSpc>
              <a:buNone/>
            </a:pPr>
            <a:r>
              <a:rPr lang="en-US" sz="1800" dirty="0" smtClean="0">
                <a:latin typeface="+mn-lt"/>
                <a:cs typeface="+mn-cs"/>
              </a:rPr>
              <a:t>   </a:t>
            </a:r>
            <a:r>
              <a:rPr lang="en-US" sz="1800" dirty="0">
                <a:latin typeface="+mn-lt"/>
                <a:cs typeface="+mn-cs"/>
              </a:rPr>
              <a:t>END</a:t>
            </a:r>
            <a:r>
              <a:rPr lang="en-US" sz="1800" dirty="0" smtClean="0">
                <a:latin typeface="+mn-lt"/>
                <a:cs typeface="+mn-cs"/>
              </a:rPr>
              <a:t>;  </a:t>
            </a:r>
            <a:r>
              <a:rPr lang="en-US" sz="1800" dirty="0">
                <a:latin typeface="+mn-lt"/>
                <a:cs typeface="+mn-cs"/>
              </a:rPr>
              <a:t>/ </a:t>
            </a:r>
          </a:p>
          <a:p>
            <a:pPr marL="0" indent="0">
              <a:lnSpc>
                <a:spcPct val="100000"/>
              </a:lnSpc>
              <a:buNone/>
            </a:pPr>
            <a:r>
              <a:rPr lang="en-US" sz="1800" dirty="0">
                <a:latin typeface="+mn-lt"/>
                <a:cs typeface="+mn-cs"/>
              </a:rPr>
              <a:t>CREATE OR REPLACE PACKAGE body  WRK_INSERT_PKG AS  </a:t>
            </a:r>
          </a:p>
          <a:p>
            <a:pPr marL="0" indent="0">
              <a:lnSpc>
                <a:spcPct val="100000"/>
              </a:lnSpc>
              <a:buNone/>
            </a:pPr>
            <a:r>
              <a:rPr lang="en-US" sz="1800" dirty="0">
                <a:latin typeface="+mn-lt"/>
                <a:cs typeface="+mn-cs"/>
              </a:rPr>
              <a:t> PROCEDURE WRK_INSERT (EXT_TABLE_NAME IN VARCHAR2, WRK_TABLE_NAME IN VARCHAR2)AS</a:t>
            </a:r>
          </a:p>
          <a:p>
            <a:pPr marL="0" indent="0">
              <a:lnSpc>
                <a:spcPct val="100000"/>
              </a:lnSpc>
              <a:buNone/>
            </a:pPr>
            <a:r>
              <a:rPr lang="en-US" sz="1800" dirty="0">
                <a:latin typeface="+mn-lt"/>
                <a:cs typeface="+mn-cs"/>
              </a:rPr>
              <a:t>   BEGIN</a:t>
            </a:r>
          </a:p>
          <a:p>
            <a:pPr marL="0" indent="0">
              <a:lnSpc>
                <a:spcPct val="100000"/>
              </a:lnSpc>
              <a:buNone/>
            </a:pPr>
            <a:r>
              <a:rPr lang="en-US" sz="1800" dirty="0">
                <a:latin typeface="+mn-lt"/>
                <a:cs typeface="+mn-cs"/>
              </a:rPr>
              <a:t>    EXECUTE IMMEDIATE 'INSERT INTO '||WRK_TABLE_NAME||' SELECT * FROM '|| EXT_TABLE_NAME;</a:t>
            </a:r>
          </a:p>
          <a:p>
            <a:pPr marL="0" indent="0">
              <a:lnSpc>
                <a:spcPct val="100000"/>
              </a:lnSpc>
              <a:buNone/>
            </a:pPr>
            <a:r>
              <a:rPr lang="en-US" sz="1800" dirty="0">
                <a:latin typeface="+mn-lt"/>
                <a:cs typeface="+mn-cs"/>
              </a:rPr>
              <a:t>   END;</a:t>
            </a:r>
          </a:p>
          <a:p>
            <a:pPr marL="0" indent="0">
              <a:lnSpc>
                <a:spcPct val="100000"/>
              </a:lnSpc>
              <a:buNone/>
            </a:pPr>
            <a:r>
              <a:rPr lang="en-US" sz="1800" dirty="0">
                <a:latin typeface="+mn-lt"/>
                <a:cs typeface="+mn-cs"/>
              </a:rPr>
              <a:t>   END WRK_INSERT_PKG</a:t>
            </a:r>
            <a:r>
              <a:rPr lang="en-US" dirty="0" smtClean="0">
                <a:solidFill>
                  <a:srgbClr val="444444"/>
                </a:solidFill>
              </a:rPr>
              <a:t>; </a:t>
            </a:r>
            <a:r>
              <a:rPr lang="en-US" dirty="0">
                <a:solidFill>
                  <a:srgbClr val="444444"/>
                </a:solidFill>
              </a:rPr>
              <a:t>/ </a:t>
            </a:r>
          </a:p>
          <a:p>
            <a:pPr marL="0" indent="0">
              <a:lnSpc>
                <a:spcPct val="100000"/>
              </a:lnSpc>
              <a:buNone/>
            </a:pPr>
            <a:r>
              <a:rPr lang="en-US" dirty="0">
                <a:solidFill>
                  <a:srgbClr val="444444"/>
                </a:solidFill>
              </a:rPr>
              <a:t> </a:t>
            </a:r>
            <a:endParaRPr lang="en-US" dirty="0" smtClean="0">
              <a:solidFill>
                <a:srgbClr val="444444"/>
              </a:solidFill>
            </a:endParaRPr>
          </a:p>
        </p:txBody>
      </p:sp>
      <p:sp>
        <p:nvSpPr>
          <p:cNvPr id="3" name="Text Placeholder 2"/>
          <p:cNvSpPr>
            <a:spLocks noGrp="1"/>
          </p:cNvSpPr>
          <p:nvPr>
            <p:ph type="body" sz="quarter" idx="10"/>
          </p:nvPr>
        </p:nvSpPr>
        <p:spPr/>
        <p:txBody>
          <a:bodyPr/>
          <a:lstStyle/>
          <a:p>
            <a:r>
              <a:rPr lang="en-US" dirty="0" smtClean="0"/>
              <a:t>Common package to organize the data migration  SA_SRC</a:t>
            </a:r>
            <a:r>
              <a:rPr lang="en-US" dirty="0" smtClean="0">
                <a:sym typeface="Wingdings" panose="05000000000000000000" pitchFamily="2" charset="2"/>
              </a:rPr>
              <a:t>BL_CL_WRK</a:t>
            </a:r>
            <a:endParaRPr lang="en-US" dirty="0"/>
          </a:p>
        </p:txBody>
      </p:sp>
    </p:spTree>
    <p:extLst>
      <p:ext uri="{BB962C8B-B14F-4D97-AF65-F5344CB8AC3E}">
        <p14:creationId xmlns:p14="http://schemas.microsoft.com/office/powerpoint/2010/main" val="3447809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Common MERGE to organize data </a:t>
            </a:r>
            <a:r>
              <a:rPr lang="en-US" dirty="0" smtClean="0"/>
              <a:t>migration BL_CL</a:t>
            </a:r>
            <a:r>
              <a:rPr lang="en-US" dirty="0" smtClean="0">
                <a:sym typeface="Wingdings" panose="05000000000000000000" pitchFamily="2" charset="2"/>
              </a:rPr>
              <a:t>BL_3NF</a:t>
            </a:r>
            <a:endParaRPr lang="en-US" dirty="0"/>
          </a:p>
        </p:txBody>
      </p:sp>
      <p:sp>
        <p:nvSpPr>
          <p:cNvPr id="8" name="Rectangle 7"/>
          <p:cNvSpPr/>
          <p:nvPr/>
        </p:nvSpPr>
        <p:spPr>
          <a:xfrm>
            <a:off x="156754" y="1127323"/>
            <a:ext cx="8830491" cy="2585323"/>
          </a:xfrm>
          <a:prstGeom prst="rect">
            <a:avLst/>
          </a:prstGeom>
        </p:spPr>
        <p:txBody>
          <a:bodyPr wrap="square">
            <a:spAutoFit/>
          </a:bodyPr>
          <a:lstStyle/>
          <a:p>
            <a:r>
              <a:rPr lang="en-US" dirty="0"/>
              <a:t>MERGE INTO </a:t>
            </a:r>
            <a:r>
              <a:rPr lang="en-US" dirty="0" smtClean="0"/>
              <a:t>bl_3nf.TABLE_NAME1 TN1</a:t>
            </a:r>
            <a:endParaRPr lang="en-US" dirty="0"/>
          </a:p>
          <a:p>
            <a:r>
              <a:rPr lang="en-US" dirty="0"/>
              <a:t>USING ( SELECT </a:t>
            </a:r>
            <a:r>
              <a:rPr lang="en-US" dirty="0" smtClean="0"/>
              <a:t>COLUMN1, COLUMN2 FROM bl_cl.table_name2) tn2</a:t>
            </a:r>
            <a:endParaRPr lang="en-US" dirty="0"/>
          </a:p>
          <a:p>
            <a:r>
              <a:rPr lang="en-US" dirty="0"/>
              <a:t>ON </a:t>
            </a:r>
            <a:r>
              <a:rPr lang="en-US" dirty="0" smtClean="0"/>
              <a:t>(TN1.KEY </a:t>
            </a:r>
            <a:r>
              <a:rPr lang="en-US" dirty="0"/>
              <a:t>= </a:t>
            </a:r>
            <a:r>
              <a:rPr lang="en-US" dirty="0" smtClean="0"/>
              <a:t>tn2.key)</a:t>
            </a:r>
            <a:endParaRPr lang="en-US" dirty="0"/>
          </a:p>
          <a:p>
            <a:r>
              <a:rPr lang="en-US" dirty="0"/>
              <a:t>WHEN MATCHED THEN</a:t>
            </a:r>
          </a:p>
          <a:p>
            <a:r>
              <a:rPr lang="en-US" dirty="0"/>
              <a:t> </a:t>
            </a:r>
            <a:r>
              <a:rPr lang="en-US" dirty="0" smtClean="0"/>
              <a:t>UPDATE </a:t>
            </a:r>
            <a:r>
              <a:rPr lang="en-US" dirty="0"/>
              <a:t>SET </a:t>
            </a:r>
            <a:r>
              <a:rPr lang="en-US" dirty="0" smtClean="0"/>
              <a:t>tn1.column1 </a:t>
            </a:r>
            <a:r>
              <a:rPr lang="en-US" dirty="0"/>
              <a:t>= </a:t>
            </a:r>
            <a:r>
              <a:rPr lang="en-US" dirty="0" smtClean="0"/>
              <a:t>tn2.column1, tn1.column2 </a:t>
            </a:r>
            <a:r>
              <a:rPr lang="en-US" dirty="0"/>
              <a:t>= </a:t>
            </a:r>
            <a:r>
              <a:rPr lang="en-US" dirty="0" smtClean="0"/>
              <a:t>tn2.column2 WHERE </a:t>
            </a:r>
            <a:endParaRPr lang="en-US" dirty="0"/>
          </a:p>
          <a:p>
            <a:r>
              <a:rPr lang="en-US" dirty="0"/>
              <a:t> </a:t>
            </a:r>
            <a:r>
              <a:rPr lang="en-US" dirty="0" smtClean="0"/>
              <a:t> decode(tn1.column1, </a:t>
            </a:r>
            <a:r>
              <a:rPr lang="en-US" dirty="0"/>
              <a:t>tn2.column1</a:t>
            </a:r>
            <a:r>
              <a:rPr lang="en-US" dirty="0" smtClean="0"/>
              <a:t>,0,1</a:t>
            </a:r>
            <a:r>
              <a:rPr lang="en-US" dirty="0"/>
              <a:t>)+</a:t>
            </a:r>
            <a:r>
              <a:rPr lang="en-US" dirty="0" smtClean="0"/>
              <a:t>decode(tn1.column2, tn2.column2,0,1)&gt;0 </a:t>
            </a:r>
            <a:endParaRPr lang="en-US" dirty="0"/>
          </a:p>
          <a:p>
            <a:r>
              <a:rPr lang="en-US" dirty="0"/>
              <a:t>WHEN NOT MATCHED THEN </a:t>
            </a:r>
          </a:p>
          <a:p>
            <a:r>
              <a:rPr lang="en-US" dirty="0"/>
              <a:t>INSERT </a:t>
            </a:r>
            <a:r>
              <a:rPr lang="en-US" dirty="0" smtClean="0"/>
              <a:t>(tn1.column1</a:t>
            </a:r>
            <a:r>
              <a:rPr lang="en-US" dirty="0"/>
              <a:t>, </a:t>
            </a:r>
            <a:r>
              <a:rPr lang="en-US" dirty="0" smtClean="0"/>
              <a:t>tn1.column2)</a:t>
            </a:r>
          </a:p>
          <a:p>
            <a:r>
              <a:rPr lang="en-US" dirty="0" smtClean="0"/>
              <a:t>VALUES (tn2.column1</a:t>
            </a:r>
            <a:r>
              <a:rPr lang="en-US" dirty="0"/>
              <a:t>, </a:t>
            </a:r>
            <a:r>
              <a:rPr lang="en-US" dirty="0" smtClean="0"/>
              <a:t>tn2.column2);</a:t>
            </a:r>
            <a:endParaRPr lang="en-US" dirty="0"/>
          </a:p>
        </p:txBody>
      </p:sp>
    </p:spTree>
    <p:extLst>
      <p:ext uri="{BB962C8B-B14F-4D97-AF65-F5344CB8AC3E}">
        <p14:creationId xmlns:p14="http://schemas.microsoft.com/office/powerpoint/2010/main" val="577972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Generating date dimension</a:t>
            </a:r>
            <a:endParaRPr lang="en-US" dirty="0"/>
          </a:p>
        </p:txBody>
      </p:sp>
      <p:sp>
        <p:nvSpPr>
          <p:cNvPr id="3" name="Rectangle 1"/>
          <p:cNvSpPr>
            <a:spLocks noChangeArrowheads="1"/>
          </p:cNvSpPr>
          <p:nvPr/>
        </p:nvSpPr>
        <p:spPr bwMode="auto">
          <a:xfrm>
            <a:off x="0" y="1198160"/>
            <a:ext cx="920931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dirty="0"/>
              <a:t>insert into </a:t>
            </a:r>
            <a:r>
              <a:rPr lang="en-US" altLang="en-US" dirty="0" smtClean="0"/>
              <a:t>date_ </a:t>
            </a:r>
            <a:r>
              <a:rPr lang="en-US" altLang="en-US" dirty="0"/>
              <a:t>select 10000+level as </a:t>
            </a:r>
            <a:r>
              <a:rPr lang="en-US" altLang="en-US" dirty="0" err="1"/>
              <a:t>date_id</a:t>
            </a:r>
            <a:r>
              <a:rPr lang="en-US" altLang="en-US" dirty="0"/>
              <a:t>, </a:t>
            </a:r>
            <a:r>
              <a:rPr lang="en-US" altLang="en-US" dirty="0" err="1"/>
              <a:t>to_date</a:t>
            </a:r>
            <a:r>
              <a:rPr lang="en-US" altLang="en-US" dirty="0"/>
              <a:t>('31/12/2009','dd.mm.yyyy') + </a:t>
            </a:r>
            <a:r>
              <a:rPr lang="en-US" altLang="en-US" dirty="0" err="1"/>
              <a:t>numtodsinterval</a:t>
            </a:r>
            <a:r>
              <a:rPr lang="en-US" altLang="en-US" dirty="0"/>
              <a:t>(</a:t>
            </a:r>
            <a:r>
              <a:rPr lang="en-US" altLang="en-US" dirty="0" err="1"/>
              <a:t>level,'day</a:t>
            </a:r>
            <a:r>
              <a:rPr lang="en-US" altLang="en-US" dirty="0"/>
              <a:t>') as </a:t>
            </a:r>
            <a:r>
              <a:rPr lang="en-US" altLang="en-US" dirty="0" err="1"/>
              <a:t>full_date</a:t>
            </a:r>
            <a:r>
              <a:rPr lang="en-US" altLang="en-US" dirty="0"/>
              <a:t>, </a:t>
            </a:r>
            <a:r>
              <a:rPr lang="en-US" altLang="en-US" dirty="0" err="1"/>
              <a:t>to_number</a:t>
            </a:r>
            <a:r>
              <a:rPr lang="en-US" altLang="en-US" dirty="0"/>
              <a:t>(</a:t>
            </a:r>
            <a:r>
              <a:rPr lang="en-US" altLang="en-US" dirty="0" err="1"/>
              <a:t>to_char</a:t>
            </a:r>
            <a:r>
              <a:rPr lang="en-US" altLang="en-US" dirty="0"/>
              <a:t>(</a:t>
            </a:r>
            <a:r>
              <a:rPr lang="en-US" altLang="en-US" dirty="0" err="1"/>
              <a:t>to_date</a:t>
            </a:r>
            <a:r>
              <a:rPr lang="en-US" altLang="en-US" dirty="0"/>
              <a:t>('31.12.09','dd.mm.yyyy') + </a:t>
            </a:r>
            <a:r>
              <a:rPr lang="en-US" altLang="en-US" dirty="0" err="1"/>
              <a:t>numtodsinterval</a:t>
            </a:r>
            <a:r>
              <a:rPr lang="en-US" altLang="en-US" dirty="0"/>
              <a:t>(</a:t>
            </a:r>
            <a:r>
              <a:rPr lang="en-US" altLang="en-US" dirty="0" err="1"/>
              <a:t>level,'day</a:t>
            </a:r>
            <a:r>
              <a:rPr lang="en-US" altLang="en-US" dirty="0"/>
              <a:t>'), 'd')) as </a:t>
            </a:r>
            <a:r>
              <a:rPr lang="en-US" altLang="en-US" dirty="0" err="1"/>
              <a:t>day_week</a:t>
            </a:r>
            <a:r>
              <a:rPr lang="en-US" altLang="en-US" dirty="0"/>
              <a:t>, </a:t>
            </a:r>
            <a:r>
              <a:rPr lang="en-US" altLang="en-US" dirty="0" err="1"/>
              <a:t>to_char</a:t>
            </a:r>
            <a:r>
              <a:rPr lang="en-US" altLang="en-US" dirty="0"/>
              <a:t>(</a:t>
            </a:r>
            <a:r>
              <a:rPr lang="en-US" altLang="en-US" dirty="0" err="1"/>
              <a:t>to_date</a:t>
            </a:r>
            <a:r>
              <a:rPr lang="en-US" altLang="en-US" dirty="0"/>
              <a:t>('31.12.09','dd.mm.yyyy')+ </a:t>
            </a:r>
            <a:r>
              <a:rPr lang="en-US" altLang="en-US" dirty="0" err="1"/>
              <a:t>numtodsinterval</a:t>
            </a:r>
            <a:r>
              <a:rPr lang="en-US" altLang="en-US" dirty="0"/>
              <a:t>(</a:t>
            </a:r>
            <a:r>
              <a:rPr lang="en-US" altLang="en-US" dirty="0" err="1"/>
              <a:t>level,'day</a:t>
            </a:r>
            <a:r>
              <a:rPr lang="en-US" altLang="en-US" dirty="0"/>
              <a:t>'),'day', '</a:t>
            </a:r>
            <a:r>
              <a:rPr lang="en-US" altLang="en-US" dirty="0" err="1"/>
              <a:t>nls_date_language</a:t>
            </a:r>
            <a:r>
              <a:rPr lang="en-US" altLang="en-US" dirty="0"/>
              <a:t>=</a:t>
            </a:r>
            <a:r>
              <a:rPr lang="en-US" altLang="en-US" dirty="0" err="1"/>
              <a:t>russian</a:t>
            </a:r>
            <a:r>
              <a:rPr lang="en-US" altLang="en-US" dirty="0"/>
              <a:t>') as </a:t>
            </a:r>
            <a:r>
              <a:rPr lang="en-US" altLang="en-US" dirty="0" err="1"/>
              <a:t>day_week_name</a:t>
            </a:r>
            <a:r>
              <a:rPr lang="en-US" altLang="en-US" dirty="0"/>
              <a:t>, </a:t>
            </a:r>
            <a:r>
              <a:rPr lang="en-US" altLang="en-US" dirty="0" err="1"/>
              <a:t>to_number</a:t>
            </a:r>
            <a:r>
              <a:rPr lang="en-US" altLang="en-US" dirty="0"/>
              <a:t>(</a:t>
            </a:r>
            <a:r>
              <a:rPr lang="en-US" altLang="en-US" dirty="0" err="1"/>
              <a:t>to_char</a:t>
            </a:r>
            <a:r>
              <a:rPr lang="en-US" altLang="en-US" dirty="0"/>
              <a:t>(</a:t>
            </a:r>
            <a:r>
              <a:rPr lang="en-US" altLang="en-US" dirty="0" err="1"/>
              <a:t>to_date</a:t>
            </a:r>
            <a:r>
              <a:rPr lang="en-US" altLang="en-US" dirty="0"/>
              <a:t>('31/12/2009','dd.mm.yyyy') + </a:t>
            </a:r>
            <a:r>
              <a:rPr lang="en-US" altLang="en-US" dirty="0" err="1"/>
              <a:t>numtodsinterval</a:t>
            </a:r>
            <a:r>
              <a:rPr lang="en-US" altLang="en-US" dirty="0"/>
              <a:t>(</a:t>
            </a:r>
            <a:r>
              <a:rPr lang="en-US" altLang="en-US" dirty="0" err="1"/>
              <a:t>level,'day</a:t>
            </a:r>
            <a:r>
              <a:rPr lang="en-US" altLang="en-US" dirty="0"/>
              <a:t>'), '</a:t>
            </a:r>
            <a:r>
              <a:rPr lang="en-US" altLang="en-US" dirty="0" err="1"/>
              <a:t>dd</a:t>
            </a:r>
            <a:r>
              <a:rPr lang="en-US" altLang="en-US" dirty="0"/>
              <a:t>')) as </a:t>
            </a:r>
            <a:r>
              <a:rPr lang="en-US" altLang="en-US" dirty="0" err="1"/>
              <a:t>day_month</a:t>
            </a:r>
            <a:r>
              <a:rPr lang="en-US" altLang="en-US" dirty="0"/>
              <a:t>, </a:t>
            </a:r>
            <a:r>
              <a:rPr lang="en-US" altLang="en-US" dirty="0" err="1"/>
              <a:t>to_number</a:t>
            </a:r>
            <a:r>
              <a:rPr lang="en-US" altLang="en-US" dirty="0"/>
              <a:t>(</a:t>
            </a:r>
            <a:r>
              <a:rPr lang="en-US" altLang="en-US" dirty="0" err="1"/>
              <a:t>to_char</a:t>
            </a:r>
            <a:r>
              <a:rPr lang="en-US" altLang="en-US" dirty="0"/>
              <a:t>(</a:t>
            </a:r>
            <a:r>
              <a:rPr lang="en-US" altLang="en-US" dirty="0" err="1"/>
              <a:t>to_date</a:t>
            </a:r>
            <a:r>
              <a:rPr lang="en-US" altLang="en-US" dirty="0"/>
              <a:t>('31/12/2009','dd.mm.yyyy') + </a:t>
            </a:r>
            <a:r>
              <a:rPr lang="en-US" altLang="en-US" dirty="0" err="1"/>
              <a:t>numtodsinterval</a:t>
            </a:r>
            <a:r>
              <a:rPr lang="en-US" altLang="en-US" dirty="0"/>
              <a:t>(</a:t>
            </a:r>
            <a:r>
              <a:rPr lang="en-US" altLang="en-US" dirty="0" err="1"/>
              <a:t>level,'day</a:t>
            </a:r>
            <a:r>
              <a:rPr lang="en-US" altLang="en-US" dirty="0"/>
              <a:t>'),'</a:t>
            </a:r>
            <a:r>
              <a:rPr lang="en-US" altLang="en-US" dirty="0" err="1"/>
              <a:t>ddd</a:t>
            </a:r>
            <a:r>
              <a:rPr lang="en-US" altLang="en-US" dirty="0"/>
              <a:t>')) as </a:t>
            </a:r>
            <a:r>
              <a:rPr lang="en-US" altLang="en-US" dirty="0" err="1"/>
              <a:t>day_year</a:t>
            </a:r>
            <a:r>
              <a:rPr lang="en-US" altLang="en-US" dirty="0"/>
              <a:t>, </a:t>
            </a:r>
            <a:r>
              <a:rPr lang="en-US" altLang="en-US" dirty="0" err="1"/>
              <a:t>to_number</a:t>
            </a:r>
            <a:r>
              <a:rPr lang="en-US" altLang="en-US" dirty="0"/>
              <a:t>(</a:t>
            </a:r>
            <a:r>
              <a:rPr lang="en-US" altLang="en-US" dirty="0" err="1"/>
              <a:t>to_char</a:t>
            </a:r>
            <a:r>
              <a:rPr lang="en-US" altLang="en-US" dirty="0"/>
              <a:t>(</a:t>
            </a:r>
            <a:r>
              <a:rPr lang="en-US" altLang="en-US" dirty="0" err="1"/>
              <a:t>to_date</a:t>
            </a:r>
            <a:r>
              <a:rPr lang="en-US" altLang="en-US" dirty="0"/>
              <a:t>('31/12/2009','dd.mm.yyyy') + </a:t>
            </a:r>
            <a:r>
              <a:rPr lang="en-US" altLang="en-US" dirty="0" err="1"/>
              <a:t>numtodsinterval</a:t>
            </a:r>
            <a:r>
              <a:rPr lang="en-US" altLang="en-US" dirty="0"/>
              <a:t>(</a:t>
            </a:r>
            <a:r>
              <a:rPr lang="en-US" altLang="en-US" dirty="0" err="1"/>
              <a:t>level,'day</a:t>
            </a:r>
            <a:r>
              <a:rPr lang="en-US" altLang="en-US" dirty="0"/>
              <a:t>'),'mm')) as </a:t>
            </a:r>
            <a:r>
              <a:rPr lang="en-US" altLang="en-US" dirty="0" err="1"/>
              <a:t>month_num</a:t>
            </a:r>
            <a:r>
              <a:rPr lang="en-US" altLang="en-US" dirty="0"/>
              <a:t>, </a:t>
            </a:r>
            <a:r>
              <a:rPr lang="en-US" altLang="en-US" dirty="0" err="1"/>
              <a:t>to_char</a:t>
            </a:r>
            <a:r>
              <a:rPr lang="en-US" altLang="en-US" dirty="0"/>
              <a:t>(</a:t>
            </a:r>
            <a:r>
              <a:rPr lang="en-US" altLang="en-US" dirty="0" err="1"/>
              <a:t>to_date</a:t>
            </a:r>
            <a:r>
              <a:rPr lang="en-US" altLang="en-US" dirty="0"/>
              <a:t>('31/12/2013','dd.mm.yyyy') + </a:t>
            </a:r>
            <a:r>
              <a:rPr lang="en-US" altLang="en-US" dirty="0" err="1"/>
              <a:t>numtodsinterval</a:t>
            </a:r>
            <a:r>
              <a:rPr lang="en-US" altLang="en-US" dirty="0"/>
              <a:t>(</a:t>
            </a:r>
            <a:r>
              <a:rPr lang="en-US" altLang="en-US" dirty="0" err="1"/>
              <a:t>level,'day</a:t>
            </a:r>
            <a:r>
              <a:rPr lang="en-US" altLang="en-US" dirty="0"/>
              <a:t>'), 'month', '</a:t>
            </a:r>
            <a:r>
              <a:rPr lang="en-US" altLang="en-US" dirty="0" err="1"/>
              <a:t>nls_date_language</a:t>
            </a:r>
            <a:r>
              <a:rPr lang="en-US" altLang="en-US" dirty="0"/>
              <a:t>=</a:t>
            </a:r>
            <a:r>
              <a:rPr lang="en-US" altLang="en-US" dirty="0" err="1"/>
              <a:t>russian</a:t>
            </a:r>
            <a:r>
              <a:rPr lang="en-US" altLang="en-US" dirty="0"/>
              <a:t>') as </a:t>
            </a:r>
            <a:r>
              <a:rPr lang="en-US" altLang="en-US" dirty="0" err="1"/>
              <a:t>month_name</a:t>
            </a:r>
            <a:r>
              <a:rPr lang="en-US" altLang="en-US" dirty="0"/>
              <a:t>, </a:t>
            </a:r>
            <a:r>
              <a:rPr lang="en-US" altLang="en-US" dirty="0" err="1"/>
              <a:t>to_number</a:t>
            </a:r>
            <a:r>
              <a:rPr lang="en-US" altLang="en-US" dirty="0"/>
              <a:t>(</a:t>
            </a:r>
            <a:r>
              <a:rPr lang="en-US" altLang="en-US" dirty="0" err="1"/>
              <a:t>to_char</a:t>
            </a:r>
            <a:r>
              <a:rPr lang="en-US" altLang="en-US" dirty="0"/>
              <a:t>(</a:t>
            </a:r>
            <a:r>
              <a:rPr lang="en-US" altLang="en-US" dirty="0" err="1"/>
              <a:t>to_date</a:t>
            </a:r>
            <a:r>
              <a:rPr lang="en-US" altLang="en-US" dirty="0"/>
              <a:t>('31/12/2009','dd.mm.yyyy') + </a:t>
            </a:r>
            <a:r>
              <a:rPr lang="en-US" altLang="en-US" dirty="0" err="1"/>
              <a:t>numtodsinterval</a:t>
            </a:r>
            <a:r>
              <a:rPr lang="en-US" altLang="en-US" dirty="0"/>
              <a:t>(</a:t>
            </a:r>
            <a:r>
              <a:rPr lang="en-US" altLang="en-US" dirty="0" err="1"/>
              <a:t>level,'day</a:t>
            </a:r>
            <a:r>
              <a:rPr lang="en-US" altLang="en-US" dirty="0"/>
              <a:t>'), 'Q')) as quarter, case when </a:t>
            </a:r>
            <a:r>
              <a:rPr lang="en-US" altLang="en-US" dirty="0" err="1"/>
              <a:t>to_char</a:t>
            </a:r>
            <a:r>
              <a:rPr lang="en-US" altLang="en-US" dirty="0"/>
              <a:t>(</a:t>
            </a:r>
            <a:r>
              <a:rPr lang="en-US" altLang="en-US" dirty="0" err="1"/>
              <a:t>to_date</a:t>
            </a:r>
            <a:r>
              <a:rPr lang="en-US" altLang="en-US" dirty="0"/>
              <a:t>('31/12/2009','dd.mm.yyyy') + </a:t>
            </a:r>
            <a:r>
              <a:rPr lang="en-US" altLang="en-US" dirty="0" err="1"/>
              <a:t>numtodsinterval</a:t>
            </a:r>
            <a:r>
              <a:rPr lang="en-US" altLang="en-US" dirty="0"/>
              <a:t>(</a:t>
            </a:r>
            <a:r>
              <a:rPr lang="en-US" altLang="en-US" dirty="0" err="1"/>
              <a:t>level,'day</a:t>
            </a:r>
            <a:r>
              <a:rPr lang="en-US" altLang="en-US" dirty="0"/>
              <a:t>'),'MM')&lt;'07' then 1 else 2 end as </a:t>
            </a:r>
            <a:r>
              <a:rPr lang="en-US" altLang="en-US" dirty="0" err="1"/>
              <a:t>half_year</a:t>
            </a:r>
            <a:r>
              <a:rPr lang="en-US" altLang="en-US" dirty="0"/>
              <a:t>, </a:t>
            </a:r>
            <a:r>
              <a:rPr lang="en-US" altLang="en-US" dirty="0" err="1"/>
              <a:t>to_number</a:t>
            </a:r>
            <a:r>
              <a:rPr lang="en-US" altLang="en-US" dirty="0"/>
              <a:t>(</a:t>
            </a:r>
            <a:r>
              <a:rPr lang="en-US" altLang="en-US" dirty="0" err="1"/>
              <a:t>to_char</a:t>
            </a:r>
            <a:r>
              <a:rPr lang="en-US" altLang="en-US" dirty="0"/>
              <a:t>(</a:t>
            </a:r>
            <a:r>
              <a:rPr lang="en-US" altLang="en-US" dirty="0" err="1"/>
              <a:t>to_date</a:t>
            </a:r>
            <a:r>
              <a:rPr lang="en-US" altLang="en-US" dirty="0"/>
              <a:t>('31/12/2009','dd.mm.yyyy') + </a:t>
            </a:r>
            <a:r>
              <a:rPr lang="en-US" altLang="en-US" dirty="0" err="1"/>
              <a:t>numtodsinterval</a:t>
            </a:r>
            <a:r>
              <a:rPr lang="en-US" altLang="en-US" dirty="0"/>
              <a:t>(</a:t>
            </a:r>
            <a:r>
              <a:rPr lang="en-US" altLang="en-US" dirty="0" err="1"/>
              <a:t>level,'day</a:t>
            </a:r>
            <a:r>
              <a:rPr lang="en-US" altLang="en-US" dirty="0"/>
              <a:t>'),'YYYY')) as year from dual connect by level &lt; 10000 ;</a:t>
            </a:r>
          </a:p>
        </p:txBody>
      </p:sp>
    </p:spTree>
    <p:extLst>
      <p:ext uri="{BB962C8B-B14F-4D97-AF65-F5344CB8AC3E}">
        <p14:creationId xmlns:p14="http://schemas.microsoft.com/office/powerpoint/2010/main" val="357132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Benefits of implementing DWH</a:t>
            </a:r>
            <a:endParaRPr lang="en-US" dirty="0"/>
          </a:p>
        </p:txBody>
      </p:sp>
      <p:sp>
        <p:nvSpPr>
          <p:cNvPr id="3" name="Rectangle 2"/>
          <p:cNvSpPr/>
          <p:nvPr/>
        </p:nvSpPr>
        <p:spPr>
          <a:xfrm>
            <a:off x="496388" y="1110344"/>
            <a:ext cx="8151223" cy="3647152"/>
          </a:xfrm>
          <a:prstGeom prst="rect">
            <a:avLst/>
          </a:prstGeom>
        </p:spPr>
        <p:txBody>
          <a:bodyPr wrap="square">
            <a:spAutoFit/>
          </a:bodyPr>
          <a:lstStyle/>
          <a:p>
            <a:pPr marL="457200">
              <a:lnSpc>
                <a:spcPct val="150000"/>
              </a:lnSpc>
              <a:spcAft>
                <a:spcPts val="600"/>
              </a:spcAft>
            </a:pPr>
            <a:r>
              <a:rPr lang="en-US" sz="1600" dirty="0">
                <a:latin typeface="Trebuchet MS"/>
                <a:cs typeface="Trebuchet MS"/>
              </a:rPr>
              <a:t>DWH will be build to enable store managers to create </a:t>
            </a:r>
            <a:r>
              <a:rPr lang="en-US" sz="1600" dirty="0" smtClean="0">
                <a:latin typeface="Trebuchet MS"/>
                <a:cs typeface="Trebuchet MS"/>
              </a:rPr>
              <a:t>effective staff </a:t>
            </a:r>
            <a:r>
              <a:rPr lang="en-US" sz="1600" dirty="0">
                <a:latin typeface="Trebuchet MS"/>
                <a:cs typeface="Trebuchet MS"/>
              </a:rPr>
              <a:t>schedules that increase productivity and motivation. This DWH will help store managers stay focused on what’s most important to them: their customers and their teams. Other benefits of implementing DWH are:</a:t>
            </a:r>
          </a:p>
          <a:p>
            <a:pPr marL="342900" lvl="0" indent="-342900">
              <a:lnSpc>
                <a:spcPct val="150000"/>
              </a:lnSpc>
              <a:spcAft>
                <a:spcPts val="600"/>
              </a:spcAft>
              <a:buFont typeface="Symbol" panose="05050102010706020507" pitchFamily="18" charset="2"/>
              <a:buChar char=""/>
            </a:pPr>
            <a:r>
              <a:rPr lang="en-US" sz="1600" dirty="0">
                <a:latin typeface="Trebuchet MS"/>
                <a:cs typeface="Trebuchet MS"/>
              </a:rPr>
              <a:t>Data retrieval is faster within data warehouses</a:t>
            </a:r>
          </a:p>
          <a:p>
            <a:pPr marL="342900" lvl="0" indent="-342900">
              <a:lnSpc>
                <a:spcPct val="150000"/>
              </a:lnSpc>
              <a:spcAft>
                <a:spcPts val="600"/>
              </a:spcAft>
              <a:buFont typeface="Symbol" panose="05050102010706020507" pitchFamily="18" charset="2"/>
              <a:buChar char=""/>
            </a:pPr>
            <a:r>
              <a:rPr lang="en-US" sz="1600" dirty="0">
                <a:latin typeface="Trebuchet MS"/>
                <a:cs typeface="Trebuchet MS"/>
              </a:rPr>
              <a:t>Prior to loading data into the data warehouse, inconsistencies are identified and resolved.</a:t>
            </a:r>
          </a:p>
          <a:p>
            <a:pPr marL="342900" lvl="0" indent="-342900">
              <a:lnSpc>
                <a:spcPct val="150000"/>
              </a:lnSpc>
              <a:spcAft>
                <a:spcPts val="600"/>
              </a:spcAft>
              <a:buFont typeface="Symbol" panose="05050102010706020507" pitchFamily="18" charset="2"/>
              <a:buChar char=""/>
            </a:pPr>
            <a:r>
              <a:rPr lang="en-US" sz="1600" dirty="0">
                <a:latin typeface="Trebuchet MS"/>
                <a:cs typeface="Trebuchet MS"/>
              </a:rPr>
              <a:t>Data warehouses can work in conjunction with and, hence, enhance the value of operational business applications, such as, for example, CRM systems.</a:t>
            </a:r>
          </a:p>
        </p:txBody>
      </p:sp>
    </p:spTree>
    <p:extLst>
      <p:ext uri="{BB962C8B-B14F-4D97-AF65-F5344CB8AC3E}">
        <p14:creationId xmlns:p14="http://schemas.microsoft.com/office/powerpoint/2010/main" val="346872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0"/>
            <a:ext cx="9144000" cy="932688"/>
          </a:xfrm>
        </p:spPr>
        <p:txBody>
          <a:bodyPr>
            <a:normAutofit/>
          </a:bodyPr>
          <a:lstStyle/>
          <a:p>
            <a:r>
              <a:rPr lang="en-US" dirty="0" smtClean="0"/>
              <a:t>Main features of the business description</a:t>
            </a:r>
            <a:endParaRPr lang="en-US" dirty="0"/>
          </a:p>
        </p:txBody>
      </p:sp>
      <p:sp>
        <p:nvSpPr>
          <p:cNvPr id="8" name="Content Placeholder 7"/>
          <p:cNvSpPr>
            <a:spLocks noGrp="1"/>
          </p:cNvSpPr>
          <p:nvPr>
            <p:ph idx="1"/>
          </p:nvPr>
        </p:nvSpPr>
        <p:spPr/>
        <p:txBody>
          <a:bodyPr>
            <a:normAutofit/>
          </a:bodyPr>
          <a:lstStyle/>
          <a:p>
            <a:r>
              <a:rPr lang="en-US" dirty="0" err="1"/>
              <a:t>EquipNet</a:t>
            </a:r>
            <a:r>
              <a:rPr lang="en-US" dirty="0"/>
              <a:t> is the world’s most comprehensive surplus asset management company. </a:t>
            </a:r>
            <a:r>
              <a:rPr lang="en-US" dirty="0" err="1"/>
              <a:t>EquipNet</a:t>
            </a:r>
            <a:r>
              <a:rPr lang="en-US" dirty="0"/>
              <a:t>, Inc. is the world leader in proactive asset management services and solutions for large and small corporations alike. It specializes in the pharmaceutical, biotech, chemical, semiconductor, aerospace, automotive, and consumer packaged goods industries, as well as many other markets. </a:t>
            </a:r>
            <a:r>
              <a:rPr lang="en-US" dirty="0" err="1"/>
              <a:t>EquipNet’s</a:t>
            </a:r>
            <a:r>
              <a:rPr lang="en-US" dirty="0"/>
              <a:t> vision is to revolutionize the way companies manage their surplus assets. Forward-thinking corporations such as Merck, Johnson &amp; Johnson, Unilever, Novartis and many others use </a:t>
            </a:r>
            <a:r>
              <a:rPr lang="en-US" dirty="0" err="1"/>
              <a:t>EquipNet's</a:t>
            </a:r>
            <a:r>
              <a:rPr lang="en-US" dirty="0"/>
              <a:t> Cascading Model™ to maximize financial returns, meet critical deadlines, avoid unnecessary costs, and prevent health, environmental, and theft hazards associated with idle assets</a:t>
            </a:r>
            <a:r>
              <a:rPr lang="en-US" dirty="0" smtClean="0"/>
              <a:t>.</a:t>
            </a:r>
          </a:p>
          <a:p>
            <a:r>
              <a:rPr lang="en-US" b="1" dirty="0"/>
              <a:t>Business process</a:t>
            </a:r>
          </a:p>
          <a:p>
            <a:r>
              <a:rPr lang="en-US" dirty="0"/>
              <a:t>Business process are sales among regions in the sphere of office equipment </a:t>
            </a:r>
            <a:r>
              <a:rPr lang="en-US" i="1" dirty="0"/>
              <a:t>and incoming goods.</a:t>
            </a:r>
            <a:endParaRPr lang="en-US" dirty="0"/>
          </a:p>
          <a:p>
            <a:r>
              <a:rPr lang="en-US" b="1" dirty="0"/>
              <a:t>Grain</a:t>
            </a:r>
          </a:p>
          <a:p>
            <a:r>
              <a:rPr lang="en-US" dirty="0"/>
              <a:t>Grain shows information about </a:t>
            </a:r>
            <a:r>
              <a:rPr lang="en-US" dirty="0"/>
              <a:t>sold product (</a:t>
            </a:r>
            <a:r>
              <a:rPr lang="en-US" dirty="0"/>
              <a:t>order time, quantity, ship mode etc.)</a:t>
            </a:r>
          </a:p>
          <a:p>
            <a:r>
              <a:rPr lang="en-US" dirty="0"/>
              <a:t> </a:t>
            </a:r>
          </a:p>
          <a:p>
            <a:endParaRPr lang="en-US" dirty="0"/>
          </a:p>
          <a:p>
            <a:endParaRPr lang="en-US" dirty="0" smtClean="0"/>
          </a:p>
        </p:txBody>
      </p:sp>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Source data</a:t>
            </a:r>
            <a:endParaRPr lang="en-US" dirty="0"/>
          </a:p>
        </p:txBody>
      </p:sp>
      <p:pic>
        <p:nvPicPr>
          <p:cNvPr id="7" name="Picture 6"/>
          <p:cNvPicPr>
            <a:picLocks noChangeAspect="1"/>
          </p:cNvPicPr>
          <p:nvPr/>
        </p:nvPicPr>
        <p:blipFill rotWithShape="1">
          <a:blip r:embed="rId3"/>
          <a:srcRect t="-98" r="53099"/>
          <a:stretch/>
        </p:blipFill>
        <p:spPr>
          <a:xfrm>
            <a:off x="606973" y="932689"/>
            <a:ext cx="7490162" cy="5227342"/>
          </a:xfrm>
          <a:prstGeom prst="rect">
            <a:avLst/>
          </a:prstGeom>
        </p:spPr>
      </p:pic>
    </p:spTree>
    <p:extLst>
      <p:ext uri="{BB962C8B-B14F-4D97-AF65-F5344CB8AC3E}">
        <p14:creationId xmlns:p14="http://schemas.microsoft.com/office/powerpoint/2010/main" val="1504602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Source data</a:t>
            </a:r>
            <a:endParaRPr lang="en-US" dirty="0"/>
          </a:p>
        </p:txBody>
      </p:sp>
      <p:pic>
        <p:nvPicPr>
          <p:cNvPr id="2" name="Picture 1"/>
          <p:cNvPicPr>
            <a:picLocks noChangeAspect="1"/>
          </p:cNvPicPr>
          <p:nvPr/>
        </p:nvPicPr>
        <p:blipFill rotWithShape="1">
          <a:blip r:embed="rId3"/>
          <a:srcRect l="47011"/>
          <a:stretch/>
        </p:blipFill>
        <p:spPr>
          <a:xfrm>
            <a:off x="1157896" y="1219200"/>
            <a:ext cx="7072849" cy="4998720"/>
          </a:xfrm>
          <a:prstGeom prst="rect">
            <a:avLst/>
          </a:prstGeom>
        </p:spPr>
      </p:pic>
    </p:spTree>
    <p:extLst>
      <p:ext uri="{BB962C8B-B14F-4D97-AF65-F5344CB8AC3E}">
        <p14:creationId xmlns:p14="http://schemas.microsoft.com/office/powerpoint/2010/main" val="654780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Source data</a:t>
            </a:r>
            <a:endParaRPr lang="en-US" dirty="0"/>
          </a:p>
        </p:txBody>
      </p:sp>
      <p:pic>
        <p:nvPicPr>
          <p:cNvPr id="2" name="Picture 1"/>
          <p:cNvPicPr>
            <a:picLocks noChangeAspect="1"/>
          </p:cNvPicPr>
          <p:nvPr/>
        </p:nvPicPr>
        <p:blipFill rotWithShape="1">
          <a:blip r:embed="rId3"/>
          <a:srcRect r="37533"/>
          <a:stretch/>
        </p:blipFill>
        <p:spPr>
          <a:xfrm>
            <a:off x="770707" y="1039697"/>
            <a:ext cx="7957471" cy="5112909"/>
          </a:xfrm>
          <a:prstGeom prst="rect">
            <a:avLst/>
          </a:prstGeom>
        </p:spPr>
      </p:pic>
    </p:spTree>
    <p:extLst>
      <p:ext uri="{BB962C8B-B14F-4D97-AF65-F5344CB8AC3E}">
        <p14:creationId xmlns:p14="http://schemas.microsoft.com/office/powerpoint/2010/main" val="3434978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Source data</a:t>
            </a:r>
            <a:endParaRPr lang="en-US" dirty="0"/>
          </a:p>
        </p:txBody>
      </p:sp>
      <p:pic>
        <p:nvPicPr>
          <p:cNvPr id="3" name="Picture 2"/>
          <p:cNvPicPr>
            <a:picLocks noChangeAspect="1"/>
          </p:cNvPicPr>
          <p:nvPr/>
        </p:nvPicPr>
        <p:blipFill>
          <a:blip r:embed="rId3"/>
          <a:stretch>
            <a:fillRect/>
          </a:stretch>
        </p:blipFill>
        <p:spPr>
          <a:xfrm>
            <a:off x="100012" y="1204912"/>
            <a:ext cx="8943975" cy="4448175"/>
          </a:xfrm>
          <a:prstGeom prst="rect">
            <a:avLst/>
          </a:prstGeom>
        </p:spPr>
      </p:pic>
    </p:spTree>
    <p:extLst>
      <p:ext uri="{BB962C8B-B14F-4D97-AF65-F5344CB8AC3E}">
        <p14:creationId xmlns:p14="http://schemas.microsoft.com/office/powerpoint/2010/main" val="3073443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Source data</a:t>
            </a:r>
            <a:endParaRPr lang="en-US" dirty="0"/>
          </a:p>
        </p:txBody>
      </p:sp>
      <p:pic>
        <p:nvPicPr>
          <p:cNvPr id="2" name="Picture 1"/>
          <p:cNvPicPr>
            <a:picLocks noChangeAspect="1"/>
          </p:cNvPicPr>
          <p:nvPr/>
        </p:nvPicPr>
        <p:blipFill rotWithShape="1">
          <a:blip r:embed="rId3"/>
          <a:srcRect b="48066"/>
          <a:stretch/>
        </p:blipFill>
        <p:spPr>
          <a:xfrm>
            <a:off x="1232263" y="1351053"/>
            <a:ext cx="1641566" cy="3070425"/>
          </a:xfrm>
          <a:prstGeom prst="rect">
            <a:avLst/>
          </a:prstGeom>
        </p:spPr>
      </p:pic>
      <p:pic>
        <p:nvPicPr>
          <p:cNvPr id="5" name="Picture 4"/>
          <p:cNvPicPr>
            <a:picLocks noChangeAspect="1"/>
          </p:cNvPicPr>
          <p:nvPr/>
        </p:nvPicPr>
        <p:blipFill>
          <a:blip r:embed="rId4"/>
          <a:stretch>
            <a:fillRect/>
          </a:stretch>
        </p:blipFill>
        <p:spPr>
          <a:xfrm>
            <a:off x="4623113" y="1228860"/>
            <a:ext cx="2654623" cy="3068820"/>
          </a:xfrm>
          <a:prstGeom prst="rect">
            <a:avLst/>
          </a:prstGeom>
        </p:spPr>
      </p:pic>
    </p:spTree>
    <p:extLst>
      <p:ext uri="{BB962C8B-B14F-4D97-AF65-F5344CB8AC3E}">
        <p14:creationId xmlns:p14="http://schemas.microsoft.com/office/powerpoint/2010/main" val="1938250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143089078"/>
              </p:ext>
            </p:extLst>
          </p:nvPr>
        </p:nvGraphicFramePr>
        <p:xfrm>
          <a:off x="-1" y="927100"/>
          <a:ext cx="9144000" cy="5566833"/>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437571">
                <a:tc>
                  <a:txBody>
                    <a:bodyPr/>
                    <a:lstStyle/>
                    <a:p>
                      <a:pPr algn="ctr"/>
                      <a:r>
                        <a:rPr lang="en-US" sz="1200" b="0" i="0" dirty="0" smtClean="0">
                          <a:solidFill>
                            <a:schemeClr val="bg1"/>
                          </a:solidFill>
                          <a:latin typeface="Arial Black"/>
                          <a:cs typeface="Arial Black"/>
                        </a:rPr>
                        <a:t>FLAT FILE</a:t>
                      </a:r>
                      <a:endParaRPr lang="en-US" sz="1200" b="0" i="0" dirty="0">
                        <a:solidFill>
                          <a:schemeClr val="bg1"/>
                        </a:solidFill>
                        <a:latin typeface="Arial Black"/>
                        <a:cs typeface="Arial Black"/>
                      </a:endParaRPr>
                    </a:p>
                  </a:txBody>
                  <a:tcPr anchor="ctr">
                    <a:lnL w="3175" cap="flat" cmpd="sng" algn="ctr">
                      <a:no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b="0" i="0" dirty="0" smtClean="0">
                          <a:solidFill>
                            <a:srgbClr val="FFFFFF"/>
                          </a:solidFill>
                          <a:latin typeface="Arial Black"/>
                          <a:cs typeface="Arial Black"/>
                        </a:rPr>
                        <a:t>SA_SRC</a:t>
                      </a:r>
                      <a:endParaRPr lang="en-US" sz="1200" b="0" i="0" dirty="0">
                        <a:solidFill>
                          <a:srgbClr val="FFFFFF"/>
                        </a:solidFill>
                        <a:latin typeface="Arial Black"/>
                        <a:cs typeface="Arial Black"/>
                      </a:endParaRP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i="0" dirty="0" smtClean="0">
                          <a:solidFill>
                            <a:srgbClr val="FFFFFF"/>
                          </a:solidFill>
                          <a:latin typeface="Arial Black"/>
                          <a:cs typeface="Arial Black"/>
                        </a:rPr>
                        <a:t>BL_CL</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i="0" dirty="0" smtClean="0">
                          <a:solidFill>
                            <a:srgbClr val="FFFFFF"/>
                          </a:solidFill>
                          <a:latin typeface="Arial Black"/>
                          <a:cs typeface="Arial Black"/>
                        </a:rPr>
                        <a:t>BL_3NF</a:t>
                      </a:r>
                      <a:endParaRPr lang="en-US" sz="1200" b="0" i="0" baseline="0" dirty="0" smtClean="0">
                        <a:solidFill>
                          <a:srgbClr val="FFFFFF"/>
                        </a:solidFill>
                        <a:latin typeface="Arial Black"/>
                        <a:cs typeface="Arial Black"/>
                      </a:endParaRP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i="0" baseline="0" dirty="0" smtClean="0">
                          <a:solidFill>
                            <a:srgbClr val="FFFFFF"/>
                          </a:solidFill>
                          <a:latin typeface="Arial Black"/>
                          <a:cs typeface="Arial Black"/>
                        </a:rPr>
                        <a:t>BL_DM</a:t>
                      </a:r>
                    </a:p>
                  </a:txBody>
                  <a:tcPr anchor="ctr">
                    <a:lnL w="3175" cap="flat" cmpd="sng" algn="ctr">
                      <a:solidFill>
                        <a:srgbClr val="FFFFFF"/>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5129262">
                <a:tc>
                  <a:txBody>
                    <a:bodyPr/>
                    <a:lstStyle/>
                    <a:p>
                      <a:endParaRPr lang="en-US" dirty="0"/>
                    </a:p>
                  </a:txBody>
                  <a:tcPr>
                    <a:lnL w="3175" cap="flat" cmpd="sng" algn="ctr">
                      <a:no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c>
                  <a:txBody>
                    <a:bodyPr/>
                    <a:lstStyle/>
                    <a:p>
                      <a:endParaRPr lang="en-US"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a:txBody>
                    <a:bodyPr/>
                    <a:lstStyle/>
                    <a:p>
                      <a:endParaRPr lang="en-US"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c>
                  <a:txBody>
                    <a:bodyPr/>
                    <a:lstStyle/>
                    <a:p>
                      <a:endParaRPr lang="en-US"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70000"/>
                      </a:schemeClr>
                    </a:solidFill>
                  </a:tcPr>
                </a:tc>
                <a:tc>
                  <a:txBody>
                    <a:bodyPr/>
                    <a:lstStyle/>
                    <a:p>
                      <a:endParaRPr lang="en-US" dirty="0"/>
                    </a:p>
                  </a:txBody>
                  <a:tcPr>
                    <a:lnL w="3175" cap="flat" cmpd="sng" algn="ctr">
                      <a:solidFill>
                        <a:srgbClr val="FFFFFF"/>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30000"/>
                      </a:schemeClr>
                    </a:solidFill>
                  </a:tcPr>
                </a:tc>
                <a:extLst>
                  <a:ext uri="{0D108BD9-81ED-4DB2-BD59-A6C34878D82A}">
                    <a16:rowId xmlns:a16="http://schemas.microsoft.com/office/drawing/2014/main" val="10001"/>
                  </a:ext>
                </a:extLst>
              </a:tr>
            </a:tbl>
          </a:graphicData>
        </a:graphic>
      </p:graphicFrame>
      <p:sp>
        <p:nvSpPr>
          <p:cNvPr id="28" name="Rectangle 27"/>
          <p:cNvSpPr/>
          <p:nvPr/>
        </p:nvSpPr>
        <p:spPr>
          <a:xfrm>
            <a:off x="137160" y="1497307"/>
            <a:ext cx="2011680" cy="54864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tIns="27432" rtlCol="0" anchor="ctr" anchorCtr="0">
            <a:noAutofit/>
          </a:bodyPr>
          <a:lstStyle/>
          <a:p>
            <a:pPr algn="ctr">
              <a:lnSpc>
                <a:spcPct val="90000"/>
              </a:lnSpc>
            </a:pPr>
            <a:r>
              <a:rPr lang="en-US" sz="1100" b="1" dirty="0" smtClean="0">
                <a:solidFill>
                  <a:srgbClr val="FFFFFF"/>
                </a:solidFill>
                <a:latin typeface="Trebuchet MS"/>
                <a:cs typeface="Trebuchet MS"/>
              </a:rPr>
              <a:t>Source data</a:t>
            </a:r>
            <a:endParaRPr lang="en-US" sz="1100" b="1" dirty="0">
              <a:solidFill>
                <a:srgbClr val="FFFFFF"/>
              </a:solidFill>
              <a:latin typeface="Trebuchet MS"/>
              <a:cs typeface="Trebuchet MS"/>
            </a:endParaRPr>
          </a:p>
        </p:txBody>
      </p:sp>
      <p:sp>
        <p:nvSpPr>
          <p:cNvPr id="29" name="Rectangle 28"/>
          <p:cNvSpPr/>
          <p:nvPr/>
        </p:nvSpPr>
        <p:spPr>
          <a:xfrm>
            <a:off x="2410460" y="1875722"/>
            <a:ext cx="2011680" cy="54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tIns="27432" rtlCol="0" anchor="ctr">
            <a:noAutofit/>
          </a:bodyPr>
          <a:lstStyle/>
          <a:p>
            <a:pPr algn="ctr"/>
            <a:r>
              <a:rPr lang="en-US" sz="1100" b="1" dirty="0" smtClean="0">
                <a:solidFill>
                  <a:srgbClr val="FFFFFF"/>
                </a:solidFill>
                <a:latin typeface="Trebuchet MS"/>
                <a:cs typeface="Trebuchet MS"/>
              </a:rPr>
              <a:t>Externa tables in one entity with source data</a:t>
            </a:r>
            <a:endParaRPr lang="en-US" sz="1100" b="1" dirty="0">
              <a:solidFill>
                <a:srgbClr val="FFFFFF"/>
              </a:solidFill>
              <a:latin typeface="Trebuchet MS"/>
              <a:cs typeface="Trebuchet MS"/>
            </a:endParaRPr>
          </a:p>
        </p:txBody>
      </p:sp>
      <p:sp>
        <p:nvSpPr>
          <p:cNvPr id="38" name="Rectangle 37"/>
          <p:cNvSpPr/>
          <p:nvPr/>
        </p:nvSpPr>
        <p:spPr>
          <a:xfrm>
            <a:off x="3651062" y="2553007"/>
            <a:ext cx="2011680" cy="54864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tIns="27432" rtlCol="0" anchor="ctr">
            <a:noAutofit/>
          </a:bodyPr>
          <a:lstStyle/>
          <a:p>
            <a:pPr algn="ctr">
              <a:lnSpc>
                <a:spcPct val="90000"/>
              </a:lnSpc>
            </a:pPr>
            <a:r>
              <a:rPr lang="en-US" sz="1100" b="1" dirty="0" smtClean="0">
                <a:solidFill>
                  <a:srgbClr val="FFFFFF"/>
                </a:solidFill>
                <a:latin typeface="Trebuchet MS"/>
                <a:cs typeface="Trebuchet MS"/>
              </a:rPr>
              <a:t>Work tables according to the source</a:t>
            </a:r>
            <a:endParaRPr lang="en-US" sz="1100" b="1" dirty="0">
              <a:solidFill>
                <a:srgbClr val="FFFFFF"/>
              </a:solidFill>
              <a:latin typeface="Trebuchet MS"/>
              <a:cs typeface="Trebuchet MS"/>
            </a:endParaRPr>
          </a:p>
        </p:txBody>
      </p:sp>
      <p:sp>
        <p:nvSpPr>
          <p:cNvPr id="60" name="Rectangle 59"/>
          <p:cNvSpPr/>
          <p:nvPr/>
        </p:nvSpPr>
        <p:spPr>
          <a:xfrm>
            <a:off x="7021301" y="5727335"/>
            <a:ext cx="2011680" cy="54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tIns="27432" rtlCol="0" anchor="ctr">
            <a:noAutofit/>
          </a:bodyPr>
          <a:lstStyle/>
          <a:p>
            <a:pPr algn="ctr"/>
            <a:r>
              <a:rPr lang="en-US" sz="1100" b="1" dirty="0" smtClean="0">
                <a:solidFill>
                  <a:srgbClr val="FFFFFF"/>
                </a:solidFill>
                <a:latin typeface="Trebuchet MS"/>
                <a:cs typeface="Trebuchet MS"/>
              </a:rPr>
              <a:t>Fact table, based on the grain of business process (Orders)</a:t>
            </a:r>
            <a:endParaRPr lang="en-US" sz="1100" b="1" dirty="0">
              <a:solidFill>
                <a:srgbClr val="FFFFFF"/>
              </a:solidFill>
              <a:latin typeface="Trebuchet MS"/>
              <a:cs typeface="Trebuchet MS"/>
            </a:endParaRPr>
          </a:p>
        </p:txBody>
      </p:sp>
      <p:sp>
        <p:nvSpPr>
          <p:cNvPr id="61" name="Rectangle 60"/>
          <p:cNvSpPr/>
          <p:nvPr/>
        </p:nvSpPr>
        <p:spPr>
          <a:xfrm>
            <a:off x="7027828" y="4547324"/>
            <a:ext cx="2011680" cy="106574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tIns="27432" rtlCol="0" anchor="ctr">
            <a:noAutofit/>
          </a:bodyPr>
          <a:lstStyle/>
          <a:p>
            <a:pPr algn="ctr"/>
            <a:r>
              <a:rPr lang="en-US" sz="1100" b="1" dirty="0" smtClean="0">
                <a:solidFill>
                  <a:srgbClr val="FFFFFF"/>
                </a:solidFill>
                <a:latin typeface="Trebuchet MS"/>
                <a:cs typeface="Trebuchet MS"/>
              </a:rPr>
              <a:t>Tables (dimensions) which </a:t>
            </a:r>
            <a:r>
              <a:rPr lang="en-US" sz="1100" dirty="0"/>
              <a:t>categorizes </a:t>
            </a:r>
            <a:r>
              <a:rPr lang="en-US" sz="1100" dirty="0" smtClean="0"/>
              <a:t>fact </a:t>
            </a:r>
            <a:r>
              <a:rPr lang="en-US" sz="1100" dirty="0"/>
              <a:t>and </a:t>
            </a:r>
            <a:r>
              <a:rPr lang="en-US" sz="1100" dirty="0" smtClean="0"/>
              <a:t>measures </a:t>
            </a:r>
            <a:r>
              <a:rPr lang="en-US" sz="1100" dirty="0"/>
              <a:t>in order to enable users to answer business questions</a:t>
            </a:r>
            <a:r>
              <a:rPr lang="en-US" sz="1100" b="1" dirty="0" smtClean="0">
                <a:solidFill>
                  <a:srgbClr val="FFFFFF"/>
                </a:solidFill>
                <a:latin typeface="Trebuchet MS"/>
                <a:cs typeface="Trebuchet MS"/>
              </a:rPr>
              <a:t> </a:t>
            </a:r>
            <a:endParaRPr lang="en-US" sz="1100" b="1" dirty="0">
              <a:solidFill>
                <a:srgbClr val="FFFFFF"/>
              </a:solidFill>
              <a:latin typeface="Trebuchet MS"/>
              <a:cs typeface="Trebuchet MS"/>
            </a:endParaRPr>
          </a:p>
        </p:txBody>
      </p:sp>
      <p:sp>
        <p:nvSpPr>
          <p:cNvPr id="62" name="Rectangle 61"/>
          <p:cNvSpPr/>
          <p:nvPr/>
        </p:nvSpPr>
        <p:spPr>
          <a:xfrm>
            <a:off x="5331822" y="3902839"/>
            <a:ext cx="2011680" cy="54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tIns="27432" rtlCol="0" anchor="ctr">
            <a:noAutofit/>
          </a:bodyPr>
          <a:lstStyle/>
          <a:p>
            <a:pPr algn="ctr"/>
            <a:r>
              <a:rPr lang="en-US" sz="1100" b="1" dirty="0" smtClean="0">
                <a:solidFill>
                  <a:srgbClr val="FFFFFF"/>
                </a:solidFill>
                <a:latin typeface="Trebuchet MS"/>
                <a:cs typeface="Trebuchet MS"/>
              </a:rPr>
              <a:t>Tables resembling cleaned tables from BL_CL, with generated primary keys</a:t>
            </a:r>
            <a:endParaRPr lang="en-US" sz="1100" b="1" dirty="0">
              <a:solidFill>
                <a:srgbClr val="FFFFFF"/>
              </a:solidFill>
              <a:latin typeface="Trebuchet MS"/>
              <a:cs typeface="Trebuchet MS"/>
            </a:endParaRPr>
          </a:p>
        </p:txBody>
      </p:sp>
      <p:sp>
        <p:nvSpPr>
          <p:cNvPr id="2" name="Text Placeholder 1"/>
          <p:cNvSpPr>
            <a:spLocks noGrp="1"/>
          </p:cNvSpPr>
          <p:nvPr>
            <p:ph type="body" sz="quarter" idx="10"/>
          </p:nvPr>
        </p:nvSpPr>
        <p:spPr/>
        <p:txBody>
          <a:bodyPr/>
          <a:lstStyle/>
          <a:p>
            <a:r>
              <a:rPr lang="en-US" dirty="0" smtClean="0"/>
              <a:t>DATA FLOW</a:t>
            </a:r>
            <a:endParaRPr lang="en-US" dirty="0"/>
          </a:p>
        </p:txBody>
      </p:sp>
      <p:sp>
        <p:nvSpPr>
          <p:cNvPr id="12" name="Rectangle 11"/>
          <p:cNvSpPr/>
          <p:nvPr/>
        </p:nvSpPr>
        <p:spPr>
          <a:xfrm>
            <a:off x="4325982" y="3227920"/>
            <a:ext cx="2011680" cy="54864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tIns="27432" rtlCol="0" anchor="ctr">
            <a:noAutofit/>
          </a:bodyPr>
          <a:lstStyle/>
          <a:p>
            <a:pPr algn="ctr">
              <a:lnSpc>
                <a:spcPct val="90000"/>
              </a:lnSpc>
            </a:pPr>
            <a:r>
              <a:rPr lang="en-US" sz="1100" b="1" dirty="0" smtClean="0">
                <a:solidFill>
                  <a:srgbClr val="FFFFFF"/>
                </a:solidFill>
                <a:latin typeface="Trebuchet MS"/>
                <a:cs typeface="Trebuchet MS"/>
              </a:rPr>
              <a:t>Cleaned tables according to the 3nf schema. Without any primary keys</a:t>
            </a:r>
            <a:endParaRPr lang="en-US" sz="1100" b="1" dirty="0">
              <a:solidFill>
                <a:srgbClr val="FFFFFF"/>
              </a:solidFill>
              <a:latin typeface="Trebuchet MS"/>
              <a:cs typeface="Trebuchet MS"/>
            </a:endParaRPr>
          </a:p>
        </p:txBody>
      </p:sp>
    </p:spTree>
    <p:extLst>
      <p:ext uri="{BB962C8B-B14F-4D97-AF65-F5344CB8AC3E}">
        <p14:creationId xmlns:p14="http://schemas.microsoft.com/office/powerpoint/2010/main" val="939139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3NF Model</a:t>
            </a:r>
            <a:endParaRPr lang="en-US" dirty="0"/>
          </a:p>
        </p:txBody>
      </p:sp>
      <p:pic>
        <p:nvPicPr>
          <p:cNvPr id="3" name="Picture 2" descr="D:\Vitaliya_Adamchuk\bl_3nf_diagrame.png"/>
          <p:cNvPicPr/>
          <p:nvPr/>
        </p:nvPicPr>
        <p:blipFill rotWithShape="1">
          <a:blip r:embed="rId2">
            <a:extLst>
              <a:ext uri="{28A0092B-C50C-407E-A947-70E740481C1C}">
                <a14:useLocalDpi xmlns:a14="http://schemas.microsoft.com/office/drawing/2010/main" val="0"/>
              </a:ext>
            </a:extLst>
          </a:blip>
          <a:srcRect t="29782"/>
          <a:stretch/>
        </p:blipFill>
        <p:spPr bwMode="auto">
          <a:xfrm>
            <a:off x="1293223" y="906562"/>
            <a:ext cx="6779623" cy="5507301"/>
          </a:xfrm>
          <a:prstGeom prst="rect">
            <a:avLst/>
          </a:prstGeom>
          <a:noFill/>
          <a:ln>
            <a:noFill/>
          </a:ln>
        </p:spPr>
      </p:pic>
    </p:spTree>
    <p:extLst>
      <p:ext uri="{BB962C8B-B14F-4D97-AF65-F5344CB8AC3E}">
        <p14:creationId xmlns:p14="http://schemas.microsoft.com/office/powerpoint/2010/main" val="4172320577"/>
      </p:ext>
    </p:extLst>
  </p:cSld>
  <p:clrMapOvr>
    <a:masterClrMapping/>
  </p:clrMapOvr>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purl.org/dc/terms/"/>
    <ds:schemaRef ds:uri="http://schemas.microsoft.com/sharepoint/v3"/>
    <ds:schemaRef ds:uri="http://purl.org/dc/elements/1.1/"/>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20719</TotalTime>
  <Words>691</Words>
  <Application>Microsoft Office PowerPoint</Application>
  <PresentationFormat>On-screen Show (4:3)</PresentationFormat>
  <Paragraphs>78</Paragraphs>
  <Slides>15</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ＭＳ Ｐゴシック</vt:lpstr>
      <vt:lpstr>Arial</vt:lpstr>
      <vt:lpstr>Arial Black</vt:lpstr>
      <vt:lpstr>Calibri</vt:lpstr>
      <vt:lpstr>Lucida Grande</vt:lpstr>
      <vt:lpstr>Symbol</vt:lpstr>
      <vt:lpstr>Trebuchet MS</vt:lpstr>
      <vt:lpstr>Wingdings</vt:lpstr>
      <vt:lpstr>Epam_PPT_Template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Vitaliya Adamchuk</cp:lastModifiedBy>
  <cp:revision>1008</cp:revision>
  <cp:lastPrinted>2014-07-09T13:30:36Z</cp:lastPrinted>
  <dcterms:created xsi:type="dcterms:W3CDTF">2014-07-08T13:27:24Z</dcterms:created>
  <dcterms:modified xsi:type="dcterms:W3CDTF">2017-12-02T06:34:02Z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