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60" r:id="rId4"/>
    <p:sldId id="261" r:id="rId5"/>
    <p:sldId id="262" r:id="rId6"/>
    <p:sldId id="263" r:id="rId7"/>
    <p:sldId id="273" r:id="rId8"/>
    <p:sldId id="264" r:id="rId9"/>
    <p:sldId id="265" r:id="rId10"/>
    <p:sldId id="274" r:id="rId11"/>
    <p:sldId id="266" r:id="rId12"/>
    <p:sldId id="267" r:id="rId13"/>
    <p:sldId id="268" r:id="rId14"/>
    <p:sldId id="269" r:id="rId15"/>
    <p:sldId id="270" r:id="rId16"/>
    <p:sldId id="275" r:id="rId17"/>
    <p:sldId id="271" r:id="rId18"/>
    <p:sldId id="272" r:id="rId19"/>
    <p:sldId id="276" r:id="rId20"/>
    <p:sldId id="277" r:id="rId21"/>
    <p:sldId id="278" r:id="rId22"/>
    <p:sldId id="279" r:id="rId23"/>
    <p:sldId id="280" r:id="rId24"/>
    <p:sldId id="281" r:id="rId25"/>
    <p:sldId id="282"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6237" autoAdjust="0"/>
  </p:normalViewPr>
  <p:slideViewPr>
    <p:cSldViewPr>
      <p:cViewPr varScale="1">
        <p:scale>
          <a:sx n="80" d="100"/>
          <a:sy n="80" d="100"/>
        </p:scale>
        <p:origin x="1450" y="62"/>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11/28/2017</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11/28/2017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Materialized Views</a:t>
            </a:r>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smtClean="0"/>
              <a:t>Elias Nema</a:t>
            </a:r>
          </a:p>
          <a:p>
            <a:r>
              <a:rPr/>
              <a:t>Senior </a:t>
            </a:r>
            <a:r>
              <a:rPr smtClean="0"/>
              <a:t>Software Engineer</a:t>
            </a:r>
          </a:p>
          <a:p>
            <a:r>
              <a:rPr b="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Materialized </a:t>
            </a:r>
            <a:r>
              <a:rPr lang="en-US" dirty="0" smtClean="0"/>
              <a:t>Views</a:t>
            </a:r>
            <a:endParaRPr lang="en-US" dirty="0"/>
          </a:p>
        </p:txBody>
      </p:sp>
      <p:sp>
        <p:nvSpPr>
          <p:cNvPr id="2" name="Footer Placeholder 1"/>
          <p:cNvSpPr>
            <a:spLocks noGrp="1"/>
          </p:cNvSpPr>
          <p:nvPr>
            <p:ph type="ftr" sz="quarter" idx="10"/>
          </p:nvPr>
        </p:nvSpPr>
        <p:spPr/>
        <p:txBody>
          <a:bodyPr/>
          <a:lstStyle/>
          <a:p>
            <a:r>
              <a:rPr lang="en-US"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10</a:t>
            </a:fld>
            <a:endParaRPr lang="en-US"/>
          </a:p>
        </p:txBody>
      </p:sp>
    </p:spTree>
    <p:extLst>
      <p:ext uri="{BB962C8B-B14F-4D97-AF65-F5344CB8AC3E}">
        <p14:creationId xmlns:p14="http://schemas.microsoft.com/office/powerpoint/2010/main" val="158542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11</a:t>
            </a:fld>
            <a:endParaRPr lang="en-US"/>
          </a:p>
        </p:txBody>
      </p:sp>
      <p:sp>
        <p:nvSpPr>
          <p:cNvPr id="4" name="Title 3"/>
          <p:cNvSpPr>
            <a:spLocks noGrp="1"/>
          </p:cNvSpPr>
          <p:nvPr>
            <p:ph type="title"/>
          </p:nvPr>
        </p:nvSpPr>
        <p:spPr/>
        <p:txBody>
          <a:bodyPr/>
          <a:lstStyle/>
          <a:p>
            <a:r>
              <a:rPr lang="en-US" dirty="0"/>
              <a:t>Creating Mat Views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20" y="1219200"/>
            <a:ext cx="6930559" cy="4800600"/>
          </a:xfrm>
        </p:spPr>
      </p:pic>
      <p:sp>
        <p:nvSpPr>
          <p:cNvPr id="9" name="Freeform 8"/>
          <p:cNvSpPr/>
          <p:nvPr/>
        </p:nvSpPr>
        <p:spPr>
          <a:xfrm>
            <a:off x="785192" y="905933"/>
            <a:ext cx="2720469" cy="1168400"/>
          </a:xfrm>
          <a:custGeom>
            <a:avLst/>
            <a:gdLst>
              <a:gd name="connsiteX0" fmla="*/ 1128275 w 2720469"/>
              <a:gd name="connsiteY0" fmla="*/ 186267 h 1168400"/>
              <a:gd name="connsiteX1" fmla="*/ 933541 w 2720469"/>
              <a:gd name="connsiteY1" fmla="*/ 194734 h 1168400"/>
              <a:gd name="connsiteX2" fmla="*/ 857341 w 2720469"/>
              <a:gd name="connsiteY2" fmla="*/ 203200 h 1168400"/>
              <a:gd name="connsiteX3" fmla="*/ 688008 w 2720469"/>
              <a:gd name="connsiteY3" fmla="*/ 211667 h 1168400"/>
              <a:gd name="connsiteX4" fmla="*/ 620275 w 2720469"/>
              <a:gd name="connsiteY4" fmla="*/ 220134 h 1168400"/>
              <a:gd name="connsiteX5" fmla="*/ 544075 w 2720469"/>
              <a:gd name="connsiteY5" fmla="*/ 237067 h 1168400"/>
              <a:gd name="connsiteX6" fmla="*/ 484808 w 2720469"/>
              <a:gd name="connsiteY6" fmla="*/ 245534 h 1168400"/>
              <a:gd name="connsiteX7" fmla="*/ 450941 w 2720469"/>
              <a:gd name="connsiteY7" fmla="*/ 254000 h 1168400"/>
              <a:gd name="connsiteX8" fmla="*/ 400141 w 2720469"/>
              <a:gd name="connsiteY8" fmla="*/ 262467 h 1168400"/>
              <a:gd name="connsiteX9" fmla="*/ 332408 w 2720469"/>
              <a:gd name="connsiteY9" fmla="*/ 287867 h 1168400"/>
              <a:gd name="connsiteX10" fmla="*/ 298541 w 2720469"/>
              <a:gd name="connsiteY10" fmla="*/ 304800 h 1168400"/>
              <a:gd name="connsiteX11" fmla="*/ 256208 w 2720469"/>
              <a:gd name="connsiteY11" fmla="*/ 321734 h 1168400"/>
              <a:gd name="connsiteX12" fmla="*/ 196941 w 2720469"/>
              <a:gd name="connsiteY12" fmla="*/ 372534 h 1168400"/>
              <a:gd name="connsiteX13" fmla="*/ 154608 w 2720469"/>
              <a:gd name="connsiteY13" fmla="*/ 406400 h 1168400"/>
              <a:gd name="connsiteX14" fmla="*/ 120741 w 2720469"/>
              <a:gd name="connsiteY14" fmla="*/ 423334 h 1168400"/>
              <a:gd name="connsiteX15" fmla="*/ 78408 w 2720469"/>
              <a:gd name="connsiteY15" fmla="*/ 465667 h 1168400"/>
              <a:gd name="connsiteX16" fmla="*/ 10675 w 2720469"/>
              <a:gd name="connsiteY16" fmla="*/ 558800 h 1168400"/>
              <a:gd name="connsiteX17" fmla="*/ 10675 w 2720469"/>
              <a:gd name="connsiteY17" fmla="*/ 728134 h 1168400"/>
              <a:gd name="connsiteX18" fmla="*/ 44541 w 2720469"/>
              <a:gd name="connsiteY18" fmla="*/ 787400 h 1168400"/>
              <a:gd name="connsiteX19" fmla="*/ 120741 w 2720469"/>
              <a:gd name="connsiteY19" fmla="*/ 897467 h 1168400"/>
              <a:gd name="connsiteX20" fmla="*/ 196941 w 2720469"/>
              <a:gd name="connsiteY20" fmla="*/ 973667 h 1168400"/>
              <a:gd name="connsiteX21" fmla="*/ 408608 w 2720469"/>
              <a:gd name="connsiteY21" fmla="*/ 1083734 h 1168400"/>
              <a:gd name="connsiteX22" fmla="*/ 738808 w 2720469"/>
              <a:gd name="connsiteY22" fmla="*/ 1151467 h 1168400"/>
              <a:gd name="connsiteX23" fmla="*/ 1009741 w 2720469"/>
              <a:gd name="connsiteY23" fmla="*/ 1168400 h 1168400"/>
              <a:gd name="connsiteX24" fmla="*/ 1636275 w 2720469"/>
              <a:gd name="connsiteY24" fmla="*/ 1159934 h 1168400"/>
              <a:gd name="connsiteX25" fmla="*/ 1991875 w 2720469"/>
              <a:gd name="connsiteY25" fmla="*/ 1126067 h 1168400"/>
              <a:gd name="connsiteX26" fmla="*/ 2432141 w 2720469"/>
              <a:gd name="connsiteY26" fmla="*/ 973667 h 1168400"/>
              <a:gd name="connsiteX27" fmla="*/ 2516808 w 2720469"/>
              <a:gd name="connsiteY27" fmla="*/ 922867 h 1168400"/>
              <a:gd name="connsiteX28" fmla="*/ 2567608 w 2720469"/>
              <a:gd name="connsiteY28" fmla="*/ 872067 h 1168400"/>
              <a:gd name="connsiteX29" fmla="*/ 2660741 w 2720469"/>
              <a:gd name="connsiteY29" fmla="*/ 778934 h 1168400"/>
              <a:gd name="connsiteX30" fmla="*/ 2703075 w 2720469"/>
              <a:gd name="connsiteY30" fmla="*/ 668867 h 1168400"/>
              <a:gd name="connsiteX31" fmla="*/ 2703075 w 2720469"/>
              <a:gd name="connsiteY31" fmla="*/ 406400 h 1168400"/>
              <a:gd name="connsiteX32" fmla="*/ 2660741 w 2720469"/>
              <a:gd name="connsiteY32" fmla="*/ 313267 h 1168400"/>
              <a:gd name="connsiteX33" fmla="*/ 2626875 w 2720469"/>
              <a:gd name="connsiteY33" fmla="*/ 245534 h 1168400"/>
              <a:gd name="connsiteX34" fmla="*/ 2499875 w 2720469"/>
              <a:gd name="connsiteY34" fmla="*/ 127000 h 1168400"/>
              <a:gd name="connsiteX35" fmla="*/ 2432141 w 2720469"/>
              <a:gd name="connsiteY35" fmla="*/ 93134 h 1168400"/>
              <a:gd name="connsiteX36" fmla="*/ 2372875 w 2720469"/>
              <a:gd name="connsiteY36" fmla="*/ 59267 h 1168400"/>
              <a:gd name="connsiteX37" fmla="*/ 2288208 w 2720469"/>
              <a:gd name="connsiteY37" fmla="*/ 42334 h 1168400"/>
              <a:gd name="connsiteX38" fmla="*/ 2059608 w 2720469"/>
              <a:gd name="connsiteY38" fmla="*/ 8467 h 1168400"/>
              <a:gd name="connsiteX39" fmla="*/ 1915675 w 2720469"/>
              <a:gd name="connsiteY39" fmla="*/ 0 h 1168400"/>
              <a:gd name="connsiteX40" fmla="*/ 1551608 w 2720469"/>
              <a:gd name="connsiteY40" fmla="*/ 8467 h 1168400"/>
              <a:gd name="connsiteX41" fmla="*/ 1187541 w 2720469"/>
              <a:gd name="connsiteY41" fmla="*/ 25400 h 1168400"/>
              <a:gd name="connsiteX42" fmla="*/ 984341 w 2720469"/>
              <a:gd name="connsiteY42" fmla="*/ 50800 h 1168400"/>
              <a:gd name="connsiteX43" fmla="*/ 798075 w 2720469"/>
              <a:gd name="connsiteY43" fmla="*/ 93134 h 1168400"/>
              <a:gd name="connsiteX44" fmla="*/ 620275 w 2720469"/>
              <a:gd name="connsiteY44" fmla="*/ 127000 h 1168400"/>
              <a:gd name="connsiteX45" fmla="*/ 366275 w 2720469"/>
              <a:gd name="connsiteY45" fmla="*/ 177800 h 1168400"/>
              <a:gd name="connsiteX46" fmla="*/ 213875 w 2720469"/>
              <a:gd name="connsiteY46" fmla="*/ 245534 h 1168400"/>
              <a:gd name="connsiteX47" fmla="*/ 188475 w 2720469"/>
              <a:gd name="connsiteY47" fmla="*/ 262467 h 1168400"/>
              <a:gd name="connsiteX48" fmla="*/ 171541 w 2720469"/>
              <a:gd name="connsiteY48" fmla="*/ 279400 h 1168400"/>
              <a:gd name="connsiteX49" fmla="*/ 163075 w 2720469"/>
              <a:gd name="connsiteY49" fmla="*/ 304800 h 1168400"/>
              <a:gd name="connsiteX50" fmla="*/ 171541 w 2720469"/>
              <a:gd name="connsiteY50" fmla="*/ 389467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720469" h="1168400">
                <a:moveTo>
                  <a:pt x="1128275" y="186267"/>
                </a:moveTo>
                <a:lnTo>
                  <a:pt x="933541" y="194734"/>
                </a:lnTo>
                <a:cubicBezTo>
                  <a:pt x="908034" y="196328"/>
                  <a:pt x="882837" y="201442"/>
                  <a:pt x="857341" y="203200"/>
                </a:cubicBezTo>
                <a:cubicBezTo>
                  <a:pt x="800960" y="207088"/>
                  <a:pt x="744452" y="208845"/>
                  <a:pt x="688008" y="211667"/>
                </a:cubicBezTo>
                <a:cubicBezTo>
                  <a:pt x="665430" y="214489"/>
                  <a:pt x="642682" y="216180"/>
                  <a:pt x="620275" y="220134"/>
                </a:cubicBezTo>
                <a:cubicBezTo>
                  <a:pt x="594651" y="224656"/>
                  <a:pt x="569649" y="232272"/>
                  <a:pt x="544075" y="237067"/>
                </a:cubicBezTo>
                <a:cubicBezTo>
                  <a:pt x="524461" y="240745"/>
                  <a:pt x="504442" y="241964"/>
                  <a:pt x="484808" y="245534"/>
                </a:cubicBezTo>
                <a:cubicBezTo>
                  <a:pt x="473359" y="247616"/>
                  <a:pt x="462351" y="251718"/>
                  <a:pt x="450941" y="254000"/>
                </a:cubicBezTo>
                <a:cubicBezTo>
                  <a:pt x="434107" y="257367"/>
                  <a:pt x="417074" y="259645"/>
                  <a:pt x="400141" y="262467"/>
                </a:cubicBezTo>
                <a:cubicBezTo>
                  <a:pt x="347972" y="297246"/>
                  <a:pt x="405643" y="263455"/>
                  <a:pt x="332408" y="287867"/>
                </a:cubicBezTo>
                <a:cubicBezTo>
                  <a:pt x="320434" y="291858"/>
                  <a:pt x="310075" y="299674"/>
                  <a:pt x="298541" y="304800"/>
                </a:cubicBezTo>
                <a:cubicBezTo>
                  <a:pt x="284653" y="310973"/>
                  <a:pt x="269493" y="314353"/>
                  <a:pt x="256208" y="321734"/>
                </a:cubicBezTo>
                <a:cubicBezTo>
                  <a:pt x="222890" y="340244"/>
                  <a:pt x="223725" y="349098"/>
                  <a:pt x="196941" y="372534"/>
                </a:cubicBezTo>
                <a:cubicBezTo>
                  <a:pt x="183341" y="384434"/>
                  <a:pt x="169644" y="396376"/>
                  <a:pt x="154608" y="406400"/>
                </a:cubicBezTo>
                <a:cubicBezTo>
                  <a:pt x="144106" y="413401"/>
                  <a:pt x="130704" y="415585"/>
                  <a:pt x="120741" y="423334"/>
                </a:cubicBezTo>
                <a:cubicBezTo>
                  <a:pt x="104989" y="435586"/>
                  <a:pt x="90992" y="450179"/>
                  <a:pt x="78408" y="465667"/>
                </a:cubicBezTo>
                <a:cubicBezTo>
                  <a:pt x="54202" y="495459"/>
                  <a:pt x="10675" y="558800"/>
                  <a:pt x="10675" y="558800"/>
                </a:cubicBezTo>
                <a:cubicBezTo>
                  <a:pt x="-1505" y="631876"/>
                  <a:pt x="-5475" y="631234"/>
                  <a:pt x="10675" y="728134"/>
                </a:cubicBezTo>
                <a:cubicBezTo>
                  <a:pt x="13685" y="746192"/>
                  <a:pt x="35502" y="771581"/>
                  <a:pt x="44541" y="787400"/>
                </a:cubicBezTo>
                <a:cubicBezTo>
                  <a:pt x="76291" y="842962"/>
                  <a:pt x="52642" y="829368"/>
                  <a:pt x="120741" y="897467"/>
                </a:cubicBezTo>
                <a:cubicBezTo>
                  <a:pt x="146141" y="922867"/>
                  <a:pt x="165633" y="956056"/>
                  <a:pt x="196941" y="973667"/>
                </a:cubicBezTo>
                <a:cubicBezTo>
                  <a:pt x="235095" y="995129"/>
                  <a:pt x="350270" y="1065503"/>
                  <a:pt x="408608" y="1083734"/>
                </a:cubicBezTo>
                <a:cubicBezTo>
                  <a:pt x="551265" y="1128315"/>
                  <a:pt x="601973" y="1138225"/>
                  <a:pt x="738808" y="1151467"/>
                </a:cubicBezTo>
                <a:cubicBezTo>
                  <a:pt x="774994" y="1154969"/>
                  <a:pt x="980647" y="1166689"/>
                  <a:pt x="1009741" y="1168400"/>
                </a:cubicBezTo>
                <a:cubicBezTo>
                  <a:pt x="1218586" y="1165578"/>
                  <a:pt x="1427605" y="1168928"/>
                  <a:pt x="1636275" y="1159934"/>
                </a:cubicBezTo>
                <a:cubicBezTo>
                  <a:pt x="1755234" y="1154806"/>
                  <a:pt x="1991875" y="1126067"/>
                  <a:pt x="1991875" y="1126067"/>
                </a:cubicBezTo>
                <a:cubicBezTo>
                  <a:pt x="2130798" y="1088179"/>
                  <a:pt x="2310125" y="1046876"/>
                  <a:pt x="2432141" y="973667"/>
                </a:cubicBezTo>
                <a:cubicBezTo>
                  <a:pt x="2460363" y="956734"/>
                  <a:pt x="2490478" y="942615"/>
                  <a:pt x="2516808" y="922867"/>
                </a:cubicBezTo>
                <a:cubicBezTo>
                  <a:pt x="2535966" y="908499"/>
                  <a:pt x="2550011" y="888310"/>
                  <a:pt x="2567608" y="872067"/>
                </a:cubicBezTo>
                <a:cubicBezTo>
                  <a:pt x="2604331" y="838169"/>
                  <a:pt x="2635807" y="821679"/>
                  <a:pt x="2660741" y="778934"/>
                </a:cubicBezTo>
                <a:cubicBezTo>
                  <a:pt x="2677556" y="750109"/>
                  <a:pt x="2692313" y="701153"/>
                  <a:pt x="2703075" y="668867"/>
                </a:cubicBezTo>
                <a:cubicBezTo>
                  <a:pt x="2722991" y="529452"/>
                  <a:pt x="2729330" y="557363"/>
                  <a:pt x="2703075" y="406400"/>
                </a:cubicBezTo>
                <a:cubicBezTo>
                  <a:pt x="2694741" y="358478"/>
                  <a:pt x="2682598" y="353859"/>
                  <a:pt x="2660741" y="313267"/>
                </a:cubicBezTo>
                <a:cubicBezTo>
                  <a:pt x="2648774" y="291042"/>
                  <a:pt x="2642209" y="265586"/>
                  <a:pt x="2626875" y="245534"/>
                </a:cubicBezTo>
                <a:cubicBezTo>
                  <a:pt x="2614173" y="228924"/>
                  <a:pt x="2529741" y="146199"/>
                  <a:pt x="2499875" y="127000"/>
                </a:cubicBezTo>
                <a:cubicBezTo>
                  <a:pt x="2478641" y="113350"/>
                  <a:pt x="2454414" y="105013"/>
                  <a:pt x="2432141" y="93134"/>
                </a:cubicBezTo>
                <a:cubicBezTo>
                  <a:pt x="2412064" y="82427"/>
                  <a:pt x="2394331" y="66840"/>
                  <a:pt x="2372875" y="59267"/>
                </a:cubicBezTo>
                <a:cubicBezTo>
                  <a:pt x="2345735" y="49688"/>
                  <a:pt x="2316525" y="47483"/>
                  <a:pt x="2288208" y="42334"/>
                </a:cubicBezTo>
                <a:cubicBezTo>
                  <a:pt x="2227381" y="31274"/>
                  <a:pt x="2117521" y="13896"/>
                  <a:pt x="2059608" y="8467"/>
                </a:cubicBezTo>
                <a:cubicBezTo>
                  <a:pt x="2011757" y="3981"/>
                  <a:pt x="1963653" y="2822"/>
                  <a:pt x="1915675" y="0"/>
                </a:cubicBezTo>
                <a:lnTo>
                  <a:pt x="1551608" y="8467"/>
                </a:lnTo>
                <a:cubicBezTo>
                  <a:pt x="1468489" y="10986"/>
                  <a:pt x="1275568" y="20999"/>
                  <a:pt x="1187541" y="25400"/>
                </a:cubicBezTo>
                <a:cubicBezTo>
                  <a:pt x="1119808" y="33867"/>
                  <a:pt x="1051592" y="39104"/>
                  <a:pt x="984341" y="50800"/>
                </a:cubicBezTo>
                <a:cubicBezTo>
                  <a:pt x="921611" y="61710"/>
                  <a:pt x="860397" y="80090"/>
                  <a:pt x="798075" y="93134"/>
                </a:cubicBezTo>
                <a:cubicBezTo>
                  <a:pt x="739022" y="105494"/>
                  <a:pt x="679313" y="114571"/>
                  <a:pt x="620275" y="127000"/>
                </a:cubicBezTo>
                <a:cubicBezTo>
                  <a:pt x="361515" y="181475"/>
                  <a:pt x="584322" y="144255"/>
                  <a:pt x="366275" y="177800"/>
                </a:cubicBezTo>
                <a:cubicBezTo>
                  <a:pt x="293885" y="206756"/>
                  <a:pt x="279136" y="209937"/>
                  <a:pt x="213875" y="245534"/>
                </a:cubicBezTo>
                <a:cubicBezTo>
                  <a:pt x="204942" y="250407"/>
                  <a:pt x="196421" y="256110"/>
                  <a:pt x="188475" y="262467"/>
                </a:cubicBezTo>
                <a:cubicBezTo>
                  <a:pt x="182242" y="267454"/>
                  <a:pt x="177186" y="273756"/>
                  <a:pt x="171541" y="279400"/>
                </a:cubicBezTo>
                <a:cubicBezTo>
                  <a:pt x="168719" y="287867"/>
                  <a:pt x="163075" y="295875"/>
                  <a:pt x="163075" y="304800"/>
                </a:cubicBezTo>
                <a:cubicBezTo>
                  <a:pt x="163075" y="333163"/>
                  <a:pt x="171541" y="389467"/>
                  <a:pt x="171541" y="3894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650067" y="5071533"/>
            <a:ext cx="2362200" cy="999166"/>
          </a:xfrm>
          <a:custGeom>
            <a:avLst/>
            <a:gdLst>
              <a:gd name="connsiteX0" fmla="*/ 533400 w 2362200"/>
              <a:gd name="connsiteY0" fmla="*/ 177800 h 999166"/>
              <a:gd name="connsiteX1" fmla="*/ 372533 w 2362200"/>
              <a:gd name="connsiteY1" fmla="*/ 186267 h 999166"/>
              <a:gd name="connsiteX2" fmla="*/ 338666 w 2362200"/>
              <a:gd name="connsiteY2" fmla="*/ 203200 h 999166"/>
              <a:gd name="connsiteX3" fmla="*/ 313266 w 2362200"/>
              <a:gd name="connsiteY3" fmla="*/ 211667 h 999166"/>
              <a:gd name="connsiteX4" fmla="*/ 220133 w 2362200"/>
              <a:gd name="connsiteY4" fmla="*/ 237067 h 999166"/>
              <a:gd name="connsiteX5" fmla="*/ 152400 w 2362200"/>
              <a:gd name="connsiteY5" fmla="*/ 262467 h 999166"/>
              <a:gd name="connsiteX6" fmla="*/ 118533 w 2362200"/>
              <a:gd name="connsiteY6" fmla="*/ 287867 h 999166"/>
              <a:gd name="connsiteX7" fmla="*/ 93133 w 2362200"/>
              <a:gd name="connsiteY7" fmla="*/ 296334 h 999166"/>
              <a:gd name="connsiteX8" fmla="*/ 76200 w 2362200"/>
              <a:gd name="connsiteY8" fmla="*/ 321734 h 999166"/>
              <a:gd name="connsiteX9" fmla="*/ 50800 w 2362200"/>
              <a:gd name="connsiteY9" fmla="*/ 338667 h 999166"/>
              <a:gd name="connsiteX10" fmla="*/ 33866 w 2362200"/>
              <a:gd name="connsiteY10" fmla="*/ 355600 h 999166"/>
              <a:gd name="connsiteX11" fmla="*/ 16933 w 2362200"/>
              <a:gd name="connsiteY11" fmla="*/ 389467 h 999166"/>
              <a:gd name="connsiteX12" fmla="*/ 0 w 2362200"/>
              <a:gd name="connsiteY12" fmla="*/ 440267 h 999166"/>
              <a:gd name="connsiteX13" fmla="*/ 8466 w 2362200"/>
              <a:gd name="connsiteY13" fmla="*/ 643467 h 999166"/>
              <a:gd name="connsiteX14" fmla="*/ 25400 w 2362200"/>
              <a:gd name="connsiteY14" fmla="*/ 694267 h 999166"/>
              <a:gd name="connsiteX15" fmla="*/ 76200 w 2362200"/>
              <a:gd name="connsiteY15" fmla="*/ 778934 h 999166"/>
              <a:gd name="connsiteX16" fmla="*/ 101600 w 2362200"/>
              <a:gd name="connsiteY16" fmla="*/ 795867 h 999166"/>
              <a:gd name="connsiteX17" fmla="*/ 118533 w 2362200"/>
              <a:gd name="connsiteY17" fmla="*/ 821267 h 999166"/>
              <a:gd name="connsiteX18" fmla="*/ 211666 w 2362200"/>
              <a:gd name="connsiteY18" fmla="*/ 897467 h 999166"/>
              <a:gd name="connsiteX19" fmla="*/ 330200 w 2362200"/>
              <a:gd name="connsiteY19" fmla="*/ 931334 h 999166"/>
              <a:gd name="connsiteX20" fmla="*/ 406400 w 2362200"/>
              <a:gd name="connsiteY20" fmla="*/ 948267 h 999166"/>
              <a:gd name="connsiteX21" fmla="*/ 482600 w 2362200"/>
              <a:gd name="connsiteY21" fmla="*/ 956734 h 999166"/>
              <a:gd name="connsiteX22" fmla="*/ 685800 w 2362200"/>
              <a:gd name="connsiteY22" fmla="*/ 973667 h 999166"/>
              <a:gd name="connsiteX23" fmla="*/ 778933 w 2362200"/>
              <a:gd name="connsiteY23" fmla="*/ 990600 h 999166"/>
              <a:gd name="connsiteX24" fmla="*/ 1507066 w 2362200"/>
              <a:gd name="connsiteY24" fmla="*/ 982134 h 999166"/>
              <a:gd name="connsiteX25" fmla="*/ 1693333 w 2362200"/>
              <a:gd name="connsiteY25" fmla="*/ 956734 h 999166"/>
              <a:gd name="connsiteX26" fmla="*/ 1761066 w 2362200"/>
              <a:gd name="connsiteY26" fmla="*/ 948267 h 999166"/>
              <a:gd name="connsiteX27" fmla="*/ 1845733 w 2362200"/>
              <a:gd name="connsiteY27" fmla="*/ 931334 h 999166"/>
              <a:gd name="connsiteX28" fmla="*/ 1989666 w 2362200"/>
              <a:gd name="connsiteY28" fmla="*/ 889000 h 999166"/>
              <a:gd name="connsiteX29" fmla="*/ 2150533 w 2362200"/>
              <a:gd name="connsiteY29" fmla="*/ 812800 h 999166"/>
              <a:gd name="connsiteX30" fmla="*/ 2192866 w 2362200"/>
              <a:gd name="connsiteY30" fmla="*/ 795867 h 999166"/>
              <a:gd name="connsiteX31" fmla="*/ 2218266 w 2362200"/>
              <a:gd name="connsiteY31" fmla="*/ 778934 h 999166"/>
              <a:gd name="connsiteX32" fmla="*/ 2286000 w 2362200"/>
              <a:gd name="connsiteY32" fmla="*/ 719667 h 999166"/>
              <a:gd name="connsiteX33" fmla="*/ 2319866 w 2362200"/>
              <a:gd name="connsiteY33" fmla="*/ 635000 h 999166"/>
              <a:gd name="connsiteX34" fmla="*/ 2328333 w 2362200"/>
              <a:gd name="connsiteY34" fmla="*/ 592667 h 999166"/>
              <a:gd name="connsiteX35" fmla="*/ 2362200 w 2362200"/>
              <a:gd name="connsiteY35" fmla="*/ 508000 h 999166"/>
              <a:gd name="connsiteX36" fmla="*/ 2353733 w 2362200"/>
              <a:gd name="connsiteY36" fmla="*/ 389467 h 999166"/>
              <a:gd name="connsiteX37" fmla="*/ 2345266 w 2362200"/>
              <a:gd name="connsiteY37" fmla="*/ 347134 h 999166"/>
              <a:gd name="connsiteX38" fmla="*/ 2319866 w 2362200"/>
              <a:gd name="connsiteY38" fmla="*/ 321734 h 999166"/>
              <a:gd name="connsiteX39" fmla="*/ 2311400 w 2362200"/>
              <a:gd name="connsiteY39" fmla="*/ 296334 h 999166"/>
              <a:gd name="connsiteX40" fmla="*/ 2243666 w 2362200"/>
              <a:gd name="connsiteY40" fmla="*/ 245534 h 999166"/>
              <a:gd name="connsiteX41" fmla="*/ 2057400 w 2362200"/>
              <a:gd name="connsiteY41" fmla="*/ 143934 h 999166"/>
              <a:gd name="connsiteX42" fmla="*/ 1735666 w 2362200"/>
              <a:gd name="connsiteY42" fmla="*/ 42334 h 999166"/>
              <a:gd name="connsiteX43" fmla="*/ 1540933 w 2362200"/>
              <a:gd name="connsiteY43" fmla="*/ 25400 h 999166"/>
              <a:gd name="connsiteX44" fmla="*/ 1430866 w 2362200"/>
              <a:gd name="connsiteY44" fmla="*/ 16934 h 999166"/>
              <a:gd name="connsiteX45" fmla="*/ 999066 w 2362200"/>
              <a:gd name="connsiteY45" fmla="*/ 0 h 999166"/>
              <a:gd name="connsiteX46" fmla="*/ 406400 w 2362200"/>
              <a:gd name="connsiteY46" fmla="*/ 16934 h 999166"/>
              <a:gd name="connsiteX47" fmla="*/ 347133 w 2362200"/>
              <a:gd name="connsiteY47" fmla="*/ 25400 h 999166"/>
              <a:gd name="connsiteX48" fmla="*/ 304800 w 2362200"/>
              <a:gd name="connsiteY48" fmla="*/ 42334 h 999166"/>
              <a:gd name="connsiteX49" fmla="*/ 279400 w 2362200"/>
              <a:gd name="connsiteY49" fmla="*/ 67734 h 999166"/>
              <a:gd name="connsiteX50" fmla="*/ 254000 w 2362200"/>
              <a:gd name="connsiteY50" fmla="*/ 76200 h 999166"/>
              <a:gd name="connsiteX51" fmla="*/ 237066 w 2362200"/>
              <a:gd name="connsiteY51" fmla="*/ 118534 h 999166"/>
              <a:gd name="connsiteX52" fmla="*/ 220133 w 2362200"/>
              <a:gd name="connsiteY52" fmla="*/ 143934 h 999166"/>
              <a:gd name="connsiteX53" fmla="*/ 211666 w 2362200"/>
              <a:gd name="connsiteY53" fmla="*/ 169334 h 999166"/>
              <a:gd name="connsiteX54" fmla="*/ 194733 w 2362200"/>
              <a:gd name="connsiteY54" fmla="*/ 203200 h 99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362200" h="999166">
                <a:moveTo>
                  <a:pt x="533400" y="177800"/>
                </a:moveTo>
                <a:cubicBezTo>
                  <a:pt x="479778" y="180622"/>
                  <a:pt x="425779" y="179322"/>
                  <a:pt x="372533" y="186267"/>
                </a:cubicBezTo>
                <a:cubicBezTo>
                  <a:pt x="360018" y="187899"/>
                  <a:pt x="350267" y="198228"/>
                  <a:pt x="338666" y="203200"/>
                </a:cubicBezTo>
                <a:cubicBezTo>
                  <a:pt x="330463" y="206716"/>
                  <a:pt x="321876" y="209319"/>
                  <a:pt x="313266" y="211667"/>
                </a:cubicBezTo>
                <a:cubicBezTo>
                  <a:pt x="301381" y="214908"/>
                  <a:pt x="242874" y="227321"/>
                  <a:pt x="220133" y="237067"/>
                </a:cubicBezTo>
                <a:cubicBezTo>
                  <a:pt x="158150" y="263631"/>
                  <a:pt x="214837" y="246857"/>
                  <a:pt x="152400" y="262467"/>
                </a:cubicBezTo>
                <a:cubicBezTo>
                  <a:pt x="141111" y="270934"/>
                  <a:pt x="130785" y="280866"/>
                  <a:pt x="118533" y="287867"/>
                </a:cubicBezTo>
                <a:cubicBezTo>
                  <a:pt x="110784" y="292295"/>
                  <a:pt x="100102" y="290759"/>
                  <a:pt x="93133" y="296334"/>
                </a:cubicBezTo>
                <a:cubicBezTo>
                  <a:pt x="85187" y="302691"/>
                  <a:pt x="83395" y="314539"/>
                  <a:pt x="76200" y="321734"/>
                </a:cubicBezTo>
                <a:cubicBezTo>
                  <a:pt x="69005" y="328929"/>
                  <a:pt x="58746" y="332310"/>
                  <a:pt x="50800" y="338667"/>
                </a:cubicBezTo>
                <a:cubicBezTo>
                  <a:pt x="44567" y="343654"/>
                  <a:pt x="39511" y="349956"/>
                  <a:pt x="33866" y="355600"/>
                </a:cubicBezTo>
                <a:cubicBezTo>
                  <a:pt x="28222" y="366889"/>
                  <a:pt x="21620" y="377748"/>
                  <a:pt x="16933" y="389467"/>
                </a:cubicBezTo>
                <a:cubicBezTo>
                  <a:pt x="10304" y="406040"/>
                  <a:pt x="0" y="440267"/>
                  <a:pt x="0" y="440267"/>
                </a:cubicBezTo>
                <a:cubicBezTo>
                  <a:pt x="2822" y="508000"/>
                  <a:pt x="1720" y="576011"/>
                  <a:pt x="8466" y="643467"/>
                </a:cubicBezTo>
                <a:cubicBezTo>
                  <a:pt x="10242" y="661228"/>
                  <a:pt x="18771" y="677694"/>
                  <a:pt x="25400" y="694267"/>
                </a:cubicBezTo>
                <a:cubicBezTo>
                  <a:pt x="32814" y="712803"/>
                  <a:pt x="65355" y="771704"/>
                  <a:pt x="76200" y="778934"/>
                </a:cubicBezTo>
                <a:lnTo>
                  <a:pt x="101600" y="795867"/>
                </a:lnTo>
                <a:cubicBezTo>
                  <a:pt x="107244" y="804334"/>
                  <a:pt x="111773" y="813662"/>
                  <a:pt x="118533" y="821267"/>
                </a:cubicBezTo>
                <a:cubicBezTo>
                  <a:pt x="149480" y="856082"/>
                  <a:pt x="170437" y="878727"/>
                  <a:pt x="211666" y="897467"/>
                </a:cubicBezTo>
                <a:cubicBezTo>
                  <a:pt x="239875" y="910289"/>
                  <a:pt x="303393" y="925026"/>
                  <a:pt x="330200" y="931334"/>
                </a:cubicBezTo>
                <a:cubicBezTo>
                  <a:pt x="355528" y="937294"/>
                  <a:pt x="380734" y="943989"/>
                  <a:pt x="406400" y="948267"/>
                </a:cubicBezTo>
                <a:cubicBezTo>
                  <a:pt x="431609" y="952468"/>
                  <a:pt x="457171" y="954191"/>
                  <a:pt x="482600" y="956734"/>
                </a:cubicBezTo>
                <a:cubicBezTo>
                  <a:pt x="561216" y="964595"/>
                  <a:pt x="605049" y="967455"/>
                  <a:pt x="685800" y="973667"/>
                </a:cubicBezTo>
                <a:cubicBezTo>
                  <a:pt x="716844" y="979311"/>
                  <a:pt x="747502" y="987827"/>
                  <a:pt x="778933" y="990600"/>
                </a:cubicBezTo>
                <a:cubicBezTo>
                  <a:pt x="1012454" y="1011205"/>
                  <a:pt x="1289117" y="989053"/>
                  <a:pt x="1507066" y="982134"/>
                </a:cubicBezTo>
                <a:cubicBezTo>
                  <a:pt x="1675301" y="966839"/>
                  <a:pt x="1525320" y="983262"/>
                  <a:pt x="1693333" y="956734"/>
                </a:cubicBezTo>
                <a:cubicBezTo>
                  <a:pt x="1715808" y="953185"/>
                  <a:pt x="1738622" y="952008"/>
                  <a:pt x="1761066" y="948267"/>
                </a:cubicBezTo>
                <a:cubicBezTo>
                  <a:pt x="1789456" y="943535"/>
                  <a:pt x="1817637" y="937578"/>
                  <a:pt x="1845733" y="931334"/>
                </a:cubicBezTo>
                <a:cubicBezTo>
                  <a:pt x="1894752" y="920441"/>
                  <a:pt x="1942800" y="907339"/>
                  <a:pt x="1989666" y="889000"/>
                </a:cubicBezTo>
                <a:cubicBezTo>
                  <a:pt x="2267830" y="780154"/>
                  <a:pt x="2016020" y="880056"/>
                  <a:pt x="2150533" y="812800"/>
                </a:cubicBezTo>
                <a:cubicBezTo>
                  <a:pt x="2164126" y="806003"/>
                  <a:pt x="2179272" y="802664"/>
                  <a:pt x="2192866" y="795867"/>
                </a:cubicBezTo>
                <a:cubicBezTo>
                  <a:pt x="2201967" y="791316"/>
                  <a:pt x="2209986" y="784848"/>
                  <a:pt x="2218266" y="778934"/>
                </a:cubicBezTo>
                <a:cubicBezTo>
                  <a:pt x="2259075" y="749785"/>
                  <a:pt x="2248751" y="756916"/>
                  <a:pt x="2286000" y="719667"/>
                </a:cubicBezTo>
                <a:cubicBezTo>
                  <a:pt x="2304997" y="681671"/>
                  <a:pt x="2307311" y="681035"/>
                  <a:pt x="2319866" y="635000"/>
                </a:cubicBezTo>
                <a:cubicBezTo>
                  <a:pt x="2323652" y="621117"/>
                  <a:pt x="2323782" y="606319"/>
                  <a:pt x="2328333" y="592667"/>
                </a:cubicBezTo>
                <a:cubicBezTo>
                  <a:pt x="2337945" y="563830"/>
                  <a:pt x="2362200" y="508000"/>
                  <a:pt x="2362200" y="508000"/>
                </a:cubicBezTo>
                <a:cubicBezTo>
                  <a:pt x="2359378" y="468489"/>
                  <a:pt x="2357880" y="428861"/>
                  <a:pt x="2353733" y="389467"/>
                </a:cubicBezTo>
                <a:cubicBezTo>
                  <a:pt x="2352226" y="375156"/>
                  <a:pt x="2351702" y="360005"/>
                  <a:pt x="2345266" y="347134"/>
                </a:cubicBezTo>
                <a:cubicBezTo>
                  <a:pt x="2339911" y="336424"/>
                  <a:pt x="2328333" y="330201"/>
                  <a:pt x="2319866" y="321734"/>
                </a:cubicBezTo>
                <a:cubicBezTo>
                  <a:pt x="2317044" y="313267"/>
                  <a:pt x="2316587" y="303596"/>
                  <a:pt x="2311400" y="296334"/>
                </a:cubicBezTo>
                <a:cubicBezTo>
                  <a:pt x="2279446" y="251598"/>
                  <a:pt x="2283245" y="271144"/>
                  <a:pt x="2243666" y="245534"/>
                </a:cubicBezTo>
                <a:cubicBezTo>
                  <a:pt x="2078095" y="138400"/>
                  <a:pt x="2196028" y="192861"/>
                  <a:pt x="2057400" y="143934"/>
                </a:cubicBezTo>
                <a:cubicBezTo>
                  <a:pt x="1954963" y="107780"/>
                  <a:pt x="1836569" y="51109"/>
                  <a:pt x="1735666" y="42334"/>
                </a:cubicBezTo>
                <a:lnTo>
                  <a:pt x="1540933" y="25400"/>
                </a:lnTo>
                <a:cubicBezTo>
                  <a:pt x="1504263" y="22344"/>
                  <a:pt x="1467635" y="18376"/>
                  <a:pt x="1430866" y="16934"/>
                </a:cubicBezTo>
                <a:lnTo>
                  <a:pt x="999066" y="0"/>
                </a:lnTo>
                <a:lnTo>
                  <a:pt x="406400" y="16934"/>
                </a:lnTo>
                <a:cubicBezTo>
                  <a:pt x="386459" y="17711"/>
                  <a:pt x="366493" y="20560"/>
                  <a:pt x="347133" y="25400"/>
                </a:cubicBezTo>
                <a:cubicBezTo>
                  <a:pt x="332389" y="29086"/>
                  <a:pt x="318911" y="36689"/>
                  <a:pt x="304800" y="42334"/>
                </a:cubicBezTo>
                <a:cubicBezTo>
                  <a:pt x="296333" y="50801"/>
                  <a:pt x="289363" y="61092"/>
                  <a:pt x="279400" y="67734"/>
                </a:cubicBezTo>
                <a:cubicBezTo>
                  <a:pt x="271974" y="72684"/>
                  <a:pt x="259713" y="69344"/>
                  <a:pt x="254000" y="76200"/>
                </a:cubicBezTo>
                <a:cubicBezTo>
                  <a:pt x="244270" y="87876"/>
                  <a:pt x="243863" y="104940"/>
                  <a:pt x="237066" y="118534"/>
                </a:cubicBezTo>
                <a:cubicBezTo>
                  <a:pt x="232515" y="127635"/>
                  <a:pt x="224684" y="134833"/>
                  <a:pt x="220133" y="143934"/>
                </a:cubicBezTo>
                <a:cubicBezTo>
                  <a:pt x="216142" y="151916"/>
                  <a:pt x="215182" y="161131"/>
                  <a:pt x="211666" y="169334"/>
                </a:cubicBezTo>
                <a:cubicBezTo>
                  <a:pt x="206694" y="180935"/>
                  <a:pt x="194733" y="203200"/>
                  <a:pt x="194733" y="203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419471" y="3039050"/>
            <a:ext cx="1984610" cy="923350"/>
          </a:xfrm>
          <a:custGeom>
            <a:avLst/>
            <a:gdLst>
              <a:gd name="connsiteX0" fmla="*/ 432862 w 1984610"/>
              <a:gd name="connsiteY0" fmla="*/ 42817 h 923350"/>
              <a:gd name="connsiteX1" fmla="*/ 348196 w 1984610"/>
              <a:gd name="connsiteY1" fmla="*/ 68217 h 923350"/>
              <a:gd name="connsiteX2" fmla="*/ 305862 w 1984610"/>
              <a:gd name="connsiteY2" fmla="*/ 76683 h 923350"/>
              <a:gd name="connsiteX3" fmla="*/ 271996 w 1984610"/>
              <a:gd name="connsiteY3" fmla="*/ 85150 h 923350"/>
              <a:gd name="connsiteX4" fmla="*/ 221196 w 1984610"/>
              <a:gd name="connsiteY4" fmla="*/ 102083 h 923350"/>
              <a:gd name="connsiteX5" fmla="*/ 178862 w 1984610"/>
              <a:gd name="connsiteY5" fmla="*/ 110550 h 923350"/>
              <a:gd name="connsiteX6" fmla="*/ 144996 w 1984610"/>
              <a:gd name="connsiteY6" fmla="*/ 119017 h 923350"/>
              <a:gd name="connsiteX7" fmla="*/ 128062 w 1984610"/>
              <a:gd name="connsiteY7" fmla="*/ 135950 h 923350"/>
              <a:gd name="connsiteX8" fmla="*/ 77262 w 1984610"/>
              <a:gd name="connsiteY8" fmla="*/ 152883 h 923350"/>
              <a:gd name="connsiteX9" fmla="*/ 60329 w 1984610"/>
              <a:gd name="connsiteY9" fmla="*/ 169817 h 923350"/>
              <a:gd name="connsiteX10" fmla="*/ 43396 w 1984610"/>
              <a:gd name="connsiteY10" fmla="*/ 220617 h 923350"/>
              <a:gd name="connsiteX11" fmla="*/ 17996 w 1984610"/>
              <a:gd name="connsiteY11" fmla="*/ 246017 h 923350"/>
              <a:gd name="connsiteX12" fmla="*/ 1062 w 1984610"/>
              <a:gd name="connsiteY12" fmla="*/ 288350 h 923350"/>
              <a:gd name="connsiteX13" fmla="*/ 17996 w 1984610"/>
              <a:gd name="connsiteY13" fmla="*/ 389950 h 923350"/>
              <a:gd name="connsiteX14" fmla="*/ 26462 w 1984610"/>
              <a:gd name="connsiteY14" fmla="*/ 423817 h 923350"/>
              <a:gd name="connsiteX15" fmla="*/ 43396 w 1984610"/>
              <a:gd name="connsiteY15" fmla="*/ 474617 h 923350"/>
              <a:gd name="connsiteX16" fmla="*/ 26462 w 1984610"/>
              <a:gd name="connsiteY16" fmla="*/ 576217 h 923350"/>
              <a:gd name="connsiteX17" fmla="*/ 9529 w 1984610"/>
              <a:gd name="connsiteY17" fmla="*/ 643950 h 923350"/>
              <a:gd name="connsiteX18" fmla="*/ 17996 w 1984610"/>
              <a:gd name="connsiteY18" fmla="*/ 703217 h 923350"/>
              <a:gd name="connsiteX19" fmla="*/ 26462 w 1984610"/>
              <a:gd name="connsiteY19" fmla="*/ 728617 h 923350"/>
              <a:gd name="connsiteX20" fmla="*/ 51862 w 1984610"/>
              <a:gd name="connsiteY20" fmla="*/ 745550 h 923350"/>
              <a:gd name="connsiteX21" fmla="*/ 128062 w 1984610"/>
              <a:gd name="connsiteY21" fmla="*/ 779417 h 923350"/>
              <a:gd name="connsiteX22" fmla="*/ 153462 w 1984610"/>
              <a:gd name="connsiteY22" fmla="*/ 787883 h 923350"/>
              <a:gd name="connsiteX23" fmla="*/ 170396 w 1984610"/>
              <a:gd name="connsiteY23" fmla="*/ 804817 h 923350"/>
              <a:gd name="connsiteX24" fmla="*/ 221196 w 1984610"/>
              <a:gd name="connsiteY24" fmla="*/ 838683 h 923350"/>
              <a:gd name="connsiteX25" fmla="*/ 246596 w 1984610"/>
              <a:gd name="connsiteY25" fmla="*/ 855617 h 923350"/>
              <a:gd name="connsiteX26" fmla="*/ 271996 w 1984610"/>
              <a:gd name="connsiteY26" fmla="*/ 872550 h 923350"/>
              <a:gd name="connsiteX27" fmla="*/ 305862 w 1984610"/>
              <a:gd name="connsiteY27" fmla="*/ 897950 h 923350"/>
              <a:gd name="connsiteX28" fmla="*/ 373596 w 1984610"/>
              <a:gd name="connsiteY28" fmla="*/ 914883 h 923350"/>
              <a:gd name="connsiteX29" fmla="*/ 517529 w 1984610"/>
              <a:gd name="connsiteY29" fmla="*/ 906417 h 923350"/>
              <a:gd name="connsiteX30" fmla="*/ 568329 w 1984610"/>
              <a:gd name="connsiteY30" fmla="*/ 889483 h 923350"/>
              <a:gd name="connsiteX31" fmla="*/ 720729 w 1984610"/>
              <a:gd name="connsiteY31" fmla="*/ 897950 h 923350"/>
              <a:gd name="connsiteX32" fmla="*/ 779996 w 1984610"/>
              <a:gd name="connsiteY32" fmla="*/ 906417 h 923350"/>
              <a:gd name="connsiteX33" fmla="*/ 856196 w 1984610"/>
              <a:gd name="connsiteY33" fmla="*/ 923350 h 923350"/>
              <a:gd name="connsiteX34" fmla="*/ 1169462 w 1984610"/>
              <a:gd name="connsiteY34" fmla="*/ 914883 h 923350"/>
              <a:gd name="connsiteX35" fmla="*/ 1414996 w 1984610"/>
              <a:gd name="connsiteY35" fmla="*/ 906417 h 923350"/>
              <a:gd name="connsiteX36" fmla="*/ 1448862 w 1984610"/>
              <a:gd name="connsiteY36" fmla="*/ 881017 h 923350"/>
              <a:gd name="connsiteX37" fmla="*/ 1558929 w 1984610"/>
              <a:gd name="connsiteY37" fmla="*/ 821750 h 923350"/>
              <a:gd name="connsiteX38" fmla="*/ 1601262 w 1984610"/>
              <a:gd name="connsiteY38" fmla="*/ 804817 h 923350"/>
              <a:gd name="connsiteX39" fmla="*/ 1694396 w 1984610"/>
              <a:gd name="connsiteY39" fmla="*/ 779417 h 923350"/>
              <a:gd name="connsiteX40" fmla="*/ 1736729 w 1984610"/>
              <a:gd name="connsiteY40" fmla="*/ 762483 h 923350"/>
              <a:gd name="connsiteX41" fmla="*/ 1770596 w 1984610"/>
              <a:gd name="connsiteY41" fmla="*/ 745550 h 923350"/>
              <a:gd name="connsiteX42" fmla="*/ 1804462 w 1984610"/>
              <a:gd name="connsiteY42" fmla="*/ 737083 h 923350"/>
              <a:gd name="connsiteX43" fmla="*/ 1846796 w 1984610"/>
              <a:gd name="connsiteY43" fmla="*/ 703217 h 923350"/>
              <a:gd name="connsiteX44" fmla="*/ 1880662 w 1984610"/>
              <a:gd name="connsiteY44" fmla="*/ 686283 h 923350"/>
              <a:gd name="connsiteX45" fmla="*/ 1931462 w 1984610"/>
              <a:gd name="connsiteY45" fmla="*/ 635483 h 923350"/>
              <a:gd name="connsiteX46" fmla="*/ 1973796 w 1984610"/>
              <a:gd name="connsiteY46" fmla="*/ 542350 h 923350"/>
              <a:gd name="connsiteX47" fmla="*/ 1973796 w 1984610"/>
              <a:gd name="connsiteY47" fmla="*/ 398417 h 923350"/>
              <a:gd name="connsiteX48" fmla="*/ 1956862 w 1984610"/>
              <a:gd name="connsiteY48" fmla="*/ 373017 h 923350"/>
              <a:gd name="connsiteX49" fmla="*/ 1931462 w 1984610"/>
              <a:gd name="connsiteY49" fmla="*/ 305283 h 923350"/>
              <a:gd name="connsiteX50" fmla="*/ 1906062 w 1984610"/>
              <a:gd name="connsiteY50" fmla="*/ 279883 h 923350"/>
              <a:gd name="connsiteX51" fmla="*/ 1880662 w 1984610"/>
              <a:gd name="connsiteY51" fmla="*/ 237550 h 923350"/>
              <a:gd name="connsiteX52" fmla="*/ 1863729 w 1984610"/>
              <a:gd name="connsiteY52" fmla="*/ 212150 h 923350"/>
              <a:gd name="connsiteX53" fmla="*/ 1838329 w 1984610"/>
              <a:gd name="connsiteY53" fmla="*/ 203683 h 923350"/>
              <a:gd name="connsiteX54" fmla="*/ 1702862 w 1984610"/>
              <a:gd name="connsiteY54" fmla="*/ 195217 h 923350"/>
              <a:gd name="connsiteX55" fmla="*/ 1668996 w 1984610"/>
              <a:gd name="connsiteY55" fmla="*/ 178283 h 923350"/>
              <a:gd name="connsiteX56" fmla="*/ 1643596 w 1984610"/>
              <a:gd name="connsiteY56" fmla="*/ 161350 h 923350"/>
              <a:gd name="connsiteX57" fmla="*/ 1601262 w 1984610"/>
              <a:gd name="connsiteY57" fmla="*/ 144417 h 923350"/>
              <a:gd name="connsiteX58" fmla="*/ 1525062 w 1984610"/>
              <a:gd name="connsiteY58" fmla="*/ 85150 h 923350"/>
              <a:gd name="connsiteX59" fmla="*/ 1474262 w 1984610"/>
              <a:gd name="connsiteY59" fmla="*/ 59750 h 923350"/>
              <a:gd name="connsiteX60" fmla="*/ 1152529 w 1984610"/>
              <a:gd name="connsiteY60" fmla="*/ 59750 h 923350"/>
              <a:gd name="connsiteX61" fmla="*/ 1127129 w 1984610"/>
              <a:gd name="connsiteY61" fmla="*/ 42817 h 923350"/>
              <a:gd name="connsiteX62" fmla="*/ 1093262 w 1984610"/>
              <a:gd name="connsiteY62" fmla="*/ 34350 h 923350"/>
              <a:gd name="connsiteX63" fmla="*/ 1042462 w 1984610"/>
              <a:gd name="connsiteY63" fmla="*/ 483 h 923350"/>
              <a:gd name="connsiteX64" fmla="*/ 966262 w 1984610"/>
              <a:gd name="connsiteY64" fmla="*/ 17417 h 923350"/>
              <a:gd name="connsiteX65" fmla="*/ 923929 w 1984610"/>
              <a:gd name="connsiteY65" fmla="*/ 34350 h 923350"/>
              <a:gd name="connsiteX66" fmla="*/ 847729 w 1984610"/>
              <a:gd name="connsiteY66" fmla="*/ 51283 h 923350"/>
              <a:gd name="connsiteX67" fmla="*/ 729196 w 1984610"/>
              <a:gd name="connsiteY67" fmla="*/ 25883 h 923350"/>
              <a:gd name="connsiteX68" fmla="*/ 703796 w 1984610"/>
              <a:gd name="connsiteY68" fmla="*/ 17417 h 923350"/>
              <a:gd name="connsiteX69" fmla="*/ 610662 w 1984610"/>
              <a:gd name="connsiteY69" fmla="*/ 42817 h 923350"/>
              <a:gd name="connsiteX70" fmla="*/ 585262 w 1984610"/>
              <a:gd name="connsiteY70" fmla="*/ 51283 h 923350"/>
              <a:gd name="connsiteX71" fmla="*/ 559862 w 1984610"/>
              <a:gd name="connsiteY71" fmla="*/ 59750 h 923350"/>
              <a:gd name="connsiteX72" fmla="*/ 500596 w 1984610"/>
              <a:gd name="connsiteY72" fmla="*/ 42817 h 923350"/>
              <a:gd name="connsiteX73" fmla="*/ 483662 w 1984610"/>
              <a:gd name="connsiteY73" fmla="*/ 25883 h 923350"/>
              <a:gd name="connsiteX74" fmla="*/ 432862 w 1984610"/>
              <a:gd name="connsiteY74" fmla="*/ 42817 h 92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984610" h="923350">
                <a:moveTo>
                  <a:pt x="432862" y="42817"/>
                </a:moveTo>
                <a:cubicBezTo>
                  <a:pt x="410284" y="49873"/>
                  <a:pt x="459588" y="34800"/>
                  <a:pt x="348196" y="68217"/>
                </a:cubicBezTo>
                <a:cubicBezTo>
                  <a:pt x="334412" y="72352"/>
                  <a:pt x="319910" y="73561"/>
                  <a:pt x="305862" y="76683"/>
                </a:cubicBezTo>
                <a:cubicBezTo>
                  <a:pt x="294503" y="79207"/>
                  <a:pt x="283141" y="81806"/>
                  <a:pt x="271996" y="85150"/>
                </a:cubicBezTo>
                <a:cubicBezTo>
                  <a:pt x="254900" y="90279"/>
                  <a:pt x="238416" y="97387"/>
                  <a:pt x="221196" y="102083"/>
                </a:cubicBezTo>
                <a:cubicBezTo>
                  <a:pt x="207312" y="105869"/>
                  <a:pt x="192910" y="107428"/>
                  <a:pt x="178862" y="110550"/>
                </a:cubicBezTo>
                <a:cubicBezTo>
                  <a:pt x="167503" y="113074"/>
                  <a:pt x="156285" y="116195"/>
                  <a:pt x="144996" y="119017"/>
                </a:cubicBezTo>
                <a:cubicBezTo>
                  <a:pt x="139351" y="124661"/>
                  <a:pt x="135202" y="132380"/>
                  <a:pt x="128062" y="135950"/>
                </a:cubicBezTo>
                <a:cubicBezTo>
                  <a:pt x="112097" y="143932"/>
                  <a:pt x="77262" y="152883"/>
                  <a:pt x="77262" y="152883"/>
                </a:cubicBezTo>
                <a:cubicBezTo>
                  <a:pt x="71618" y="158528"/>
                  <a:pt x="63899" y="162677"/>
                  <a:pt x="60329" y="169817"/>
                </a:cubicBezTo>
                <a:cubicBezTo>
                  <a:pt x="52347" y="185782"/>
                  <a:pt x="56017" y="207996"/>
                  <a:pt x="43396" y="220617"/>
                </a:cubicBezTo>
                <a:lnTo>
                  <a:pt x="17996" y="246017"/>
                </a:lnTo>
                <a:cubicBezTo>
                  <a:pt x="12351" y="260128"/>
                  <a:pt x="2145" y="273191"/>
                  <a:pt x="1062" y="288350"/>
                </a:cubicBezTo>
                <a:cubicBezTo>
                  <a:pt x="-3263" y="348901"/>
                  <a:pt x="6259" y="348868"/>
                  <a:pt x="17996" y="389950"/>
                </a:cubicBezTo>
                <a:cubicBezTo>
                  <a:pt x="21193" y="401139"/>
                  <a:pt x="23118" y="412671"/>
                  <a:pt x="26462" y="423817"/>
                </a:cubicBezTo>
                <a:cubicBezTo>
                  <a:pt x="31591" y="440914"/>
                  <a:pt x="43396" y="474617"/>
                  <a:pt x="43396" y="474617"/>
                </a:cubicBezTo>
                <a:cubicBezTo>
                  <a:pt x="28018" y="613009"/>
                  <a:pt x="45080" y="507951"/>
                  <a:pt x="26462" y="576217"/>
                </a:cubicBezTo>
                <a:cubicBezTo>
                  <a:pt x="20339" y="598669"/>
                  <a:pt x="9529" y="643950"/>
                  <a:pt x="9529" y="643950"/>
                </a:cubicBezTo>
                <a:cubicBezTo>
                  <a:pt x="12351" y="663706"/>
                  <a:pt x="14082" y="683648"/>
                  <a:pt x="17996" y="703217"/>
                </a:cubicBezTo>
                <a:cubicBezTo>
                  <a:pt x="19746" y="711968"/>
                  <a:pt x="20887" y="721648"/>
                  <a:pt x="26462" y="728617"/>
                </a:cubicBezTo>
                <a:cubicBezTo>
                  <a:pt x="32819" y="736563"/>
                  <a:pt x="43027" y="740502"/>
                  <a:pt x="51862" y="745550"/>
                </a:cubicBezTo>
                <a:cubicBezTo>
                  <a:pt x="76345" y="759540"/>
                  <a:pt x="101679" y="769523"/>
                  <a:pt x="128062" y="779417"/>
                </a:cubicBezTo>
                <a:cubicBezTo>
                  <a:pt x="136418" y="782551"/>
                  <a:pt x="144995" y="785061"/>
                  <a:pt x="153462" y="787883"/>
                </a:cubicBezTo>
                <a:cubicBezTo>
                  <a:pt x="159107" y="793528"/>
                  <a:pt x="164010" y="800027"/>
                  <a:pt x="170396" y="804817"/>
                </a:cubicBezTo>
                <a:cubicBezTo>
                  <a:pt x="186677" y="817028"/>
                  <a:pt x="204263" y="827394"/>
                  <a:pt x="221196" y="838683"/>
                </a:cubicBezTo>
                <a:lnTo>
                  <a:pt x="246596" y="855617"/>
                </a:lnTo>
                <a:cubicBezTo>
                  <a:pt x="255063" y="861261"/>
                  <a:pt x="263856" y="866445"/>
                  <a:pt x="271996" y="872550"/>
                </a:cubicBezTo>
                <a:cubicBezTo>
                  <a:pt x="283285" y="881017"/>
                  <a:pt x="292837" y="892523"/>
                  <a:pt x="305862" y="897950"/>
                </a:cubicBezTo>
                <a:cubicBezTo>
                  <a:pt x="327345" y="906901"/>
                  <a:pt x="373596" y="914883"/>
                  <a:pt x="373596" y="914883"/>
                </a:cubicBezTo>
                <a:cubicBezTo>
                  <a:pt x="421574" y="912061"/>
                  <a:pt x="469872" y="912633"/>
                  <a:pt x="517529" y="906417"/>
                </a:cubicBezTo>
                <a:cubicBezTo>
                  <a:pt x="535228" y="904108"/>
                  <a:pt x="568329" y="889483"/>
                  <a:pt x="568329" y="889483"/>
                </a:cubicBezTo>
                <a:cubicBezTo>
                  <a:pt x="619129" y="892305"/>
                  <a:pt x="670013" y="893893"/>
                  <a:pt x="720729" y="897950"/>
                </a:cubicBezTo>
                <a:cubicBezTo>
                  <a:pt x="740622" y="899541"/>
                  <a:pt x="760311" y="903136"/>
                  <a:pt x="779996" y="906417"/>
                </a:cubicBezTo>
                <a:cubicBezTo>
                  <a:pt x="812252" y="911793"/>
                  <a:pt x="825744" y="915737"/>
                  <a:pt x="856196" y="923350"/>
                </a:cubicBezTo>
                <a:lnTo>
                  <a:pt x="1169462" y="914883"/>
                </a:lnTo>
                <a:cubicBezTo>
                  <a:pt x="1251318" y="912403"/>
                  <a:pt x="1333698" y="916271"/>
                  <a:pt x="1414996" y="906417"/>
                </a:cubicBezTo>
                <a:cubicBezTo>
                  <a:pt x="1429004" y="904719"/>
                  <a:pt x="1437121" y="888844"/>
                  <a:pt x="1448862" y="881017"/>
                </a:cubicBezTo>
                <a:cubicBezTo>
                  <a:pt x="1476685" y="862468"/>
                  <a:pt x="1531937" y="832547"/>
                  <a:pt x="1558929" y="821750"/>
                </a:cubicBezTo>
                <a:cubicBezTo>
                  <a:pt x="1573040" y="816106"/>
                  <a:pt x="1586736" y="809287"/>
                  <a:pt x="1601262" y="804817"/>
                </a:cubicBezTo>
                <a:cubicBezTo>
                  <a:pt x="1666430" y="784765"/>
                  <a:pt x="1651221" y="795608"/>
                  <a:pt x="1694396" y="779417"/>
                </a:cubicBezTo>
                <a:cubicBezTo>
                  <a:pt x="1708626" y="774081"/>
                  <a:pt x="1722841" y="768656"/>
                  <a:pt x="1736729" y="762483"/>
                </a:cubicBezTo>
                <a:cubicBezTo>
                  <a:pt x="1748263" y="757357"/>
                  <a:pt x="1758778" y="749982"/>
                  <a:pt x="1770596" y="745550"/>
                </a:cubicBezTo>
                <a:cubicBezTo>
                  <a:pt x="1781491" y="741464"/>
                  <a:pt x="1793173" y="739905"/>
                  <a:pt x="1804462" y="737083"/>
                </a:cubicBezTo>
                <a:cubicBezTo>
                  <a:pt x="1823006" y="718540"/>
                  <a:pt x="1821874" y="717459"/>
                  <a:pt x="1846796" y="703217"/>
                </a:cubicBezTo>
                <a:cubicBezTo>
                  <a:pt x="1857754" y="696955"/>
                  <a:pt x="1870807" y="694168"/>
                  <a:pt x="1880662" y="686283"/>
                </a:cubicBezTo>
                <a:cubicBezTo>
                  <a:pt x="1899362" y="671323"/>
                  <a:pt x="1920752" y="656902"/>
                  <a:pt x="1931462" y="635483"/>
                </a:cubicBezTo>
                <a:cubicBezTo>
                  <a:pt x="1958009" y="582393"/>
                  <a:pt x="1943424" y="613218"/>
                  <a:pt x="1973796" y="542350"/>
                </a:cubicBezTo>
                <a:cubicBezTo>
                  <a:pt x="1986062" y="481013"/>
                  <a:pt x="1990220" y="480539"/>
                  <a:pt x="1973796" y="398417"/>
                </a:cubicBezTo>
                <a:cubicBezTo>
                  <a:pt x="1971800" y="388439"/>
                  <a:pt x="1962507" y="381484"/>
                  <a:pt x="1956862" y="373017"/>
                </a:cubicBezTo>
                <a:cubicBezTo>
                  <a:pt x="1951232" y="356126"/>
                  <a:pt x="1938697" y="316858"/>
                  <a:pt x="1931462" y="305283"/>
                </a:cubicBezTo>
                <a:cubicBezTo>
                  <a:pt x="1925116" y="295129"/>
                  <a:pt x="1914529" y="288350"/>
                  <a:pt x="1906062" y="279883"/>
                </a:cubicBezTo>
                <a:cubicBezTo>
                  <a:pt x="1891359" y="235771"/>
                  <a:pt x="1907228" y="270756"/>
                  <a:pt x="1880662" y="237550"/>
                </a:cubicBezTo>
                <a:cubicBezTo>
                  <a:pt x="1874305" y="229604"/>
                  <a:pt x="1871675" y="218507"/>
                  <a:pt x="1863729" y="212150"/>
                </a:cubicBezTo>
                <a:cubicBezTo>
                  <a:pt x="1856760" y="206575"/>
                  <a:pt x="1847205" y="204617"/>
                  <a:pt x="1838329" y="203683"/>
                </a:cubicBezTo>
                <a:cubicBezTo>
                  <a:pt x="1793334" y="198947"/>
                  <a:pt x="1748018" y="198039"/>
                  <a:pt x="1702862" y="195217"/>
                </a:cubicBezTo>
                <a:cubicBezTo>
                  <a:pt x="1691573" y="189572"/>
                  <a:pt x="1679954" y="184545"/>
                  <a:pt x="1668996" y="178283"/>
                </a:cubicBezTo>
                <a:cubicBezTo>
                  <a:pt x="1660161" y="173234"/>
                  <a:pt x="1652697" y="165901"/>
                  <a:pt x="1643596" y="161350"/>
                </a:cubicBezTo>
                <a:cubicBezTo>
                  <a:pt x="1630002" y="154553"/>
                  <a:pt x="1615373" y="150061"/>
                  <a:pt x="1601262" y="144417"/>
                </a:cubicBezTo>
                <a:cubicBezTo>
                  <a:pt x="1561472" y="104627"/>
                  <a:pt x="1585823" y="125658"/>
                  <a:pt x="1525062" y="85150"/>
                </a:cubicBezTo>
                <a:cubicBezTo>
                  <a:pt x="1492237" y="63267"/>
                  <a:pt x="1509314" y="71435"/>
                  <a:pt x="1474262" y="59750"/>
                </a:cubicBezTo>
                <a:cubicBezTo>
                  <a:pt x="1340210" y="71937"/>
                  <a:pt x="1326616" y="77159"/>
                  <a:pt x="1152529" y="59750"/>
                </a:cubicBezTo>
                <a:cubicBezTo>
                  <a:pt x="1142404" y="58737"/>
                  <a:pt x="1136482" y="46825"/>
                  <a:pt x="1127129" y="42817"/>
                </a:cubicBezTo>
                <a:cubicBezTo>
                  <a:pt x="1116433" y="38233"/>
                  <a:pt x="1104551" y="37172"/>
                  <a:pt x="1093262" y="34350"/>
                </a:cubicBezTo>
                <a:cubicBezTo>
                  <a:pt x="1076329" y="23061"/>
                  <a:pt x="1062329" y="-3932"/>
                  <a:pt x="1042462" y="483"/>
                </a:cubicBezTo>
                <a:cubicBezTo>
                  <a:pt x="1017062" y="6128"/>
                  <a:pt x="991280" y="10269"/>
                  <a:pt x="966262" y="17417"/>
                </a:cubicBezTo>
                <a:cubicBezTo>
                  <a:pt x="951649" y="21592"/>
                  <a:pt x="938347" y="29544"/>
                  <a:pt x="923929" y="34350"/>
                </a:cubicBezTo>
                <a:cubicBezTo>
                  <a:pt x="905988" y="40330"/>
                  <a:pt x="864513" y="47926"/>
                  <a:pt x="847729" y="51283"/>
                </a:cubicBezTo>
                <a:cubicBezTo>
                  <a:pt x="762279" y="40602"/>
                  <a:pt x="801586" y="50013"/>
                  <a:pt x="729196" y="25883"/>
                </a:cubicBezTo>
                <a:lnTo>
                  <a:pt x="703796" y="17417"/>
                </a:lnTo>
                <a:cubicBezTo>
                  <a:pt x="643954" y="29384"/>
                  <a:pt x="675121" y="21331"/>
                  <a:pt x="610662" y="42817"/>
                </a:cubicBezTo>
                <a:lnTo>
                  <a:pt x="585262" y="51283"/>
                </a:lnTo>
                <a:lnTo>
                  <a:pt x="559862" y="59750"/>
                </a:lnTo>
                <a:cubicBezTo>
                  <a:pt x="553541" y="58170"/>
                  <a:pt x="509268" y="48020"/>
                  <a:pt x="500596" y="42817"/>
                </a:cubicBezTo>
                <a:cubicBezTo>
                  <a:pt x="493751" y="38710"/>
                  <a:pt x="491406" y="27819"/>
                  <a:pt x="483662" y="25883"/>
                </a:cubicBezTo>
                <a:cubicBezTo>
                  <a:pt x="467234" y="21776"/>
                  <a:pt x="455440" y="35761"/>
                  <a:pt x="432862" y="42817"/>
                </a:cubicBezTo>
                <a:close/>
              </a:path>
            </a:pathLst>
          </a:cu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2948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12</a:t>
            </a:fld>
            <a:endParaRPr lang="en-US"/>
          </a:p>
        </p:txBody>
      </p:sp>
      <p:sp>
        <p:nvSpPr>
          <p:cNvPr id="4" name="Title 3"/>
          <p:cNvSpPr>
            <a:spLocks noGrp="1"/>
          </p:cNvSpPr>
          <p:nvPr>
            <p:ph type="title"/>
          </p:nvPr>
        </p:nvSpPr>
        <p:spPr/>
        <p:txBody>
          <a:bodyPr/>
          <a:lstStyle/>
          <a:p>
            <a:r>
              <a:rPr lang="en-US" dirty="0"/>
              <a:t>Enable Query Rewrite</a:t>
            </a:r>
          </a:p>
        </p:txBody>
      </p:sp>
      <p:sp>
        <p:nvSpPr>
          <p:cNvPr id="5" name="Content Placeholder 4"/>
          <p:cNvSpPr>
            <a:spLocks noGrp="1"/>
          </p:cNvSpPr>
          <p:nvPr>
            <p:ph idx="1"/>
          </p:nvPr>
        </p:nvSpPr>
        <p:spPr/>
        <p:txBody>
          <a:bodyPr/>
          <a:lstStyle/>
          <a:p>
            <a:pPr marL="0" indent="0">
              <a:buNone/>
            </a:pPr>
            <a:r>
              <a:rPr lang="en-US" sz="2000" b="0" dirty="0"/>
              <a:t>Query rewrite can potentially allow an </a:t>
            </a:r>
            <a:r>
              <a:rPr lang="en-US" sz="2000" dirty="0"/>
              <a:t>aggregated row set</a:t>
            </a:r>
            <a:r>
              <a:rPr lang="en-US" sz="2000" b="0" dirty="0"/>
              <a:t> to </a:t>
            </a:r>
            <a:r>
              <a:rPr lang="en-US" sz="2000" dirty="0"/>
              <a:t>replace a detailed row set</a:t>
            </a:r>
            <a:r>
              <a:rPr lang="en-US" sz="2000" b="0" dirty="0"/>
              <a:t>, </a:t>
            </a:r>
            <a:r>
              <a:rPr lang="en-US" sz="2000" b="0" i="1" dirty="0">
                <a:solidFill>
                  <a:schemeClr val="accent1">
                    <a:lumMod val="75000"/>
                  </a:schemeClr>
                </a:solidFill>
              </a:rPr>
              <a:t>increasing query performance</a:t>
            </a:r>
            <a:r>
              <a:rPr lang="en-US" sz="2000" b="0" dirty="0"/>
              <a:t>. </a:t>
            </a:r>
            <a:endParaRPr lang="en-US" sz="2000" b="0" dirty="0" smtClean="0"/>
          </a:p>
          <a:p>
            <a:pPr marL="0" indent="0">
              <a:buNone/>
            </a:pPr>
            <a:endParaRPr lang="en-US" sz="2000" b="0" dirty="0" smtClean="0"/>
          </a:p>
          <a:p>
            <a:pPr marL="0" indent="0">
              <a:buNone/>
            </a:pPr>
            <a:r>
              <a:rPr lang="en-US" sz="2000" b="0" dirty="0" smtClean="0"/>
              <a:t>Query </a:t>
            </a:r>
            <a:r>
              <a:rPr lang="en-US" sz="2000" b="0" dirty="0"/>
              <a:t>rewrite cannot be performed unless all user-defined functions in the materialized view </a:t>
            </a:r>
            <a:r>
              <a:rPr lang="en-US" sz="2000" b="0" dirty="0" err="1"/>
              <a:t>subquery</a:t>
            </a:r>
            <a:r>
              <a:rPr lang="en-US" sz="2000" b="0" dirty="0"/>
              <a:t> are </a:t>
            </a:r>
            <a:r>
              <a:rPr lang="en-US" sz="2000" dirty="0"/>
              <a:t>deterministic</a:t>
            </a:r>
            <a:r>
              <a:rPr lang="en-US" sz="2000" b="0" dirty="0"/>
              <a:t> and unless all expressions </a:t>
            </a:r>
            <a:r>
              <a:rPr lang="en-US" sz="2000" dirty="0"/>
              <a:t>contain repeatable results</a:t>
            </a:r>
            <a:r>
              <a:rPr lang="en-US" sz="2000" b="0" dirty="0"/>
              <a:t>. For example, SYSDATE is not a repeatable result, because the date is constantly changing.</a:t>
            </a:r>
          </a:p>
          <a:p>
            <a:pPr marL="0" indent="0">
              <a:buNone/>
            </a:pPr>
            <a:endParaRPr lang="en-US" sz="2000" b="0" dirty="0"/>
          </a:p>
        </p:txBody>
      </p:sp>
    </p:spTree>
    <p:extLst>
      <p:ext uri="{BB962C8B-B14F-4D97-AF65-F5344CB8AC3E}">
        <p14:creationId xmlns:p14="http://schemas.microsoft.com/office/powerpoint/2010/main" val="166541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13</a:t>
            </a:fld>
            <a:endParaRPr lang="en-US"/>
          </a:p>
        </p:txBody>
      </p:sp>
      <p:sp>
        <p:nvSpPr>
          <p:cNvPr id="4" name="Title 3"/>
          <p:cNvSpPr>
            <a:spLocks noGrp="1"/>
          </p:cNvSpPr>
          <p:nvPr>
            <p:ph type="title"/>
          </p:nvPr>
        </p:nvSpPr>
        <p:spPr/>
        <p:txBody>
          <a:bodyPr/>
          <a:lstStyle/>
          <a:p>
            <a:r>
              <a:rPr lang="en-US" dirty="0"/>
              <a:t>Verifying Query Rewrite</a:t>
            </a:r>
          </a:p>
        </p:txBody>
      </p:sp>
      <p:sp>
        <p:nvSpPr>
          <p:cNvPr id="5" name="Content Placeholder 4"/>
          <p:cNvSpPr>
            <a:spLocks noGrp="1"/>
          </p:cNvSpPr>
          <p:nvPr>
            <p:ph idx="1"/>
          </p:nvPr>
        </p:nvSpPr>
        <p:spPr/>
        <p:txBody>
          <a:bodyPr/>
          <a:lstStyle/>
          <a:p>
            <a:pPr>
              <a:buFont typeface="Arial" panose="020B0604020202020204" pitchFamily="34" charset="0"/>
              <a:buChar char="•"/>
            </a:pPr>
            <a:r>
              <a:rPr lang="en-US" sz="2000" b="0" dirty="0"/>
              <a:t>Not all queries are eligible for query rewrite, and some that you might expect to execute query rewrite on a materialized view might not actually execute query rewrite at all. As a result, we need to have methods of verifying query rewrite.</a:t>
            </a:r>
          </a:p>
          <a:p>
            <a:pPr>
              <a:buFont typeface="Arial" panose="020B0604020202020204" pitchFamily="34" charset="0"/>
              <a:buChar char="•"/>
            </a:pPr>
            <a:endParaRPr lang="en-US" sz="2000" b="0" dirty="0" smtClean="0"/>
          </a:p>
          <a:p>
            <a:pPr>
              <a:buFont typeface="Arial" panose="020B0604020202020204" pitchFamily="34" charset="0"/>
              <a:buChar char="•"/>
            </a:pPr>
            <a:r>
              <a:rPr lang="en-US" sz="2000" b="0" dirty="0" smtClean="0"/>
              <a:t>There </a:t>
            </a:r>
            <a:r>
              <a:rPr lang="en-US" sz="2000" b="0" dirty="0"/>
              <a:t>are various methods of verifying the occurrence of query rewrite, such as using the </a:t>
            </a:r>
            <a:r>
              <a:rPr lang="en-US" sz="2000" dirty="0"/>
              <a:t>DBMS_MVIEW.EXPLAIN_MVIEW</a:t>
            </a:r>
            <a:r>
              <a:rPr lang="en-US" sz="2000" b="0" dirty="0"/>
              <a:t> procedure</a:t>
            </a:r>
            <a:r>
              <a:rPr lang="en-US" sz="2000" b="0" dirty="0" smtClean="0"/>
              <a:t>.</a:t>
            </a:r>
            <a:endParaRPr lang="en-US" sz="2000" b="0" dirty="0"/>
          </a:p>
        </p:txBody>
      </p:sp>
    </p:spTree>
    <p:extLst>
      <p:ext uri="{BB962C8B-B14F-4D97-AF65-F5344CB8AC3E}">
        <p14:creationId xmlns:p14="http://schemas.microsoft.com/office/powerpoint/2010/main" val="255604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14</a:t>
            </a:fld>
            <a:endParaRPr lang="en-US"/>
          </a:p>
        </p:txBody>
      </p:sp>
      <p:sp>
        <p:nvSpPr>
          <p:cNvPr id="4" name="Title 3"/>
          <p:cNvSpPr>
            <a:spLocks noGrp="1"/>
          </p:cNvSpPr>
          <p:nvPr>
            <p:ph type="title"/>
          </p:nvPr>
        </p:nvSpPr>
        <p:spPr/>
        <p:txBody>
          <a:bodyPr/>
          <a:lstStyle/>
          <a:p>
            <a:r>
              <a:rPr lang="en-US" dirty="0"/>
              <a:t>On Prebuilt Table</a:t>
            </a:r>
          </a:p>
        </p:txBody>
      </p:sp>
      <p:sp>
        <p:nvSpPr>
          <p:cNvPr id="5" name="Content Placeholder 4"/>
          <p:cNvSpPr>
            <a:spLocks noGrp="1"/>
          </p:cNvSpPr>
          <p:nvPr>
            <p:ph idx="1"/>
          </p:nvPr>
        </p:nvSpPr>
        <p:spPr/>
        <p:txBody>
          <a:bodyPr/>
          <a:lstStyle/>
          <a:p>
            <a:pPr>
              <a:buNone/>
            </a:pPr>
            <a:r>
              <a:rPr lang="en-US" dirty="0">
                <a:latin typeface="Consolas" pitchFamily="49" charset="0"/>
                <a:cs typeface="Consolas" pitchFamily="49" charset="0"/>
              </a:rPr>
              <a:t>CREATE TABLE </a:t>
            </a:r>
            <a:r>
              <a:rPr lang="en-US" b="0" dirty="0" err="1">
                <a:latin typeface="Consolas" pitchFamily="49" charset="0"/>
                <a:cs typeface="Consolas" pitchFamily="49" charset="0"/>
              </a:rPr>
              <a:t>sales_by_region</a:t>
            </a:r>
            <a:r>
              <a:rPr lang="en-US" b="0" dirty="0">
                <a:latin typeface="Consolas" pitchFamily="49" charset="0"/>
                <a:cs typeface="Consolas" pitchFamily="49" charset="0"/>
              </a:rPr>
              <a:t>(</a:t>
            </a:r>
          </a:p>
          <a:p>
            <a:pPr>
              <a:buNone/>
            </a:pPr>
            <a:r>
              <a:rPr lang="en-US" dirty="0">
                <a:latin typeface="Consolas" pitchFamily="49" charset="0"/>
                <a:cs typeface="Consolas" pitchFamily="49" charset="0"/>
              </a:rPr>
              <a:t>   </a:t>
            </a:r>
            <a:r>
              <a:rPr lang="en-US" b="0" dirty="0">
                <a:latin typeface="Consolas" pitchFamily="49" charset="0"/>
                <a:cs typeface="Consolas" pitchFamily="49" charset="0"/>
              </a:rPr>
              <a:t>region</a:t>
            </a:r>
            <a:r>
              <a:rPr lang="en-US" dirty="0">
                <a:latin typeface="Consolas" pitchFamily="49" charset="0"/>
                <a:cs typeface="Consolas" pitchFamily="49" charset="0"/>
              </a:rPr>
              <a:t> VARCHAR2</a:t>
            </a:r>
            <a:r>
              <a:rPr lang="en-US" b="0" dirty="0">
                <a:latin typeface="Consolas" pitchFamily="49" charset="0"/>
                <a:cs typeface="Consolas" pitchFamily="49" charset="0"/>
              </a:rPr>
              <a:t>(32)</a:t>
            </a:r>
          </a:p>
          <a:p>
            <a:pPr>
              <a:buNone/>
            </a:pPr>
            <a:r>
              <a:rPr lang="en-US" dirty="0">
                <a:latin typeface="Consolas" pitchFamily="49" charset="0"/>
                <a:cs typeface="Consolas" pitchFamily="49" charset="0"/>
              </a:rPr>
              <a:t>	</a:t>
            </a:r>
            <a:r>
              <a:rPr lang="en-US" b="0" dirty="0">
                <a:latin typeface="Consolas" pitchFamily="49" charset="0"/>
                <a:cs typeface="Consolas" pitchFamily="49" charset="0"/>
              </a:rPr>
              <a:t>,amount </a:t>
            </a:r>
            <a:r>
              <a:rPr lang="en-US" dirty="0">
                <a:latin typeface="Consolas" pitchFamily="49" charset="0"/>
                <a:cs typeface="Consolas" pitchFamily="49" charset="0"/>
              </a:rPr>
              <a:t>NUMBER</a:t>
            </a:r>
            <a:r>
              <a:rPr lang="en-US" b="0" dirty="0">
                <a:latin typeface="Consolas" pitchFamily="49" charset="0"/>
                <a:cs typeface="Consolas" pitchFamily="49" charset="0"/>
              </a:rPr>
              <a:t>(10,2));</a:t>
            </a:r>
          </a:p>
          <a:p>
            <a:pPr>
              <a:buNone/>
            </a:pPr>
            <a:endParaRPr lang="en-US" dirty="0">
              <a:latin typeface="Consolas" pitchFamily="49" charset="0"/>
              <a:cs typeface="Consolas" pitchFamily="49" charset="0"/>
            </a:endParaRPr>
          </a:p>
          <a:p>
            <a:pPr>
              <a:buNone/>
            </a:pPr>
            <a:r>
              <a:rPr lang="en-US" dirty="0">
                <a:latin typeface="Consolas" pitchFamily="49" charset="0"/>
                <a:cs typeface="Consolas" pitchFamily="49" charset="0"/>
              </a:rPr>
              <a:t>CREATE MATERIALIZED VIEW </a:t>
            </a:r>
            <a:r>
              <a:rPr lang="en-US" b="0" dirty="0" err="1">
                <a:latin typeface="Consolas" pitchFamily="49" charset="0"/>
                <a:cs typeface="Consolas" pitchFamily="49" charset="0"/>
              </a:rPr>
              <a:t>sales_by_region</a:t>
            </a:r>
            <a:endParaRPr lang="en-US" b="0" dirty="0">
              <a:latin typeface="Consolas" pitchFamily="49" charset="0"/>
              <a:cs typeface="Consolas" pitchFamily="49" charset="0"/>
            </a:endParaRPr>
          </a:p>
          <a:p>
            <a:pPr>
              <a:buNone/>
            </a:pPr>
            <a:r>
              <a:rPr lang="en-US" dirty="0">
                <a:latin typeface="Consolas" pitchFamily="49" charset="0"/>
                <a:cs typeface="Consolas" pitchFamily="49" charset="0"/>
              </a:rPr>
              <a:t>ON PREBUILT TABLE WITH REDUCED PRECISION</a:t>
            </a:r>
          </a:p>
          <a:p>
            <a:pPr>
              <a:buNone/>
            </a:pPr>
            <a:r>
              <a:rPr lang="en-US" dirty="0">
                <a:latin typeface="Consolas" pitchFamily="49" charset="0"/>
                <a:cs typeface="Consolas" pitchFamily="49" charset="0"/>
              </a:rPr>
              <a:t>ENABLE QUERY REWRITE</a:t>
            </a:r>
          </a:p>
          <a:p>
            <a:pPr>
              <a:buNone/>
            </a:pPr>
            <a:r>
              <a:rPr lang="en-US" dirty="0">
                <a:latin typeface="Consolas" pitchFamily="49" charset="0"/>
                <a:cs typeface="Consolas" pitchFamily="49" charset="0"/>
              </a:rPr>
              <a:t>AS SELECT </a:t>
            </a:r>
            <a:r>
              <a:rPr lang="en-US" b="0" dirty="0" err="1">
                <a:latin typeface="Consolas" pitchFamily="49" charset="0"/>
                <a:cs typeface="Consolas" pitchFamily="49" charset="0"/>
              </a:rPr>
              <a:t>l.region</a:t>
            </a:r>
            <a:r>
              <a:rPr lang="en-US" dirty="0">
                <a:latin typeface="Consolas" pitchFamily="49" charset="0"/>
                <a:cs typeface="Consolas" pitchFamily="49" charset="0"/>
              </a:rPr>
              <a:t> AS </a:t>
            </a:r>
            <a:r>
              <a:rPr lang="en-US" b="0" dirty="0">
                <a:latin typeface="Consolas" pitchFamily="49" charset="0"/>
                <a:cs typeface="Consolas" pitchFamily="49" charset="0"/>
              </a:rPr>
              <a:t>region</a:t>
            </a:r>
          </a:p>
          <a:p>
            <a:pPr>
              <a:buNone/>
            </a:pPr>
            <a:r>
              <a:rPr lang="en-US" dirty="0">
                <a:latin typeface="Consolas" pitchFamily="49" charset="0"/>
                <a:cs typeface="Consolas" pitchFamily="49" charset="0"/>
              </a:rPr>
              <a:t>        , SUM</a:t>
            </a:r>
            <a:r>
              <a:rPr lang="en-US" b="0" dirty="0">
                <a:latin typeface="Consolas" pitchFamily="49" charset="0"/>
                <a:cs typeface="Consolas" pitchFamily="49" charset="0"/>
              </a:rPr>
              <a:t>(</a:t>
            </a:r>
            <a:r>
              <a:rPr lang="en-US" b="0" dirty="0" err="1">
                <a:latin typeface="Consolas" pitchFamily="49" charset="0"/>
                <a:cs typeface="Consolas" pitchFamily="49" charset="0"/>
              </a:rPr>
              <a:t>s.transaction_amount</a:t>
            </a:r>
            <a:r>
              <a:rPr lang="en-US" b="0" dirty="0">
                <a:latin typeface="Consolas" pitchFamily="49" charset="0"/>
                <a:cs typeface="Consolas" pitchFamily="49" charset="0"/>
              </a:rPr>
              <a:t>)</a:t>
            </a:r>
            <a:r>
              <a:rPr lang="en-US" dirty="0">
                <a:latin typeface="Consolas" pitchFamily="49" charset="0"/>
                <a:cs typeface="Consolas" pitchFamily="49" charset="0"/>
              </a:rPr>
              <a:t> AS </a:t>
            </a:r>
            <a:r>
              <a:rPr lang="en-US" b="0" dirty="0">
                <a:latin typeface="Consolas" pitchFamily="49" charset="0"/>
                <a:cs typeface="Consolas" pitchFamily="49" charset="0"/>
              </a:rPr>
              <a:t>amount</a:t>
            </a:r>
          </a:p>
          <a:p>
            <a:pPr>
              <a:buNone/>
            </a:pPr>
            <a:r>
              <a:rPr lang="en-US" dirty="0">
                <a:latin typeface="Consolas" pitchFamily="49" charset="0"/>
                <a:cs typeface="Consolas" pitchFamily="49" charset="0"/>
              </a:rPr>
              <a:t>     FROM </a:t>
            </a:r>
            <a:r>
              <a:rPr lang="en-US" b="0" dirty="0">
                <a:latin typeface="Consolas" pitchFamily="49" charset="0"/>
                <a:cs typeface="Consolas" pitchFamily="49" charset="0"/>
              </a:rPr>
              <a:t>sale s, location l</a:t>
            </a:r>
          </a:p>
          <a:p>
            <a:pPr>
              <a:buNone/>
            </a:pPr>
            <a:r>
              <a:rPr lang="en-US" dirty="0">
                <a:latin typeface="Consolas" pitchFamily="49" charset="0"/>
                <a:cs typeface="Consolas" pitchFamily="49" charset="0"/>
              </a:rPr>
              <a:t>    WHERE </a:t>
            </a:r>
            <a:r>
              <a:rPr lang="en-US" b="0" dirty="0" err="1">
                <a:latin typeface="Consolas" pitchFamily="49" charset="0"/>
                <a:cs typeface="Consolas" pitchFamily="49" charset="0"/>
              </a:rPr>
              <a:t>s.location_id</a:t>
            </a:r>
            <a:r>
              <a:rPr lang="en-US" b="0" dirty="0">
                <a:latin typeface="Consolas" pitchFamily="49" charset="0"/>
                <a:cs typeface="Consolas" pitchFamily="49" charset="0"/>
              </a:rPr>
              <a:t> = </a:t>
            </a:r>
            <a:r>
              <a:rPr lang="en-US" b="0" dirty="0" err="1">
                <a:latin typeface="Consolas" pitchFamily="49" charset="0"/>
                <a:cs typeface="Consolas" pitchFamily="49" charset="0"/>
              </a:rPr>
              <a:t>l.location_id</a:t>
            </a:r>
            <a:endParaRPr lang="en-US" b="0" dirty="0">
              <a:latin typeface="Consolas" pitchFamily="49" charset="0"/>
              <a:cs typeface="Consolas" pitchFamily="49" charset="0"/>
            </a:endParaRPr>
          </a:p>
          <a:p>
            <a:pPr>
              <a:buNone/>
            </a:pPr>
            <a:r>
              <a:rPr lang="en-US" dirty="0">
                <a:latin typeface="Consolas" pitchFamily="49" charset="0"/>
                <a:cs typeface="Consolas" pitchFamily="49" charset="0"/>
              </a:rPr>
              <a:t>    GROUP BY </a:t>
            </a:r>
            <a:r>
              <a:rPr lang="en-US" b="0" dirty="0" err="1">
                <a:latin typeface="Consolas" pitchFamily="49" charset="0"/>
                <a:cs typeface="Consolas" pitchFamily="49" charset="0"/>
              </a:rPr>
              <a:t>l.region</a:t>
            </a:r>
            <a:r>
              <a:rPr lang="en-US" b="0" dirty="0" smtClean="0">
                <a:latin typeface="Consolas" pitchFamily="49" charset="0"/>
                <a:cs typeface="Consolas" pitchFamily="49" charset="0"/>
              </a:rPr>
              <a:t>;</a:t>
            </a:r>
            <a:endParaRPr lang="en-US" b="0" dirty="0">
              <a:latin typeface="Consolas" pitchFamily="49" charset="0"/>
              <a:cs typeface="Consolas" pitchFamily="49" charset="0"/>
            </a:endParaRPr>
          </a:p>
        </p:txBody>
      </p:sp>
    </p:spTree>
    <p:extLst>
      <p:ext uri="{BB962C8B-B14F-4D97-AF65-F5344CB8AC3E}">
        <p14:creationId xmlns:p14="http://schemas.microsoft.com/office/powerpoint/2010/main" val="101176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15</a:t>
            </a:fld>
            <a:endParaRPr lang="en-US"/>
          </a:p>
        </p:txBody>
      </p:sp>
      <p:sp>
        <p:nvSpPr>
          <p:cNvPr id="4" name="Title 3"/>
          <p:cNvSpPr>
            <a:spLocks noGrp="1"/>
          </p:cNvSpPr>
          <p:nvPr>
            <p:ph type="title"/>
          </p:nvPr>
        </p:nvSpPr>
        <p:spPr/>
        <p:txBody>
          <a:bodyPr/>
          <a:lstStyle/>
          <a:p>
            <a:r>
              <a:rPr lang="en-US" dirty="0"/>
              <a:t>Refresh</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108" y="1219200"/>
            <a:ext cx="6275784" cy="4800600"/>
          </a:xfrm>
        </p:spPr>
      </p:pic>
      <p:sp>
        <p:nvSpPr>
          <p:cNvPr id="5" name="Freeform 4"/>
          <p:cNvSpPr/>
          <p:nvPr/>
        </p:nvSpPr>
        <p:spPr>
          <a:xfrm>
            <a:off x="2057401" y="1058333"/>
            <a:ext cx="1981200" cy="1684868"/>
          </a:xfrm>
          <a:custGeom>
            <a:avLst/>
            <a:gdLst>
              <a:gd name="connsiteX0" fmla="*/ 499534 w 2302934"/>
              <a:gd name="connsiteY0" fmla="*/ 254000 h 2133600"/>
              <a:gd name="connsiteX1" fmla="*/ 397934 w 2302934"/>
              <a:gd name="connsiteY1" fmla="*/ 270934 h 2133600"/>
              <a:gd name="connsiteX2" fmla="*/ 355600 w 2302934"/>
              <a:gd name="connsiteY2" fmla="*/ 279400 h 2133600"/>
              <a:gd name="connsiteX3" fmla="*/ 296334 w 2302934"/>
              <a:gd name="connsiteY3" fmla="*/ 304800 h 2133600"/>
              <a:gd name="connsiteX4" fmla="*/ 270934 w 2302934"/>
              <a:gd name="connsiteY4" fmla="*/ 321734 h 2133600"/>
              <a:gd name="connsiteX5" fmla="*/ 254000 w 2302934"/>
              <a:gd name="connsiteY5" fmla="*/ 338667 h 2133600"/>
              <a:gd name="connsiteX6" fmla="*/ 211667 w 2302934"/>
              <a:gd name="connsiteY6" fmla="*/ 372534 h 2133600"/>
              <a:gd name="connsiteX7" fmla="*/ 177800 w 2302934"/>
              <a:gd name="connsiteY7" fmla="*/ 414867 h 2133600"/>
              <a:gd name="connsiteX8" fmla="*/ 127000 w 2302934"/>
              <a:gd name="connsiteY8" fmla="*/ 457200 h 2133600"/>
              <a:gd name="connsiteX9" fmla="*/ 93134 w 2302934"/>
              <a:gd name="connsiteY9" fmla="*/ 508000 h 2133600"/>
              <a:gd name="connsiteX10" fmla="*/ 76200 w 2302934"/>
              <a:gd name="connsiteY10" fmla="*/ 533400 h 2133600"/>
              <a:gd name="connsiteX11" fmla="*/ 59267 w 2302934"/>
              <a:gd name="connsiteY11" fmla="*/ 558800 h 2133600"/>
              <a:gd name="connsiteX12" fmla="*/ 42334 w 2302934"/>
              <a:gd name="connsiteY12" fmla="*/ 575734 h 2133600"/>
              <a:gd name="connsiteX13" fmla="*/ 16934 w 2302934"/>
              <a:gd name="connsiteY13" fmla="*/ 660400 h 2133600"/>
              <a:gd name="connsiteX14" fmla="*/ 8467 w 2302934"/>
              <a:gd name="connsiteY14" fmla="*/ 685800 h 2133600"/>
              <a:gd name="connsiteX15" fmla="*/ 0 w 2302934"/>
              <a:gd name="connsiteY15" fmla="*/ 711200 h 2133600"/>
              <a:gd name="connsiteX16" fmla="*/ 8467 w 2302934"/>
              <a:gd name="connsiteY16" fmla="*/ 1016000 h 2133600"/>
              <a:gd name="connsiteX17" fmla="*/ 16934 w 2302934"/>
              <a:gd name="connsiteY17" fmla="*/ 1058334 h 2133600"/>
              <a:gd name="connsiteX18" fmla="*/ 42334 w 2302934"/>
              <a:gd name="connsiteY18" fmla="*/ 1168400 h 2133600"/>
              <a:gd name="connsiteX19" fmla="*/ 67734 w 2302934"/>
              <a:gd name="connsiteY19" fmla="*/ 1253067 h 2133600"/>
              <a:gd name="connsiteX20" fmla="*/ 76200 w 2302934"/>
              <a:gd name="connsiteY20" fmla="*/ 1295400 h 2133600"/>
              <a:gd name="connsiteX21" fmla="*/ 93134 w 2302934"/>
              <a:gd name="connsiteY21" fmla="*/ 1320800 h 2133600"/>
              <a:gd name="connsiteX22" fmla="*/ 118534 w 2302934"/>
              <a:gd name="connsiteY22" fmla="*/ 1388534 h 2133600"/>
              <a:gd name="connsiteX23" fmla="*/ 135467 w 2302934"/>
              <a:gd name="connsiteY23" fmla="*/ 1422400 h 2133600"/>
              <a:gd name="connsiteX24" fmla="*/ 143934 w 2302934"/>
              <a:gd name="connsiteY24" fmla="*/ 1456267 h 2133600"/>
              <a:gd name="connsiteX25" fmla="*/ 194734 w 2302934"/>
              <a:gd name="connsiteY25" fmla="*/ 1549400 h 2133600"/>
              <a:gd name="connsiteX26" fmla="*/ 203200 w 2302934"/>
              <a:gd name="connsiteY26" fmla="*/ 1574800 h 2133600"/>
              <a:gd name="connsiteX27" fmla="*/ 245534 w 2302934"/>
              <a:gd name="connsiteY27" fmla="*/ 1617134 h 2133600"/>
              <a:gd name="connsiteX28" fmla="*/ 254000 w 2302934"/>
              <a:gd name="connsiteY28" fmla="*/ 1642534 h 2133600"/>
              <a:gd name="connsiteX29" fmla="*/ 296334 w 2302934"/>
              <a:gd name="connsiteY29" fmla="*/ 1693334 h 2133600"/>
              <a:gd name="connsiteX30" fmla="*/ 304800 w 2302934"/>
              <a:gd name="connsiteY30" fmla="*/ 1718734 h 2133600"/>
              <a:gd name="connsiteX31" fmla="*/ 321734 w 2302934"/>
              <a:gd name="connsiteY31" fmla="*/ 1735667 h 2133600"/>
              <a:gd name="connsiteX32" fmla="*/ 347134 w 2302934"/>
              <a:gd name="connsiteY32" fmla="*/ 1769534 h 2133600"/>
              <a:gd name="connsiteX33" fmla="*/ 397934 w 2302934"/>
              <a:gd name="connsiteY33" fmla="*/ 1820334 h 2133600"/>
              <a:gd name="connsiteX34" fmla="*/ 440267 w 2302934"/>
              <a:gd name="connsiteY34" fmla="*/ 1871134 h 2133600"/>
              <a:gd name="connsiteX35" fmla="*/ 474134 w 2302934"/>
              <a:gd name="connsiteY35" fmla="*/ 1896534 h 2133600"/>
              <a:gd name="connsiteX36" fmla="*/ 524934 w 2302934"/>
              <a:gd name="connsiteY36" fmla="*/ 1930400 h 2133600"/>
              <a:gd name="connsiteX37" fmla="*/ 575734 w 2302934"/>
              <a:gd name="connsiteY37" fmla="*/ 1972734 h 2133600"/>
              <a:gd name="connsiteX38" fmla="*/ 660400 w 2302934"/>
              <a:gd name="connsiteY38" fmla="*/ 2023534 h 2133600"/>
              <a:gd name="connsiteX39" fmla="*/ 694267 w 2302934"/>
              <a:gd name="connsiteY39" fmla="*/ 2032000 h 2133600"/>
              <a:gd name="connsiteX40" fmla="*/ 778934 w 2302934"/>
              <a:gd name="connsiteY40" fmla="*/ 2065867 h 2133600"/>
              <a:gd name="connsiteX41" fmla="*/ 821267 w 2302934"/>
              <a:gd name="connsiteY41" fmla="*/ 2074334 h 2133600"/>
              <a:gd name="connsiteX42" fmla="*/ 889000 w 2302934"/>
              <a:gd name="connsiteY42" fmla="*/ 2091267 h 2133600"/>
              <a:gd name="connsiteX43" fmla="*/ 931334 w 2302934"/>
              <a:gd name="connsiteY43" fmla="*/ 2099734 h 2133600"/>
              <a:gd name="connsiteX44" fmla="*/ 965200 w 2302934"/>
              <a:gd name="connsiteY44" fmla="*/ 2108200 h 2133600"/>
              <a:gd name="connsiteX45" fmla="*/ 1312334 w 2302934"/>
              <a:gd name="connsiteY45" fmla="*/ 2133600 h 2133600"/>
              <a:gd name="connsiteX46" fmla="*/ 1820334 w 2302934"/>
              <a:gd name="connsiteY46" fmla="*/ 2116667 h 2133600"/>
              <a:gd name="connsiteX47" fmla="*/ 1854200 w 2302934"/>
              <a:gd name="connsiteY47" fmla="*/ 2099734 h 2133600"/>
              <a:gd name="connsiteX48" fmla="*/ 1896534 w 2302934"/>
              <a:gd name="connsiteY48" fmla="*/ 2082800 h 2133600"/>
              <a:gd name="connsiteX49" fmla="*/ 2006600 w 2302934"/>
              <a:gd name="connsiteY49" fmla="*/ 2023534 h 2133600"/>
              <a:gd name="connsiteX50" fmla="*/ 2023534 w 2302934"/>
              <a:gd name="connsiteY50" fmla="*/ 1998134 h 2133600"/>
              <a:gd name="connsiteX51" fmla="*/ 2057400 w 2302934"/>
              <a:gd name="connsiteY51" fmla="*/ 1964267 h 2133600"/>
              <a:gd name="connsiteX52" fmla="*/ 2065867 w 2302934"/>
              <a:gd name="connsiteY52" fmla="*/ 1938867 h 2133600"/>
              <a:gd name="connsiteX53" fmla="*/ 2099734 w 2302934"/>
              <a:gd name="connsiteY53" fmla="*/ 1888067 h 2133600"/>
              <a:gd name="connsiteX54" fmla="*/ 2159000 w 2302934"/>
              <a:gd name="connsiteY54" fmla="*/ 1769534 h 2133600"/>
              <a:gd name="connsiteX55" fmla="*/ 2184400 w 2302934"/>
              <a:gd name="connsiteY55" fmla="*/ 1727200 h 2133600"/>
              <a:gd name="connsiteX56" fmla="*/ 2209800 w 2302934"/>
              <a:gd name="connsiteY56" fmla="*/ 1651000 h 2133600"/>
              <a:gd name="connsiteX57" fmla="*/ 2218267 w 2302934"/>
              <a:gd name="connsiteY57" fmla="*/ 1625600 h 2133600"/>
              <a:gd name="connsiteX58" fmla="*/ 2226734 w 2302934"/>
              <a:gd name="connsiteY58" fmla="*/ 1583267 h 2133600"/>
              <a:gd name="connsiteX59" fmla="*/ 2252134 w 2302934"/>
              <a:gd name="connsiteY59" fmla="*/ 1549400 h 2133600"/>
              <a:gd name="connsiteX60" fmla="*/ 2260600 w 2302934"/>
              <a:gd name="connsiteY60" fmla="*/ 1515534 h 2133600"/>
              <a:gd name="connsiteX61" fmla="*/ 2269067 w 2302934"/>
              <a:gd name="connsiteY61" fmla="*/ 1456267 h 2133600"/>
              <a:gd name="connsiteX62" fmla="*/ 2286000 w 2302934"/>
              <a:gd name="connsiteY62" fmla="*/ 1405467 h 2133600"/>
              <a:gd name="connsiteX63" fmla="*/ 2302934 w 2302934"/>
              <a:gd name="connsiteY63" fmla="*/ 1227667 h 2133600"/>
              <a:gd name="connsiteX64" fmla="*/ 2294467 w 2302934"/>
              <a:gd name="connsiteY64" fmla="*/ 1024467 h 2133600"/>
              <a:gd name="connsiteX65" fmla="*/ 2269067 w 2302934"/>
              <a:gd name="connsiteY65" fmla="*/ 897467 h 2133600"/>
              <a:gd name="connsiteX66" fmla="*/ 2252134 w 2302934"/>
              <a:gd name="connsiteY66" fmla="*/ 855134 h 2133600"/>
              <a:gd name="connsiteX67" fmla="*/ 2243667 w 2302934"/>
              <a:gd name="connsiteY67" fmla="*/ 821267 h 2133600"/>
              <a:gd name="connsiteX68" fmla="*/ 2235200 w 2302934"/>
              <a:gd name="connsiteY68" fmla="*/ 778934 h 2133600"/>
              <a:gd name="connsiteX69" fmla="*/ 2184400 w 2302934"/>
              <a:gd name="connsiteY69" fmla="*/ 694267 h 2133600"/>
              <a:gd name="connsiteX70" fmla="*/ 2159000 w 2302934"/>
              <a:gd name="connsiteY70" fmla="*/ 660400 h 2133600"/>
              <a:gd name="connsiteX71" fmla="*/ 2099734 w 2302934"/>
              <a:gd name="connsiteY71" fmla="*/ 592667 h 2133600"/>
              <a:gd name="connsiteX72" fmla="*/ 2065867 w 2302934"/>
              <a:gd name="connsiteY72" fmla="*/ 541867 h 2133600"/>
              <a:gd name="connsiteX73" fmla="*/ 2023534 w 2302934"/>
              <a:gd name="connsiteY73" fmla="*/ 491067 h 2133600"/>
              <a:gd name="connsiteX74" fmla="*/ 2015067 w 2302934"/>
              <a:gd name="connsiteY74" fmla="*/ 465667 h 2133600"/>
              <a:gd name="connsiteX75" fmla="*/ 1955800 w 2302934"/>
              <a:gd name="connsiteY75" fmla="*/ 406400 h 2133600"/>
              <a:gd name="connsiteX76" fmla="*/ 1896534 w 2302934"/>
              <a:gd name="connsiteY76" fmla="*/ 330200 h 2133600"/>
              <a:gd name="connsiteX77" fmla="*/ 1862667 w 2302934"/>
              <a:gd name="connsiteY77" fmla="*/ 313267 h 2133600"/>
              <a:gd name="connsiteX78" fmla="*/ 1845734 w 2302934"/>
              <a:gd name="connsiteY78" fmla="*/ 279400 h 2133600"/>
              <a:gd name="connsiteX79" fmla="*/ 1820334 w 2302934"/>
              <a:gd name="connsiteY79" fmla="*/ 262467 h 2133600"/>
              <a:gd name="connsiteX80" fmla="*/ 1794934 w 2302934"/>
              <a:gd name="connsiteY80" fmla="*/ 237067 h 2133600"/>
              <a:gd name="connsiteX81" fmla="*/ 1761067 w 2302934"/>
              <a:gd name="connsiteY81" fmla="*/ 220134 h 2133600"/>
              <a:gd name="connsiteX82" fmla="*/ 1735667 w 2302934"/>
              <a:gd name="connsiteY82" fmla="*/ 203200 h 2133600"/>
              <a:gd name="connsiteX83" fmla="*/ 1701800 w 2302934"/>
              <a:gd name="connsiteY83" fmla="*/ 177800 h 2133600"/>
              <a:gd name="connsiteX84" fmla="*/ 1676400 w 2302934"/>
              <a:gd name="connsiteY84" fmla="*/ 152400 h 2133600"/>
              <a:gd name="connsiteX85" fmla="*/ 1642534 w 2302934"/>
              <a:gd name="connsiteY85" fmla="*/ 135467 h 2133600"/>
              <a:gd name="connsiteX86" fmla="*/ 1549400 w 2302934"/>
              <a:gd name="connsiteY86" fmla="*/ 84667 h 2133600"/>
              <a:gd name="connsiteX87" fmla="*/ 1515534 w 2302934"/>
              <a:gd name="connsiteY87" fmla="*/ 76200 h 2133600"/>
              <a:gd name="connsiteX88" fmla="*/ 1498600 w 2302934"/>
              <a:gd name="connsiteY88" fmla="*/ 59267 h 2133600"/>
              <a:gd name="connsiteX89" fmla="*/ 1439334 w 2302934"/>
              <a:gd name="connsiteY89" fmla="*/ 42334 h 2133600"/>
              <a:gd name="connsiteX90" fmla="*/ 1363134 w 2302934"/>
              <a:gd name="connsiteY90" fmla="*/ 16934 h 2133600"/>
              <a:gd name="connsiteX91" fmla="*/ 1244600 w 2302934"/>
              <a:gd name="connsiteY91" fmla="*/ 0 h 2133600"/>
              <a:gd name="connsiteX92" fmla="*/ 804334 w 2302934"/>
              <a:gd name="connsiteY92" fmla="*/ 8467 h 2133600"/>
              <a:gd name="connsiteX93" fmla="*/ 770467 w 2302934"/>
              <a:gd name="connsiteY93" fmla="*/ 16934 h 2133600"/>
              <a:gd name="connsiteX94" fmla="*/ 685800 w 2302934"/>
              <a:gd name="connsiteY94" fmla="*/ 33867 h 2133600"/>
              <a:gd name="connsiteX95" fmla="*/ 635000 w 2302934"/>
              <a:gd name="connsiteY95" fmla="*/ 50800 h 2133600"/>
              <a:gd name="connsiteX96" fmla="*/ 601134 w 2302934"/>
              <a:gd name="connsiteY96" fmla="*/ 67734 h 2133600"/>
              <a:gd name="connsiteX97" fmla="*/ 558800 w 2302934"/>
              <a:gd name="connsiteY97" fmla="*/ 76200 h 2133600"/>
              <a:gd name="connsiteX98" fmla="*/ 533400 w 2302934"/>
              <a:gd name="connsiteY98" fmla="*/ 93134 h 2133600"/>
              <a:gd name="connsiteX99" fmla="*/ 474134 w 2302934"/>
              <a:gd name="connsiteY99" fmla="*/ 118534 h 2133600"/>
              <a:gd name="connsiteX100" fmla="*/ 406400 w 2302934"/>
              <a:gd name="connsiteY100" fmla="*/ 169334 h 2133600"/>
              <a:gd name="connsiteX101" fmla="*/ 364067 w 2302934"/>
              <a:gd name="connsiteY101" fmla="*/ 194734 h 2133600"/>
              <a:gd name="connsiteX102" fmla="*/ 330200 w 2302934"/>
              <a:gd name="connsiteY102" fmla="*/ 245534 h 2133600"/>
              <a:gd name="connsiteX103" fmla="*/ 313267 w 2302934"/>
              <a:gd name="connsiteY103" fmla="*/ 27093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302934" h="2133600">
                <a:moveTo>
                  <a:pt x="499534" y="254000"/>
                </a:moveTo>
                <a:cubicBezTo>
                  <a:pt x="388976" y="267820"/>
                  <a:pt x="469870" y="254949"/>
                  <a:pt x="397934" y="270934"/>
                </a:cubicBezTo>
                <a:cubicBezTo>
                  <a:pt x="383886" y="274056"/>
                  <a:pt x="369561" y="275910"/>
                  <a:pt x="355600" y="279400"/>
                </a:cubicBezTo>
                <a:cubicBezTo>
                  <a:pt x="334495" y="284676"/>
                  <a:pt x="315177" y="294033"/>
                  <a:pt x="296334" y="304800"/>
                </a:cubicBezTo>
                <a:cubicBezTo>
                  <a:pt x="287499" y="309849"/>
                  <a:pt x="278880" y="315377"/>
                  <a:pt x="270934" y="321734"/>
                </a:cubicBezTo>
                <a:cubicBezTo>
                  <a:pt x="264701" y="326721"/>
                  <a:pt x="260233" y="333680"/>
                  <a:pt x="254000" y="338667"/>
                </a:cubicBezTo>
                <a:cubicBezTo>
                  <a:pt x="229550" y="358226"/>
                  <a:pt x="229839" y="349818"/>
                  <a:pt x="211667" y="372534"/>
                </a:cubicBezTo>
                <a:cubicBezTo>
                  <a:pt x="192108" y="396984"/>
                  <a:pt x="200516" y="396695"/>
                  <a:pt x="177800" y="414867"/>
                </a:cubicBezTo>
                <a:cubicBezTo>
                  <a:pt x="149026" y="437886"/>
                  <a:pt x="151843" y="425259"/>
                  <a:pt x="127000" y="457200"/>
                </a:cubicBezTo>
                <a:cubicBezTo>
                  <a:pt x="114506" y="473264"/>
                  <a:pt x="104423" y="491067"/>
                  <a:pt x="93134" y="508000"/>
                </a:cubicBezTo>
                <a:lnTo>
                  <a:pt x="76200" y="533400"/>
                </a:lnTo>
                <a:cubicBezTo>
                  <a:pt x="70556" y="541867"/>
                  <a:pt x="66462" y="551605"/>
                  <a:pt x="59267" y="558800"/>
                </a:cubicBezTo>
                <a:lnTo>
                  <a:pt x="42334" y="575734"/>
                </a:lnTo>
                <a:cubicBezTo>
                  <a:pt x="29538" y="626913"/>
                  <a:pt x="37545" y="598566"/>
                  <a:pt x="16934" y="660400"/>
                </a:cubicBezTo>
                <a:lnTo>
                  <a:pt x="8467" y="685800"/>
                </a:lnTo>
                <a:lnTo>
                  <a:pt x="0" y="711200"/>
                </a:lnTo>
                <a:cubicBezTo>
                  <a:pt x="2822" y="812800"/>
                  <a:pt x="3515" y="914482"/>
                  <a:pt x="8467" y="1016000"/>
                </a:cubicBezTo>
                <a:cubicBezTo>
                  <a:pt x="9168" y="1030374"/>
                  <a:pt x="15032" y="1044069"/>
                  <a:pt x="16934" y="1058334"/>
                </a:cubicBezTo>
                <a:cubicBezTo>
                  <a:pt x="30363" y="1159050"/>
                  <a:pt x="8250" y="1117275"/>
                  <a:pt x="42334" y="1168400"/>
                </a:cubicBezTo>
                <a:cubicBezTo>
                  <a:pt x="64032" y="1298598"/>
                  <a:pt x="34920" y="1154624"/>
                  <a:pt x="67734" y="1253067"/>
                </a:cubicBezTo>
                <a:cubicBezTo>
                  <a:pt x="72285" y="1266719"/>
                  <a:pt x="71147" y="1281926"/>
                  <a:pt x="76200" y="1295400"/>
                </a:cubicBezTo>
                <a:cubicBezTo>
                  <a:pt x="79773" y="1304928"/>
                  <a:pt x="88583" y="1311698"/>
                  <a:pt x="93134" y="1320800"/>
                </a:cubicBezTo>
                <a:cubicBezTo>
                  <a:pt x="128207" y="1390947"/>
                  <a:pt x="96555" y="1337250"/>
                  <a:pt x="118534" y="1388534"/>
                </a:cubicBezTo>
                <a:cubicBezTo>
                  <a:pt x="123506" y="1400135"/>
                  <a:pt x="131035" y="1410582"/>
                  <a:pt x="135467" y="1422400"/>
                </a:cubicBezTo>
                <a:cubicBezTo>
                  <a:pt x="139553" y="1433296"/>
                  <a:pt x="139458" y="1445526"/>
                  <a:pt x="143934" y="1456267"/>
                </a:cubicBezTo>
                <a:cubicBezTo>
                  <a:pt x="165279" y="1507494"/>
                  <a:pt x="170680" y="1513320"/>
                  <a:pt x="194734" y="1549400"/>
                </a:cubicBezTo>
                <a:cubicBezTo>
                  <a:pt x="197556" y="1557867"/>
                  <a:pt x="197845" y="1567660"/>
                  <a:pt x="203200" y="1574800"/>
                </a:cubicBezTo>
                <a:cubicBezTo>
                  <a:pt x="215174" y="1590765"/>
                  <a:pt x="245534" y="1617134"/>
                  <a:pt x="245534" y="1617134"/>
                </a:cubicBezTo>
                <a:cubicBezTo>
                  <a:pt x="248356" y="1625601"/>
                  <a:pt x="250009" y="1634552"/>
                  <a:pt x="254000" y="1642534"/>
                </a:cubicBezTo>
                <a:cubicBezTo>
                  <a:pt x="265787" y="1666107"/>
                  <a:pt x="277611" y="1674611"/>
                  <a:pt x="296334" y="1693334"/>
                </a:cubicBezTo>
                <a:cubicBezTo>
                  <a:pt x="299156" y="1701801"/>
                  <a:pt x="300208" y="1711081"/>
                  <a:pt x="304800" y="1718734"/>
                </a:cubicBezTo>
                <a:cubicBezTo>
                  <a:pt x="308907" y="1725579"/>
                  <a:pt x="316624" y="1729535"/>
                  <a:pt x="321734" y="1735667"/>
                </a:cubicBezTo>
                <a:cubicBezTo>
                  <a:pt x="330768" y="1746507"/>
                  <a:pt x="337694" y="1759045"/>
                  <a:pt x="347134" y="1769534"/>
                </a:cubicBezTo>
                <a:cubicBezTo>
                  <a:pt x="363154" y="1787334"/>
                  <a:pt x="384651" y="1800408"/>
                  <a:pt x="397934" y="1820334"/>
                </a:cubicBezTo>
                <a:cubicBezTo>
                  <a:pt x="415353" y="1846463"/>
                  <a:pt x="414915" y="1849404"/>
                  <a:pt x="440267" y="1871134"/>
                </a:cubicBezTo>
                <a:cubicBezTo>
                  <a:pt x="450981" y="1880317"/>
                  <a:pt x="463420" y="1887351"/>
                  <a:pt x="474134" y="1896534"/>
                </a:cubicBezTo>
                <a:cubicBezTo>
                  <a:pt x="514493" y="1931127"/>
                  <a:pt x="481729" y="1915999"/>
                  <a:pt x="524934" y="1930400"/>
                </a:cubicBezTo>
                <a:cubicBezTo>
                  <a:pt x="548050" y="1953518"/>
                  <a:pt x="542189" y="1949253"/>
                  <a:pt x="575734" y="1972734"/>
                </a:cubicBezTo>
                <a:cubicBezTo>
                  <a:pt x="598448" y="1988633"/>
                  <a:pt x="632263" y="2012982"/>
                  <a:pt x="660400" y="2023534"/>
                </a:cubicBezTo>
                <a:cubicBezTo>
                  <a:pt x="671295" y="2027620"/>
                  <a:pt x="682978" y="2029178"/>
                  <a:pt x="694267" y="2032000"/>
                </a:cubicBezTo>
                <a:cubicBezTo>
                  <a:pt x="724373" y="2047054"/>
                  <a:pt x="744056" y="2058891"/>
                  <a:pt x="778934" y="2065867"/>
                </a:cubicBezTo>
                <a:cubicBezTo>
                  <a:pt x="793045" y="2068689"/>
                  <a:pt x="807245" y="2071098"/>
                  <a:pt x="821267" y="2074334"/>
                </a:cubicBezTo>
                <a:cubicBezTo>
                  <a:pt x="843944" y="2079567"/>
                  <a:pt x="866179" y="2086703"/>
                  <a:pt x="889000" y="2091267"/>
                </a:cubicBezTo>
                <a:cubicBezTo>
                  <a:pt x="903111" y="2094089"/>
                  <a:pt x="917286" y="2096612"/>
                  <a:pt x="931334" y="2099734"/>
                </a:cubicBezTo>
                <a:cubicBezTo>
                  <a:pt x="942693" y="2102258"/>
                  <a:pt x="953693" y="2106474"/>
                  <a:pt x="965200" y="2108200"/>
                </a:cubicBezTo>
                <a:cubicBezTo>
                  <a:pt x="1124031" y="2132025"/>
                  <a:pt x="1127663" y="2126214"/>
                  <a:pt x="1312334" y="2133600"/>
                </a:cubicBezTo>
                <a:cubicBezTo>
                  <a:pt x="1481667" y="2127956"/>
                  <a:pt x="1651237" y="2127235"/>
                  <a:pt x="1820334" y="2116667"/>
                </a:cubicBezTo>
                <a:cubicBezTo>
                  <a:pt x="1832931" y="2115880"/>
                  <a:pt x="1842667" y="2104860"/>
                  <a:pt x="1854200" y="2099734"/>
                </a:cubicBezTo>
                <a:cubicBezTo>
                  <a:pt x="1868088" y="2093561"/>
                  <a:pt x="1882734" y="2089169"/>
                  <a:pt x="1896534" y="2082800"/>
                </a:cubicBezTo>
                <a:cubicBezTo>
                  <a:pt x="1956087" y="2055314"/>
                  <a:pt x="1957550" y="2052964"/>
                  <a:pt x="2006600" y="2023534"/>
                </a:cubicBezTo>
                <a:cubicBezTo>
                  <a:pt x="2012245" y="2015067"/>
                  <a:pt x="2016912" y="2005860"/>
                  <a:pt x="2023534" y="1998134"/>
                </a:cubicBezTo>
                <a:cubicBezTo>
                  <a:pt x="2033924" y="1986013"/>
                  <a:pt x="2048121" y="1977258"/>
                  <a:pt x="2057400" y="1964267"/>
                </a:cubicBezTo>
                <a:cubicBezTo>
                  <a:pt x="2062587" y="1957005"/>
                  <a:pt x="2062351" y="1947070"/>
                  <a:pt x="2065867" y="1938867"/>
                </a:cubicBezTo>
                <a:cubicBezTo>
                  <a:pt x="2081245" y="1902985"/>
                  <a:pt x="2077116" y="1910683"/>
                  <a:pt x="2099734" y="1888067"/>
                </a:cubicBezTo>
                <a:cubicBezTo>
                  <a:pt x="2119489" y="1848556"/>
                  <a:pt x="2136273" y="1807414"/>
                  <a:pt x="2159000" y="1769534"/>
                </a:cubicBezTo>
                <a:cubicBezTo>
                  <a:pt x="2167467" y="1755423"/>
                  <a:pt x="2177918" y="1742326"/>
                  <a:pt x="2184400" y="1727200"/>
                </a:cubicBezTo>
                <a:cubicBezTo>
                  <a:pt x="2194947" y="1702591"/>
                  <a:pt x="2201333" y="1676400"/>
                  <a:pt x="2209800" y="1651000"/>
                </a:cubicBezTo>
                <a:cubicBezTo>
                  <a:pt x="2212622" y="1642533"/>
                  <a:pt x="2216517" y="1634351"/>
                  <a:pt x="2218267" y="1625600"/>
                </a:cubicBezTo>
                <a:cubicBezTo>
                  <a:pt x="2221089" y="1611489"/>
                  <a:pt x="2220889" y="1596417"/>
                  <a:pt x="2226734" y="1583267"/>
                </a:cubicBezTo>
                <a:cubicBezTo>
                  <a:pt x="2232465" y="1570372"/>
                  <a:pt x="2243667" y="1560689"/>
                  <a:pt x="2252134" y="1549400"/>
                </a:cubicBezTo>
                <a:cubicBezTo>
                  <a:pt x="2254956" y="1538111"/>
                  <a:pt x="2258519" y="1526982"/>
                  <a:pt x="2260600" y="1515534"/>
                </a:cubicBezTo>
                <a:cubicBezTo>
                  <a:pt x="2264170" y="1495900"/>
                  <a:pt x="2264580" y="1475712"/>
                  <a:pt x="2269067" y="1456267"/>
                </a:cubicBezTo>
                <a:cubicBezTo>
                  <a:pt x="2273081" y="1438875"/>
                  <a:pt x="2286000" y="1405467"/>
                  <a:pt x="2286000" y="1405467"/>
                </a:cubicBezTo>
                <a:cubicBezTo>
                  <a:pt x="2290257" y="1367158"/>
                  <a:pt x="2302934" y="1259434"/>
                  <a:pt x="2302934" y="1227667"/>
                </a:cubicBezTo>
                <a:cubicBezTo>
                  <a:pt x="2302934" y="1159875"/>
                  <a:pt x="2300097" y="1092025"/>
                  <a:pt x="2294467" y="1024467"/>
                </a:cubicBezTo>
                <a:cubicBezTo>
                  <a:pt x="2290550" y="977457"/>
                  <a:pt x="2284627" y="938960"/>
                  <a:pt x="2269067" y="897467"/>
                </a:cubicBezTo>
                <a:cubicBezTo>
                  <a:pt x="2263731" y="883237"/>
                  <a:pt x="2256940" y="869552"/>
                  <a:pt x="2252134" y="855134"/>
                </a:cubicBezTo>
                <a:cubicBezTo>
                  <a:pt x="2248454" y="844095"/>
                  <a:pt x="2246191" y="832626"/>
                  <a:pt x="2243667" y="821267"/>
                </a:cubicBezTo>
                <a:cubicBezTo>
                  <a:pt x="2240545" y="807219"/>
                  <a:pt x="2240735" y="792218"/>
                  <a:pt x="2235200" y="778934"/>
                </a:cubicBezTo>
                <a:cubicBezTo>
                  <a:pt x="2228184" y="762095"/>
                  <a:pt x="2199690" y="715673"/>
                  <a:pt x="2184400" y="694267"/>
                </a:cubicBezTo>
                <a:cubicBezTo>
                  <a:pt x="2176198" y="682784"/>
                  <a:pt x="2167092" y="671960"/>
                  <a:pt x="2159000" y="660400"/>
                </a:cubicBezTo>
                <a:cubicBezTo>
                  <a:pt x="2115785" y="598664"/>
                  <a:pt x="2143919" y="622123"/>
                  <a:pt x="2099734" y="592667"/>
                </a:cubicBezTo>
                <a:cubicBezTo>
                  <a:pt x="2084854" y="548029"/>
                  <a:pt x="2101102" y="584149"/>
                  <a:pt x="2065867" y="541867"/>
                </a:cubicBezTo>
                <a:cubicBezTo>
                  <a:pt x="2006930" y="471141"/>
                  <a:pt x="2097741" y="565274"/>
                  <a:pt x="2023534" y="491067"/>
                </a:cubicBezTo>
                <a:cubicBezTo>
                  <a:pt x="2020712" y="482600"/>
                  <a:pt x="2019495" y="473416"/>
                  <a:pt x="2015067" y="465667"/>
                </a:cubicBezTo>
                <a:cubicBezTo>
                  <a:pt x="1995311" y="431094"/>
                  <a:pt x="1986846" y="429684"/>
                  <a:pt x="1955800" y="406400"/>
                </a:cubicBezTo>
                <a:cubicBezTo>
                  <a:pt x="1938120" y="379880"/>
                  <a:pt x="1920514" y="351515"/>
                  <a:pt x="1896534" y="330200"/>
                </a:cubicBezTo>
                <a:cubicBezTo>
                  <a:pt x="1887101" y="321815"/>
                  <a:pt x="1873956" y="318911"/>
                  <a:pt x="1862667" y="313267"/>
                </a:cubicBezTo>
                <a:cubicBezTo>
                  <a:pt x="1857023" y="301978"/>
                  <a:pt x="1853814" y="289096"/>
                  <a:pt x="1845734" y="279400"/>
                </a:cubicBezTo>
                <a:cubicBezTo>
                  <a:pt x="1839220" y="271583"/>
                  <a:pt x="1828151" y="268981"/>
                  <a:pt x="1820334" y="262467"/>
                </a:cubicBezTo>
                <a:cubicBezTo>
                  <a:pt x="1811136" y="254802"/>
                  <a:pt x="1804677" y="244026"/>
                  <a:pt x="1794934" y="237067"/>
                </a:cubicBezTo>
                <a:cubicBezTo>
                  <a:pt x="1784663" y="229731"/>
                  <a:pt x="1772025" y="226396"/>
                  <a:pt x="1761067" y="220134"/>
                </a:cubicBezTo>
                <a:cubicBezTo>
                  <a:pt x="1752232" y="215085"/>
                  <a:pt x="1743947" y="209115"/>
                  <a:pt x="1735667" y="203200"/>
                </a:cubicBezTo>
                <a:cubicBezTo>
                  <a:pt x="1724184" y="194998"/>
                  <a:pt x="1712514" y="186983"/>
                  <a:pt x="1701800" y="177800"/>
                </a:cubicBezTo>
                <a:cubicBezTo>
                  <a:pt x="1692709" y="170008"/>
                  <a:pt x="1686143" y="159360"/>
                  <a:pt x="1676400" y="152400"/>
                </a:cubicBezTo>
                <a:cubicBezTo>
                  <a:pt x="1666130" y="145064"/>
                  <a:pt x="1653492" y="141729"/>
                  <a:pt x="1642534" y="135467"/>
                </a:cubicBezTo>
                <a:cubicBezTo>
                  <a:pt x="1606472" y="114860"/>
                  <a:pt x="1600582" y="97463"/>
                  <a:pt x="1549400" y="84667"/>
                </a:cubicBezTo>
                <a:lnTo>
                  <a:pt x="1515534" y="76200"/>
                </a:lnTo>
                <a:cubicBezTo>
                  <a:pt x="1509889" y="70556"/>
                  <a:pt x="1505445" y="63374"/>
                  <a:pt x="1498600" y="59267"/>
                </a:cubicBezTo>
                <a:cubicBezTo>
                  <a:pt x="1488963" y="53485"/>
                  <a:pt x="1446914" y="44666"/>
                  <a:pt x="1439334" y="42334"/>
                </a:cubicBezTo>
                <a:cubicBezTo>
                  <a:pt x="1413744" y="34460"/>
                  <a:pt x="1389701" y="20255"/>
                  <a:pt x="1363134" y="16934"/>
                </a:cubicBezTo>
                <a:cubicBezTo>
                  <a:pt x="1278366" y="6338"/>
                  <a:pt x="1317844" y="12208"/>
                  <a:pt x="1244600" y="0"/>
                </a:cubicBezTo>
                <a:lnTo>
                  <a:pt x="804334" y="8467"/>
                </a:lnTo>
                <a:cubicBezTo>
                  <a:pt x="792705" y="8882"/>
                  <a:pt x="781877" y="14652"/>
                  <a:pt x="770467" y="16934"/>
                </a:cubicBezTo>
                <a:cubicBezTo>
                  <a:pt x="724683" y="26090"/>
                  <a:pt x="725141" y="22065"/>
                  <a:pt x="685800" y="33867"/>
                </a:cubicBezTo>
                <a:cubicBezTo>
                  <a:pt x="668703" y="38996"/>
                  <a:pt x="651573" y="44171"/>
                  <a:pt x="635000" y="50800"/>
                </a:cubicBezTo>
                <a:cubicBezTo>
                  <a:pt x="623281" y="55487"/>
                  <a:pt x="613108" y="63743"/>
                  <a:pt x="601134" y="67734"/>
                </a:cubicBezTo>
                <a:cubicBezTo>
                  <a:pt x="587482" y="72285"/>
                  <a:pt x="572911" y="73378"/>
                  <a:pt x="558800" y="76200"/>
                </a:cubicBezTo>
                <a:cubicBezTo>
                  <a:pt x="550333" y="81845"/>
                  <a:pt x="542502" y="88583"/>
                  <a:pt x="533400" y="93134"/>
                </a:cubicBezTo>
                <a:cubicBezTo>
                  <a:pt x="438401" y="140633"/>
                  <a:pt x="597477" y="48051"/>
                  <a:pt x="474134" y="118534"/>
                </a:cubicBezTo>
                <a:cubicBezTo>
                  <a:pt x="441624" y="137111"/>
                  <a:pt x="442602" y="143992"/>
                  <a:pt x="406400" y="169334"/>
                </a:cubicBezTo>
                <a:cubicBezTo>
                  <a:pt x="392919" y="178771"/>
                  <a:pt x="378178" y="186267"/>
                  <a:pt x="364067" y="194734"/>
                </a:cubicBezTo>
                <a:cubicBezTo>
                  <a:pt x="352778" y="211667"/>
                  <a:pt x="336635" y="226227"/>
                  <a:pt x="330200" y="245534"/>
                </a:cubicBezTo>
                <a:cubicBezTo>
                  <a:pt x="320842" y="273612"/>
                  <a:pt x="330659" y="270934"/>
                  <a:pt x="313267" y="27093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294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Materialized View </a:t>
            </a:r>
            <a:r>
              <a:rPr lang="en-US" dirty="0" smtClean="0"/>
              <a:t>Logs</a:t>
            </a:r>
            <a:endParaRPr lang="en-US" dirty="0"/>
          </a:p>
        </p:txBody>
      </p:sp>
      <p:sp>
        <p:nvSpPr>
          <p:cNvPr id="3" name="Footer Placeholder 2"/>
          <p:cNvSpPr>
            <a:spLocks noGrp="1"/>
          </p:cNvSpPr>
          <p:nvPr>
            <p:ph type="ftr" sz="quarter" idx="10"/>
          </p:nvPr>
        </p:nvSpPr>
        <p:spPr/>
        <p:txBody>
          <a:bodyPr/>
          <a:lstStyle/>
          <a:p>
            <a:r>
              <a:rPr lang="en-US"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a:t>
            </a:fld>
            <a:endParaRPr lang="en-US"/>
          </a:p>
        </p:txBody>
      </p:sp>
    </p:spTree>
    <p:extLst>
      <p:ext uri="{BB962C8B-B14F-4D97-AF65-F5344CB8AC3E}">
        <p14:creationId xmlns:p14="http://schemas.microsoft.com/office/powerpoint/2010/main" val="1953004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17</a:t>
            </a:fld>
            <a:endParaRPr lang="en-US"/>
          </a:p>
        </p:txBody>
      </p:sp>
      <p:sp>
        <p:nvSpPr>
          <p:cNvPr id="4" name="Title 3"/>
          <p:cNvSpPr>
            <a:spLocks noGrp="1"/>
          </p:cNvSpPr>
          <p:nvPr>
            <p:ph type="title"/>
          </p:nvPr>
        </p:nvSpPr>
        <p:spPr/>
        <p:txBody>
          <a:bodyPr/>
          <a:lstStyle/>
          <a:p>
            <a:r>
              <a:rPr lang="en-US" dirty="0"/>
              <a:t>Materialized View Log</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A materialized view log object is </a:t>
            </a:r>
            <a:r>
              <a:rPr lang="en-US" sz="2000" i="1" dirty="0"/>
              <a:t>required</a:t>
            </a:r>
            <a:r>
              <a:rPr lang="en-US" sz="2000" b="0" dirty="0"/>
              <a:t> to allow for incremental </a:t>
            </a:r>
            <a:r>
              <a:rPr lang="en-US" sz="2000" i="1" dirty="0"/>
              <a:t>fast refresh</a:t>
            </a:r>
            <a:r>
              <a:rPr lang="en-US" sz="2000" dirty="0"/>
              <a:t> </a:t>
            </a:r>
            <a:r>
              <a:rPr lang="en-US" sz="2000" b="0" dirty="0"/>
              <a:t>on materialized views undergoing DML statement changes. Log entries must be referenced by something between underlying tables, materialized view and materialized view log. The WITH clause is used to define the reference.</a:t>
            </a:r>
          </a:p>
          <a:p>
            <a:pPr>
              <a:buSzPct val="140000"/>
              <a:buFont typeface="Arial" panose="020B0604020202020204" pitchFamily="34" charset="0"/>
              <a:buChar char="•"/>
            </a:pPr>
            <a:endParaRPr lang="en-US" sz="2000" b="0" dirty="0" smtClean="0"/>
          </a:p>
          <a:p>
            <a:pPr>
              <a:buSzPct val="140000"/>
              <a:buFont typeface="Arial" panose="020B0604020202020204" pitchFamily="34" charset="0"/>
              <a:buChar char="•"/>
            </a:pPr>
            <a:r>
              <a:rPr lang="en-US" sz="2000" b="0" dirty="0" smtClean="0"/>
              <a:t>Changes </a:t>
            </a:r>
            <a:r>
              <a:rPr lang="en-US" sz="2000" b="0" dirty="0"/>
              <a:t>for fast refresh are stored in materialized view logs in </a:t>
            </a:r>
            <a:r>
              <a:rPr lang="en-US" sz="2000" i="1" dirty="0"/>
              <a:t>much the same way that they are stored in redo logs</a:t>
            </a:r>
            <a:r>
              <a:rPr lang="en-US" sz="2000" b="0" dirty="0"/>
              <a:t>, allowing for future rebuilding of a materialized view similar to log entry recovery of </a:t>
            </a:r>
            <a:r>
              <a:rPr lang="en-US" sz="2000" b="0" dirty="0" err="1"/>
              <a:t>datafiles</a:t>
            </a:r>
            <a:r>
              <a:rPr lang="en-US" sz="2000" b="0" dirty="0" smtClean="0"/>
              <a:t>.</a:t>
            </a:r>
            <a:endParaRPr lang="en-US" sz="2000" b="0" dirty="0"/>
          </a:p>
        </p:txBody>
      </p:sp>
    </p:spTree>
    <p:extLst>
      <p:ext uri="{BB962C8B-B14F-4D97-AF65-F5344CB8AC3E}">
        <p14:creationId xmlns:p14="http://schemas.microsoft.com/office/powerpoint/2010/main" val="60114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18</a:t>
            </a:fld>
            <a:endParaRPr lang="en-US"/>
          </a:p>
        </p:txBody>
      </p:sp>
      <p:sp>
        <p:nvSpPr>
          <p:cNvPr id="4" name="Title 3"/>
          <p:cNvSpPr>
            <a:spLocks noGrp="1"/>
          </p:cNvSpPr>
          <p:nvPr>
            <p:ph type="title"/>
          </p:nvPr>
        </p:nvSpPr>
        <p:spPr/>
        <p:txBody>
          <a:bodyPr/>
          <a:lstStyle/>
          <a:p>
            <a:r>
              <a:rPr lang="en-US" dirty="0"/>
              <a:t>Example</a:t>
            </a:r>
          </a:p>
        </p:txBody>
      </p:sp>
      <p:sp>
        <p:nvSpPr>
          <p:cNvPr id="5" name="Content Placeholder 4"/>
          <p:cNvSpPr>
            <a:spLocks noGrp="1"/>
          </p:cNvSpPr>
          <p:nvPr>
            <p:ph idx="1"/>
          </p:nvPr>
        </p:nvSpPr>
        <p:spPr/>
        <p:txBody>
          <a:bodyPr/>
          <a:lstStyle/>
          <a:p>
            <a:pPr>
              <a:buNone/>
            </a:pPr>
            <a:r>
              <a:rPr lang="en-US" dirty="0">
                <a:latin typeface="Consolas" pitchFamily="49" charset="0"/>
                <a:cs typeface="Consolas" pitchFamily="49" charset="0"/>
              </a:rPr>
              <a:t>CREATE MATERIALIZED VIEW LOG ON </a:t>
            </a:r>
            <a:r>
              <a:rPr lang="en-US" b="0" dirty="0">
                <a:latin typeface="Consolas" pitchFamily="49" charset="0"/>
                <a:cs typeface="Consolas" pitchFamily="49" charset="0"/>
              </a:rPr>
              <a:t>sale</a:t>
            </a:r>
          </a:p>
          <a:p>
            <a:pPr>
              <a:buNone/>
            </a:pPr>
            <a:r>
              <a:rPr lang="en-US" dirty="0">
                <a:latin typeface="Consolas" pitchFamily="49" charset="0"/>
                <a:cs typeface="Consolas" pitchFamily="49" charset="0"/>
              </a:rPr>
              <a:t>WITH PRIMARY </a:t>
            </a:r>
            <a:r>
              <a:rPr lang="en-US" dirty="0" smtClean="0">
                <a:latin typeface="Consolas" pitchFamily="49" charset="0"/>
                <a:cs typeface="Consolas" pitchFamily="49" charset="0"/>
              </a:rPr>
              <a:t>KEY</a:t>
            </a:r>
          </a:p>
          <a:p>
            <a:pPr>
              <a:buNone/>
            </a:pPr>
            <a:r>
              <a:rPr lang="en-US" dirty="0">
                <a:latin typeface="Consolas" pitchFamily="49" charset="0"/>
                <a:cs typeface="Consolas" pitchFamily="49" charset="0"/>
              </a:rPr>
              <a:t> </a:t>
            </a:r>
            <a:r>
              <a:rPr lang="en-US" dirty="0" smtClean="0">
                <a:latin typeface="Consolas" pitchFamily="49" charset="0"/>
                <a:cs typeface="Consolas" pitchFamily="49" charset="0"/>
              </a:rPr>
              <a:t>  , ROWID</a:t>
            </a:r>
          </a:p>
          <a:p>
            <a:pPr>
              <a:buNone/>
            </a:pPr>
            <a:r>
              <a:rPr lang="en-US" dirty="0">
                <a:latin typeface="Consolas" pitchFamily="49" charset="0"/>
                <a:cs typeface="Consolas" pitchFamily="49" charset="0"/>
              </a:rPr>
              <a:t> </a:t>
            </a:r>
            <a:r>
              <a:rPr lang="en-US" dirty="0" smtClean="0">
                <a:latin typeface="Consolas" pitchFamily="49" charset="0"/>
                <a:cs typeface="Consolas" pitchFamily="49" charset="0"/>
              </a:rPr>
              <a:t>  , SEQUENCE</a:t>
            </a:r>
            <a:r>
              <a:rPr lang="en-US" b="0" dirty="0" smtClean="0">
                <a:latin typeface="Consolas" pitchFamily="49" charset="0"/>
                <a:cs typeface="Consolas" pitchFamily="49" charset="0"/>
              </a:rPr>
              <a:t>(</a:t>
            </a:r>
            <a:r>
              <a:rPr lang="en-US" b="0" dirty="0" err="1" smtClean="0">
                <a:latin typeface="Consolas" pitchFamily="49" charset="0"/>
                <a:cs typeface="Consolas" pitchFamily="49" charset="0"/>
              </a:rPr>
              <a:t>location_id</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transaction_amount</a:t>
            </a:r>
            <a:r>
              <a:rPr lang="en-US" b="0" dirty="0" smtClean="0">
                <a:latin typeface="Consolas" pitchFamily="49" charset="0"/>
                <a:cs typeface="Consolas" pitchFamily="49" charset="0"/>
              </a:rPr>
              <a:t>)</a:t>
            </a:r>
            <a:endParaRPr lang="en-US" b="0" dirty="0">
              <a:latin typeface="Consolas" pitchFamily="49" charset="0"/>
              <a:cs typeface="Consolas" pitchFamily="49" charset="0"/>
            </a:endParaRPr>
          </a:p>
          <a:p>
            <a:pPr>
              <a:buNone/>
            </a:pPr>
            <a:r>
              <a:rPr lang="en-US" dirty="0">
                <a:latin typeface="Consolas" pitchFamily="49" charset="0"/>
                <a:cs typeface="Consolas" pitchFamily="49" charset="0"/>
              </a:rPr>
              <a:t>INCLUDING NEW </a:t>
            </a:r>
            <a:r>
              <a:rPr lang="en-US" dirty="0" smtClean="0">
                <a:latin typeface="Consolas" pitchFamily="49" charset="0"/>
                <a:cs typeface="Consolas" pitchFamily="49" charset="0"/>
              </a:rPr>
              <a:t>VALUES</a:t>
            </a:r>
            <a:r>
              <a:rPr lang="en-US" dirty="0">
                <a:latin typeface="Consolas" pitchFamily="49" charset="0"/>
                <a:cs typeface="Consolas" pitchFamily="49" charset="0"/>
              </a:rPr>
              <a:t>;</a:t>
            </a:r>
          </a:p>
          <a:p>
            <a:pPr marL="0" indent="0">
              <a:buNone/>
            </a:pPr>
            <a:endParaRPr lang="en-US" b="0" i="1" dirty="0" smtClean="0">
              <a:cs typeface="Consolas" pitchFamily="49" charset="0"/>
            </a:endParaRPr>
          </a:p>
          <a:p>
            <a:pPr marL="0" indent="0">
              <a:buNone/>
            </a:pPr>
            <a:endParaRPr lang="en-US" b="0" i="1" dirty="0">
              <a:cs typeface="Consolas" pitchFamily="49" charset="0"/>
            </a:endParaRPr>
          </a:p>
          <a:p>
            <a:pPr marL="0" indent="0">
              <a:buNone/>
            </a:pPr>
            <a:r>
              <a:rPr lang="en-US" sz="2000" b="0" i="1" dirty="0" smtClean="0">
                <a:cs typeface="Consolas" pitchFamily="49" charset="0"/>
              </a:rPr>
              <a:t>The </a:t>
            </a:r>
            <a:r>
              <a:rPr lang="en-US" sz="2000" b="0" i="1" dirty="0">
                <a:cs typeface="Consolas" pitchFamily="49" charset="0"/>
              </a:rPr>
              <a:t>Oracle Corporation recommends that the SEQUENCE keyword be used in order to add sequencing information to the logs, for individual columns in materialized views.</a:t>
            </a:r>
          </a:p>
          <a:p>
            <a:endParaRPr lang="en-US" b="0" dirty="0"/>
          </a:p>
        </p:txBody>
      </p:sp>
    </p:spTree>
    <p:extLst>
      <p:ext uri="{BB962C8B-B14F-4D97-AF65-F5344CB8AC3E}">
        <p14:creationId xmlns:p14="http://schemas.microsoft.com/office/powerpoint/2010/main" val="328054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Materialized </a:t>
            </a:r>
            <a:r>
              <a:rPr lang="en-US" dirty="0" smtClean="0"/>
              <a:t>Views</a:t>
            </a:r>
            <a:endParaRPr lang="en-US" dirty="0"/>
          </a:p>
        </p:txBody>
      </p:sp>
      <p:sp>
        <p:nvSpPr>
          <p:cNvPr id="3" name="Footer Placeholder 2"/>
          <p:cNvSpPr>
            <a:spLocks noGrp="1"/>
          </p:cNvSpPr>
          <p:nvPr>
            <p:ph type="ftr" sz="quarter" idx="10"/>
          </p:nvPr>
        </p:nvSpPr>
        <p:spPr/>
        <p:txBody>
          <a:bodyPr/>
          <a:lstStyle/>
          <a:p>
            <a:r>
              <a:rPr lang="en-US"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a:t>
            </a:fld>
            <a:endParaRPr lang="en-US"/>
          </a:p>
        </p:txBody>
      </p:sp>
    </p:spTree>
    <p:extLst>
      <p:ext uri="{BB962C8B-B14F-4D97-AF65-F5344CB8AC3E}">
        <p14:creationId xmlns:p14="http://schemas.microsoft.com/office/powerpoint/2010/main" val="393644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a:p>
        </p:txBody>
      </p:sp>
      <p:sp>
        <p:nvSpPr>
          <p:cNvPr id="4" name="Заголовок 3"/>
          <p:cNvSpPr>
            <a:spLocks noGrp="1"/>
          </p:cNvSpPr>
          <p:nvPr>
            <p:ph type="title"/>
          </p:nvPr>
        </p:nvSpPr>
        <p:spPr/>
        <p:txBody>
          <a:bodyPr/>
          <a:lstStyle/>
          <a:p>
            <a:r>
              <a:rPr smtClean="0"/>
              <a:t>Agenda</a:t>
            </a:r>
            <a:endParaRPr lang="en-US" dirty="0"/>
          </a:p>
        </p:txBody>
      </p:sp>
      <p:sp>
        <p:nvSpPr>
          <p:cNvPr id="5" name="Содержимое 4"/>
          <p:cNvSpPr>
            <a:spLocks noGrp="1"/>
          </p:cNvSpPr>
          <p:nvPr>
            <p:ph idx="1"/>
          </p:nvPr>
        </p:nvSpPr>
        <p:spPr/>
        <p:txBody>
          <a:bodyPr/>
          <a:lstStyle/>
          <a:p>
            <a:r>
              <a:rPr lang="en-US" sz="3200" dirty="0"/>
              <a:t>Summaries in DWH</a:t>
            </a:r>
          </a:p>
          <a:p>
            <a:r>
              <a:rPr lang="en-US" sz="3200" dirty="0"/>
              <a:t>Benefits and Pitfalls of </a:t>
            </a:r>
            <a:r>
              <a:rPr lang="en-US" sz="3200" dirty="0" err="1"/>
              <a:t>MatViews</a:t>
            </a:r>
            <a:r>
              <a:rPr lang="en-US" sz="3200" dirty="0"/>
              <a:t> </a:t>
            </a:r>
          </a:p>
          <a:p>
            <a:r>
              <a:rPr lang="en-US" sz="3200" dirty="0"/>
              <a:t>Creating Materialized Views</a:t>
            </a:r>
          </a:p>
          <a:p>
            <a:r>
              <a:rPr lang="en-US" sz="3200" dirty="0"/>
              <a:t>Materialized View Logs</a:t>
            </a:r>
          </a:p>
          <a:p>
            <a:r>
              <a:rPr lang="en-US" sz="3200" dirty="0"/>
              <a:t>Types of Materialized </a:t>
            </a:r>
            <a:r>
              <a:rPr lang="en-US" sz="3200" dirty="0" smtClean="0"/>
              <a:t>Views</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20</a:t>
            </a:fld>
            <a:endParaRPr lang="en-US"/>
          </a:p>
        </p:txBody>
      </p:sp>
      <p:sp>
        <p:nvSpPr>
          <p:cNvPr id="4" name="Title 3"/>
          <p:cNvSpPr>
            <a:spLocks noGrp="1"/>
          </p:cNvSpPr>
          <p:nvPr>
            <p:ph type="title"/>
          </p:nvPr>
        </p:nvSpPr>
        <p:spPr/>
        <p:txBody>
          <a:bodyPr/>
          <a:lstStyle/>
          <a:p>
            <a:r>
              <a:rPr smtClean="0"/>
              <a:t>M*Views Types</a:t>
            </a:r>
            <a:endParaRPr lang="en-US" dirty="0"/>
          </a:p>
        </p:txBody>
      </p:sp>
      <p:sp>
        <p:nvSpPr>
          <p:cNvPr id="5" name="Content Placeholder 4"/>
          <p:cNvSpPr>
            <a:spLocks noGrp="1"/>
          </p:cNvSpPr>
          <p:nvPr>
            <p:ph idx="1"/>
          </p:nvPr>
        </p:nvSpPr>
        <p:spPr/>
        <p:txBody>
          <a:bodyPr/>
          <a:lstStyle/>
          <a:p>
            <a:r>
              <a:rPr lang="en-US" sz="2000" b="0" dirty="0" smtClean="0"/>
              <a:t>Aggregates or filtering, or both aggregation and filtering</a:t>
            </a:r>
          </a:p>
          <a:p>
            <a:r>
              <a:rPr lang="en-US" sz="2000" b="0" dirty="0" smtClean="0"/>
              <a:t>Joins</a:t>
            </a:r>
          </a:p>
          <a:p>
            <a:r>
              <a:rPr lang="en-US" sz="2000" b="0" dirty="0" smtClean="0"/>
              <a:t>Set </a:t>
            </a:r>
            <a:r>
              <a:rPr lang="en-US" sz="2000" b="0" dirty="0"/>
              <a:t>operator queries using operators such as UNION or INTERSECT</a:t>
            </a:r>
          </a:p>
          <a:p>
            <a:r>
              <a:rPr lang="en-US" sz="2000" b="0" dirty="0"/>
              <a:t>Nesting where one materialized view contains another materialized view</a:t>
            </a:r>
          </a:p>
          <a:p>
            <a:r>
              <a:rPr lang="en-US" sz="2000" b="0" dirty="0"/>
              <a:t>Any combination of the </a:t>
            </a:r>
            <a:r>
              <a:rPr lang="en-US" sz="2000" b="0" dirty="0" smtClean="0"/>
              <a:t>above</a:t>
            </a:r>
            <a:endParaRPr lang="en-US" sz="2000" b="0" dirty="0"/>
          </a:p>
        </p:txBody>
      </p:sp>
    </p:spTree>
    <p:extLst>
      <p:ext uri="{BB962C8B-B14F-4D97-AF65-F5344CB8AC3E}">
        <p14:creationId xmlns:p14="http://schemas.microsoft.com/office/powerpoint/2010/main" val="398250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21</a:t>
            </a:fld>
            <a:endParaRPr lang="en-US"/>
          </a:p>
        </p:txBody>
      </p:sp>
      <p:sp>
        <p:nvSpPr>
          <p:cNvPr id="4" name="Title 3"/>
          <p:cNvSpPr>
            <a:spLocks noGrp="1"/>
          </p:cNvSpPr>
          <p:nvPr>
            <p:ph type="title"/>
          </p:nvPr>
        </p:nvSpPr>
        <p:spPr/>
        <p:txBody>
          <a:bodyPr/>
          <a:lstStyle/>
          <a:p>
            <a:r>
              <a:rPr lang="en-US" dirty="0"/>
              <a:t>Single Table Aggregations and Filtering</a:t>
            </a:r>
          </a:p>
        </p:txBody>
      </p:sp>
      <p:sp>
        <p:nvSpPr>
          <p:cNvPr id="5" name="Content Placeholder 4"/>
          <p:cNvSpPr>
            <a:spLocks noGrp="1"/>
          </p:cNvSpPr>
          <p:nvPr>
            <p:ph idx="1"/>
          </p:nvPr>
        </p:nvSpPr>
        <p:spPr/>
        <p:txBody>
          <a:bodyPr/>
          <a:lstStyle/>
          <a:p>
            <a:pPr marL="0" indent="0">
              <a:buNone/>
            </a:pPr>
            <a:r>
              <a:rPr lang="en-US" sz="2000" b="0" dirty="0"/>
              <a:t>There is no point in creating a materialized view that excludes both aggregation and filtering, as it would simply mirror the underlying table.</a:t>
            </a:r>
          </a:p>
          <a:p>
            <a:pPr>
              <a:buNone/>
            </a:pPr>
            <a:endParaRPr lang="en-US" b="0" dirty="0" smtClean="0">
              <a:latin typeface="Consolas" pitchFamily="49" charset="0"/>
              <a:cs typeface="Consolas" pitchFamily="49" charset="0"/>
            </a:endParaRPr>
          </a:p>
          <a:p>
            <a:pPr>
              <a:buNone/>
            </a:pPr>
            <a:endParaRPr lang="en-US" b="0" dirty="0">
              <a:latin typeface="Consolas" pitchFamily="49" charset="0"/>
              <a:cs typeface="Consolas" pitchFamily="49" charset="0"/>
            </a:endParaRPr>
          </a:p>
          <a:p>
            <a:pPr>
              <a:buNone/>
            </a:pPr>
            <a:r>
              <a:rPr lang="en-US" dirty="0" smtClean="0">
                <a:latin typeface="Consolas" pitchFamily="49" charset="0"/>
                <a:cs typeface="Consolas" pitchFamily="49" charset="0"/>
              </a:rPr>
              <a:t>CREATE </a:t>
            </a:r>
            <a:r>
              <a:rPr lang="en-US" dirty="0">
                <a:latin typeface="Consolas" pitchFamily="49" charset="0"/>
                <a:cs typeface="Consolas" pitchFamily="49" charset="0"/>
              </a:rPr>
              <a:t>MATERIALIZED VIEW </a:t>
            </a:r>
            <a:r>
              <a:rPr lang="en-US" b="0" dirty="0" err="1">
                <a:latin typeface="Consolas" pitchFamily="49" charset="0"/>
                <a:cs typeface="Consolas" pitchFamily="49" charset="0"/>
              </a:rPr>
              <a:t>mv_sale</a:t>
            </a:r>
            <a:r>
              <a:rPr lang="en-US" dirty="0">
                <a:latin typeface="Consolas" pitchFamily="49" charset="0"/>
                <a:cs typeface="Consolas" pitchFamily="49" charset="0"/>
              </a:rPr>
              <a:t> AS</a:t>
            </a:r>
          </a:p>
          <a:p>
            <a:pPr>
              <a:buNone/>
            </a:pPr>
            <a:r>
              <a:rPr lang="en-US" dirty="0" smtClean="0">
                <a:latin typeface="Consolas" pitchFamily="49" charset="0"/>
                <a:cs typeface="Consolas" pitchFamily="49" charset="0"/>
              </a:rPr>
              <a:t>  SELECT </a:t>
            </a:r>
            <a:r>
              <a:rPr lang="en-US" b="0" dirty="0" err="1">
                <a:latin typeface="Consolas" pitchFamily="49" charset="0"/>
                <a:cs typeface="Consolas" pitchFamily="49" charset="0"/>
              </a:rPr>
              <a:t>location_id</a:t>
            </a:r>
            <a:r>
              <a:rPr lang="en-US" dirty="0">
                <a:latin typeface="Consolas" pitchFamily="49" charset="0"/>
                <a:cs typeface="Consolas" pitchFamily="49" charset="0"/>
              </a:rPr>
              <a:t>, COUNT</a:t>
            </a:r>
            <a:r>
              <a:rPr lang="en-US" b="0" dirty="0">
                <a:latin typeface="Consolas" pitchFamily="49" charset="0"/>
                <a:cs typeface="Consolas" pitchFamily="49" charset="0"/>
              </a:rPr>
              <a:t>(</a:t>
            </a:r>
            <a:r>
              <a:rPr lang="en-US" b="0" dirty="0" err="1">
                <a:latin typeface="Consolas" pitchFamily="49" charset="0"/>
                <a:cs typeface="Consolas" pitchFamily="49" charset="0"/>
              </a:rPr>
              <a:t>location_id</a:t>
            </a:r>
            <a:r>
              <a:rPr lang="en-US" b="0" dirty="0">
                <a:latin typeface="Consolas" pitchFamily="49" charset="0"/>
                <a:cs typeface="Consolas" pitchFamily="49" charset="0"/>
              </a:rPr>
              <a:t>)</a:t>
            </a:r>
          </a:p>
          <a:p>
            <a:pPr>
              <a:buNone/>
            </a:pPr>
            <a:r>
              <a:rPr lang="en-US" dirty="0" smtClean="0">
                <a:latin typeface="Consolas" pitchFamily="49" charset="0"/>
                <a:cs typeface="Consolas" pitchFamily="49" charset="0"/>
              </a:rPr>
              <a:t>  FROM </a:t>
            </a:r>
            <a:r>
              <a:rPr lang="en-US" b="0" dirty="0">
                <a:latin typeface="Consolas" pitchFamily="49" charset="0"/>
                <a:cs typeface="Consolas" pitchFamily="49" charset="0"/>
              </a:rPr>
              <a:t>sale</a:t>
            </a:r>
          </a:p>
          <a:p>
            <a:pPr>
              <a:buNone/>
            </a:pPr>
            <a:r>
              <a:rPr lang="en-US" dirty="0" smtClean="0">
                <a:latin typeface="Consolas" pitchFamily="49" charset="0"/>
                <a:cs typeface="Consolas" pitchFamily="49" charset="0"/>
              </a:rPr>
              <a:t>  WHERE </a:t>
            </a:r>
            <a:r>
              <a:rPr lang="en-US" b="0" dirty="0" err="1">
                <a:latin typeface="Consolas" pitchFamily="49" charset="0"/>
                <a:cs typeface="Consolas" pitchFamily="49" charset="0"/>
              </a:rPr>
              <a:t>sale_id</a:t>
            </a:r>
            <a:r>
              <a:rPr lang="en-US" dirty="0">
                <a:latin typeface="Consolas" pitchFamily="49" charset="0"/>
                <a:cs typeface="Consolas" pitchFamily="49" charset="0"/>
              </a:rPr>
              <a:t> </a:t>
            </a:r>
            <a:r>
              <a:rPr lang="en-US" b="0" dirty="0">
                <a:latin typeface="Consolas" pitchFamily="49" charset="0"/>
                <a:cs typeface="Consolas" pitchFamily="49" charset="0"/>
              </a:rPr>
              <a:t>&lt;</a:t>
            </a:r>
            <a:r>
              <a:rPr lang="en-US" dirty="0">
                <a:latin typeface="Consolas" pitchFamily="49" charset="0"/>
                <a:cs typeface="Consolas" pitchFamily="49" charset="0"/>
              </a:rPr>
              <a:t> </a:t>
            </a:r>
            <a:r>
              <a:rPr lang="en-US" b="0" dirty="0">
                <a:latin typeface="Consolas" pitchFamily="49" charset="0"/>
                <a:cs typeface="Consolas" pitchFamily="49" charset="0"/>
              </a:rPr>
              <a:t>100000</a:t>
            </a:r>
            <a:r>
              <a:rPr lang="en-US" dirty="0">
                <a:latin typeface="Consolas" pitchFamily="49" charset="0"/>
                <a:cs typeface="Consolas" pitchFamily="49" charset="0"/>
              </a:rPr>
              <a:t> GROUP BY </a:t>
            </a:r>
            <a:r>
              <a:rPr lang="en-US" b="0" dirty="0" err="1">
                <a:latin typeface="Consolas" pitchFamily="49" charset="0"/>
                <a:cs typeface="Consolas" pitchFamily="49" charset="0"/>
              </a:rPr>
              <a:t>location_id</a:t>
            </a:r>
            <a:r>
              <a:rPr lang="en-US" b="0" dirty="0">
                <a:latin typeface="Consolas" pitchFamily="49" charset="0"/>
                <a:cs typeface="Consolas" pitchFamily="49" charset="0"/>
              </a:rPr>
              <a:t>;</a:t>
            </a:r>
          </a:p>
          <a:p>
            <a:endParaRPr lang="en-US" b="0" dirty="0"/>
          </a:p>
        </p:txBody>
      </p:sp>
    </p:spTree>
    <p:extLst>
      <p:ext uri="{BB962C8B-B14F-4D97-AF65-F5344CB8AC3E}">
        <p14:creationId xmlns:p14="http://schemas.microsoft.com/office/powerpoint/2010/main" val="182316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22</a:t>
            </a:fld>
            <a:endParaRPr lang="en-US"/>
          </a:p>
        </p:txBody>
      </p:sp>
      <p:sp>
        <p:nvSpPr>
          <p:cNvPr id="4" name="Title 3"/>
          <p:cNvSpPr>
            <a:spLocks noGrp="1"/>
          </p:cNvSpPr>
          <p:nvPr>
            <p:ph type="title"/>
          </p:nvPr>
        </p:nvSpPr>
        <p:spPr/>
        <p:txBody>
          <a:bodyPr/>
          <a:lstStyle/>
          <a:p>
            <a:r>
              <a:rPr lang="en-US" dirty="0"/>
              <a:t>Join Materialized Views</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Commonly materialized views are used to store aggregated query results, but they can be used to store </a:t>
            </a:r>
            <a:r>
              <a:rPr lang="en-US" sz="2000" dirty="0"/>
              <a:t>joins where no aggregation is involved</a:t>
            </a:r>
            <a:r>
              <a:rPr lang="en-US" sz="2000" b="0" dirty="0"/>
              <a:t>.</a:t>
            </a:r>
          </a:p>
          <a:p>
            <a:pPr>
              <a:buSzPct val="140000"/>
              <a:buFont typeface="Arial" panose="020B0604020202020204" pitchFamily="34" charset="0"/>
              <a:buChar char="•"/>
            </a:pPr>
            <a:r>
              <a:rPr lang="en-US" sz="2000" b="0" dirty="0"/>
              <a:t>Clusters have been used in the past to store </a:t>
            </a:r>
            <a:r>
              <a:rPr lang="en-US" sz="2000" b="0" dirty="0" err="1"/>
              <a:t>precalculated</a:t>
            </a:r>
            <a:r>
              <a:rPr lang="en-US" sz="2000" b="0" dirty="0"/>
              <a:t> joins. Additionally, a </a:t>
            </a:r>
            <a:r>
              <a:rPr lang="en-US" sz="2000" b="0" i="1" dirty="0"/>
              <a:t>cluster cannot be automatically updated</a:t>
            </a:r>
            <a:r>
              <a:rPr lang="en-US" sz="2000" b="0" dirty="0"/>
              <a:t> as a materialized view can</a:t>
            </a:r>
            <a:r>
              <a:rPr lang="en-US" sz="2000" b="0" dirty="0" smtClean="0"/>
              <a:t>.</a:t>
            </a:r>
            <a:endParaRPr lang="en-US" sz="2000" b="0" dirty="0"/>
          </a:p>
        </p:txBody>
      </p:sp>
    </p:spTree>
    <p:extLst>
      <p:ext uri="{BB962C8B-B14F-4D97-AF65-F5344CB8AC3E}">
        <p14:creationId xmlns:p14="http://schemas.microsoft.com/office/powerpoint/2010/main" val="90155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23</a:t>
            </a:fld>
            <a:endParaRPr lang="en-US"/>
          </a:p>
        </p:txBody>
      </p:sp>
      <p:sp>
        <p:nvSpPr>
          <p:cNvPr id="4" name="Title 3"/>
          <p:cNvSpPr>
            <a:spLocks noGrp="1"/>
          </p:cNvSpPr>
          <p:nvPr>
            <p:ph type="title"/>
          </p:nvPr>
        </p:nvSpPr>
        <p:spPr/>
        <p:txBody>
          <a:bodyPr/>
          <a:lstStyle/>
          <a:p>
            <a:r>
              <a:rPr lang="en-US" dirty="0" smtClean="0"/>
              <a:t>Easy Reminder</a:t>
            </a:r>
            <a:endParaRPr lang="en-US" dirty="0"/>
          </a:p>
        </p:txBody>
      </p:sp>
      <p:sp>
        <p:nvSpPr>
          <p:cNvPr id="5" name="Content Placeholder 4"/>
          <p:cNvSpPr>
            <a:spLocks noGrp="1"/>
          </p:cNvSpPr>
          <p:nvPr>
            <p:ph idx="1"/>
          </p:nvPr>
        </p:nvSpPr>
        <p:spPr/>
        <p:txBody>
          <a:bodyPr/>
          <a:lstStyle/>
          <a:p>
            <a:r>
              <a:rPr lang="en-US" sz="2000" b="0" dirty="0"/>
              <a:t>The most sensible use of a materialized view is in a data warehouse, and in a situation where </a:t>
            </a:r>
            <a:r>
              <a:rPr lang="en-US" sz="2000" dirty="0"/>
              <a:t>I/O is reduced by reading aggregated data</a:t>
            </a:r>
            <a:r>
              <a:rPr lang="en-US" sz="2000" b="0" dirty="0"/>
              <a:t>. The additional factor of reading information from a </a:t>
            </a:r>
            <a:r>
              <a:rPr lang="en-US" sz="2000" dirty="0" err="1"/>
              <a:t>preconstructed</a:t>
            </a:r>
            <a:r>
              <a:rPr lang="en-US" sz="2000" dirty="0"/>
              <a:t> join </a:t>
            </a:r>
            <a:r>
              <a:rPr lang="en-US" sz="2000" b="0" dirty="0"/>
              <a:t>as a materialized view can help to reduce SQL code performance in join execution but not necessarily I/O activity. </a:t>
            </a:r>
          </a:p>
          <a:p>
            <a:r>
              <a:rPr lang="en-US" sz="2000" b="0" dirty="0"/>
              <a:t>Therefore, materialized views should never be created from the perspective of what can be speeded up but from </a:t>
            </a:r>
            <a:r>
              <a:rPr lang="en-US" sz="2000" i="1" dirty="0">
                <a:solidFill>
                  <a:schemeClr val="accent1">
                    <a:lumMod val="75000"/>
                  </a:schemeClr>
                </a:solidFill>
              </a:rPr>
              <a:t>what end users most commonly require</a:t>
            </a:r>
            <a:r>
              <a:rPr lang="en-US" sz="2000" b="0" dirty="0"/>
              <a:t> in terms of reporting performance</a:t>
            </a:r>
            <a:r>
              <a:rPr lang="en-US" sz="2000" b="0" dirty="0" smtClean="0"/>
              <a:t>.</a:t>
            </a:r>
            <a:endParaRPr lang="en-US" sz="2000" b="0" dirty="0"/>
          </a:p>
        </p:txBody>
      </p:sp>
    </p:spTree>
    <p:extLst>
      <p:ext uri="{BB962C8B-B14F-4D97-AF65-F5344CB8AC3E}">
        <p14:creationId xmlns:p14="http://schemas.microsoft.com/office/powerpoint/2010/main" val="238786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24</a:t>
            </a:fld>
            <a:endParaRPr lang="en-US"/>
          </a:p>
        </p:txBody>
      </p:sp>
      <p:sp>
        <p:nvSpPr>
          <p:cNvPr id="4" name="Title 3"/>
          <p:cNvSpPr>
            <a:spLocks noGrp="1"/>
          </p:cNvSpPr>
          <p:nvPr>
            <p:ph type="title"/>
          </p:nvPr>
        </p:nvSpPr>
        <p:spPr/>
        <p:txBody>
          <a:bodyPr/>
          <a:lstStyle/>
          <a:p>
            <a:r>
              <a:rPr lang="en-US" dirty="0"/>
              <a:t>Nested Materialized Views</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Materialized views can be </a:t>
            </a:r>
            <a:r>
              <a:rPr lang="en-US" sz="2000" dirty="0"/>
              <a:t>nested</a:t>
            </a:r>
            <a:r>
              <a:rPr lang="en-US" sz="2000" b="0" dirty="0"/>
              <a:t> such that one materialized view can access another materialized view.</a:t>
            </a:r>
          </a:p>
          <a:p>
            <a:pPr>
              <a:buSzPct val="140000"/>
              <a:buFont typeface="Arial" panose="020B0604020202020204" pitchFamily="34" charset="0"/>
              <a:buChar char="•"/>
            </a:pPr>
            <a:endParaRPr lang="en-US" sz="2000" b="0" dirty="0" smtClean="0"/>
          </a:p>
          <a:p>
            <a:pPr>
              <a:buSzPct val="140000"/>
              <a:buFont typeface="Arial" panose="020B0604020202020204" pitchFamily="34" charset="0"/>
              <a:buChar char="•"/>
            </a:pPr>
            <a:r>
              <a:rPr lang="en-US" sz="2000" b="0" dirty="0" smtClean="0"/>
              <a:t>One </a:t>
            </a:r>
            <a:r>
              <a:rPr lang="en-US" sz="2000" b="0" dirty="0"/>
              <a:t>the most effective tricks of materialized view nesting is to create a </a:t>
            </a:r>
            <a:r>
              <a:rPr lang="en-US" sz="2000" i="1" dirty="0">
                <a:solidFill>
                  <a:schemeClr val="accent1">
                    <a:lumMod val="75000"/>
                  </a:schemeClr>
                </a:solidFill>
              </a:rPr>
              <a:t>single join materialized view between a single fact table and its related dimensions</a:t>
            </a:r>
            <a:r>
              <a:rPr lang="en-US" sz="2000" dirty="0">
                <a:solidFill>
                  <a:schemeClr val="accent1">
                    <a:lumMod val="75000"/>
                  </a:schemeClr>
                </a:solidFill>
              </a:rPr>
              <a:t> </a:t>
            </a:r>
            <a:r>
              <a:rPr lang="en-US" sz="2000" b="0" dirty="0"/>
              <a:t>(a single star schema) and </a:t>
            </a:r>
            <a:r>
              <a:rPr lang="en-US" sz="2000" i="1" dirty="0">
                <a:solidFill>
                  <a:schemeClr val="accent1">
                    <a:lumMod val="75000"/>
                  </a:schemeClr>
                </a:solidFill>
              </a:rPr>
              <a:t>create single table aggregation materialized views on the join materialized view</a:t>
            </a:r>
            <a:r>
              <a:rPr lang="en-US" sz="2000" b="0" dirty="0" smtClean="0"/>
              <a:t>.</a:t>
            </a:r>
            <a:endParaRPr lang="en-US" sz="2000" b="0" dirty="0"/>
          </a:p>
        </p:txBody>
      </p:sp>
    </p:spTree>
    <p:extLst>
      <p:ext uri="{BB962C8B-B14F-4D97-AF65-F5344CB8AC3E}">
        <p14:creationId xmlns:p14="http://schemas.microsoft.com/office/powerpoint/2010/main" val="302800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25</a:t>
            </a:fld>
            <a:endParaRPr lang="en-US"/>
          </a:p>
        </p:txBody>
      </p:sp>
      <p:sp>
        <p:nvSpPr>
          <p:cNvPr id="4" name="Title 3"/>
          <p:cNvSpPr>
            <a:spLocks noGrp="1"/>
          </p:cNvSpPr>
          <p:nvPr>
            <p:ph type="title"/>
          </p:nvPr>
        </p:nvSpPr>
        <p:spPr/>
        <p:txBody>
          <a:bodyPr/>
          <a:lstStyle/>
          <a:p>
            <a:r>
              <a:rPr lang="en-US" dirty="0"/>
              <a:t>ORDER BY Clause</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A materialized view creation query can contain an ORDER BY clause. The ORDER BY clause will help to </a:t>
            </a:r>
            <a:r>
              <a:rPr lang="en-US" sz="2000" i="1" dirty="0"/>
              <a:t>physically sequence data</a:t>
            </a:r>
            <a:r>
              <a:rPr lang="en-US" sz="2000" b="0" dirty="0"/>
              <a:t>. However, </a:t>
            </a:r>
            <a:r>
              <a:rPr lang="en-US" sz="2000" b="0" dirty="0" smtClean="0"/>
              <a:t>materialized </a:t>
            </a:r>
            <a:r>
              <a:rPr lang="en-US" sz="2000" b="0" dirty="0"/>
              <a:t>views are maintained by underlying tables, and underlying tables are not </a:t>
            </a:r>
            <a:r>
              <a:rPr lang="en-US" sz="2000" b="0" dirty="0" smtClean="0"/>
              <a:t>necessarily sorted in the sequence of the </a:t>
            </a:r>
            <a:r>
              <a:rPr lang="en-US" sz="2000" b="0" dirty="0"/>
              <a:t>ORDER BY clause. </a:t>
            </a:r>
          </a:p>
          <a:p>
            <a:pPr>
              <a:buSzPct val="140000"/>
              <a:buFont typeface="Arial" panose="020B0604020202020204" pitchFamily="34" charset="0"/>
              <a:buChar char="•"/>
            </a:pPr>
            <a:r>
              <a:rPr lang="en-US" sz="2000" b="0" dirty="0"/>
              <a:t>The materialized view ORDER BY clause sort order is </a:t>
            </a:r>
            <a:r>
              <a:rPr lang="en-US" sz="2000" i="1" dirty="0"/>
              <a:t>not used during refresh</a:t>
            </a:r>
            <a:r>
              <a:rPr lang="en-US" sz="2000" b="0" dirty="0"/>
              <a:t>.</a:t>
            </a:r>
          </a:p>
          <a:p>
            <a:pPr>
              <a:buSzPct val="140000"/>
              <a:buFont typeface="Arial" panose="020B0604020202020204" pitchFamily="34" charset="0"/>
              <a:buChar char="•"/>
            </a:pPr>
            <a:r>
              <a:rPr lang="en-US" sz="2000" b="0" dirty="0"/>
              <a:t>If the materialized view initial creation ORDER BY clause matches sorting requirements when queries execute query rewrite operations through the materialized view, that ORDER BY sorting will certainly </a:t>
            </a:r>
            <a:r>
              <a:rPr lang="en-US" sz="2000" i="1" dirty="0"/>
              <a:t>help query performance</a:t>
            </a:r>
            <a:r>
              <a:rPr lang="en-US" sz="2000" b="0" dirty="0" smtClean="0"/>
              <a:t>.</a:t>
            </a:r>
            <a:endParaRPr lang="en-US" sz="2000" b="0" dirty="0"/>
          </a:p>
        </p:txBody>
      </p:sp>
    </p:spTree>
    <p:extLst>
      <p:ext uri="{BB962C8B-B14F-4D97-AF65-F5344CB8AC3E}">
        <p14:creationId xmlns:p14="http://schemas.microsoft.com/office/powerpoint/2010/main" val="113501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lang="en-US" dirty="0"/>
              <a:t>Materialized Views</a:t>
            </a:r>
          </a:p>
        </p:txBody>
      </p:sp>
      <p:sp>
        <p:nvSpPr>
          <p:cNvPr id="3" name="Нижний колонтитул 2"/>
          <p:cNvSpPr>
            <a:spLocks noGrp="1"/>
          </p:cNvSpPr>
          <p:nvPr>
            <p:ph type="ftr" sz="quarter" idx="12"/>
          </p:nvPr>
        </p:nvSpPr>
        <p:spPr/>
        <p:txBody>
          <a:bodyPr/>
          <a:lstStyle/>
          <a:p>
            <a:r>
              <a:rPr lang="en-US"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26</a:t>
            </a:fld>
            <a:endParaRPr lang="en-US"/>
          </a:p>
        </p:txBody>
      </p:sp>
      <p:sp>
        <p:nvSpPr>
          <p:cNvPr id="5" name="Текст 4"/>
          <p:cNvSpPr>
            <a:spLocks noGrp="1"/>
          </p:cNvSpPr>
          <p:nvPr>
            <p:ph type="body" sz="quarter" idx="14"/>
          </p:nvPr>
        </p:nvSpPr>
        <p:spPr/>
        <p:txBody>
          <a:bodyPr/>
          <a:lstStyle/>
          <a:p>
            <a:r>
              <a:rPr lang="pt-BR" dirty="0"/>
              <a:t>Elias Nema</a:t>
            </a:r>
          </a:p>
          <a:p>
            <a:r>
              <a:rPr/>
              <a:t>Senior </a:t>
            </a:r>
            <a:r>
              <a:rPr lang="pt-BR" dirty="0" smtClean="0"/>
              <a:t>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Summaries in DWH</a:t>
            </a:r>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4</a:t>
            </a:fld>
            <a:endParaRPr lang="en-US"/>
          </a:p>
        </p:txBody>
      </p:sp>
      <p:sp>
        <p:nvSpPr>
          <p:cNvPr id="4" name="Title 3"/>
          <p:cNvSpPr>
            <a:spLocks noGrp="1"/>
          </p:cNvSpPr>
          <p:nvPr>
            <p:ph type="title"/>
          </p:nvPr>
        </p:nvSpPr>
        <p:spPr/>
        <p:txBody>
          <a:bodyPr/>
          <a:lstStyle/>
          <a:p>
            <a:r>
              <a:rPr lang="en-US" dirty="0"/>
              <a:t>Summaries</a:t>
            </a:r>
          </a:p>
        </p:txBody>
      </p:sp>
      <p:sp>
        <p:nvSpPr>
          <p:cNvPr id="5" name="Content Placeholder 4"/>
          <p:cNvSpPr>
            <a:spLocks noGrp="1"/>
          </p:cNvSpPr>
          <p:nvPr>
            <p:ph idx="1"/>
          </p:nvPr>
        </p:nvSpPr>
        <p:spPr/>
        <p:txBody>
          <a:bodyPr/>
          <a:lstStyle/>
          <a:p>
            <a:pPr marL="0" indent="0">
              <a:buNone/>
            </a:pPr>
            <a:r>
              <a:rPr lang="en-US" sz="2000" b="0" dirty="0"/>
              <a:t>One technique employed in data warehouses </a:t>
            </a:r>
            <a:r>
              <a:rPr lang="en-US" sz="2000" i="1" dirty="0"/>
              <a:t>to improve performance</a:t>
            </a:r>
            <a:r>
              <a:rPr lang="en-US" sz="2000" b="0" dirty="0"/>
              <a:t> is the creation of </a:t>
            </a:r>
            <a:r>
              <a:rPr lang="en-US" sz="2000" dirty="0">
                <a:solidFill>
                  <a:schemeClr val="accent1">
                    <a:lumMod val="75000"/>
                  </a:schemeClr>
                </a:solidFill>
              </a:rPr>
              <a:t>summaries</a:t>
            </a:r>
            <a:r>
              <a:rPr lang="en-US" sz="2000" b="0" dirty="0"/>
              <a:t>. Summaries are special types of aggregate views that </a:t>
            </a:r>
            <a:r>
              <a:rPr lang="en-US" sz="2000" i="1" dirty="0"/>
              <a:t>improve query execution times</a:t>
            </a:r>
            <a:r>
              <a:rPr lang="en-US" sz="2000" b="0" dirty="0"/>
              <a:t> by </a:t>
            </a:r>
            <a:r>
              <a:rPr lang="en-US" sz="2000" i="1" dirty="0" err="1"/>
              <a:t>precalculating</a:t>
            </a:r>
            <a:r>
              <a:rPr lang="en-US" sz="2000" b="0" dirty="0"/>
              <a:t> expensive joins and aggregation operations prior to execution and storing the results in a table in the database. For example, you can create a summary table to contain the sums of sales by region and by product</a:t>
            </a:r>
            <a:r>
              <a:rPr lang="en-US" sz="2000" b="0" dirty="0" smtClean="0"/>
              <a:t>.</a:t>
            </a:r>
            <a:endParaRPr lang="en-US" sz="2000" b="0" dirty="0"/>
          </a:p>
        </p:txBody>
      </p:sp>
    </p:spTree>
    <p:extLst>
      <p:ext uri="{BB962C8B-B14F-4D97-AF65-F5344CB8AC3E}">
        <p14:creationId xmlns:p14="http://schemas.microsoft.com/office/powerpoint/2010/main" val="274043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5</a:t>
            </a:fld>
            <a:endParaRPr lang="en-US"/>
          </a:p>
        </p:txBody>
      </p:sp>
      <p:sp>
        <p:nvSpPr>
          <p:cNvPr id="4" name="Title 3"/>
          <p:cNvSpPr>
            <a:spLocks noGrp="1"/>
          </p:cNvSpPr>
          <p:nvPr>
            <p:ph type="title"/>
          </p:nvPr>
        </p:nvSpPr>
        <p:spPr/>
        <p:txBody>
          <a:bodyPr/>
          <a:lstStyle/>
          <a:p>
            <a:r>
              <a:rPr lang="en-US" dirty="0"/>
              <a:t>Materialized </a:t>
            </a:r>
            <a:r>
              <a:rPr lang="en-US" dirty="0" smtClean="0"/>
              <a:t>Views</a:t>
            </a:r>
            <a:endParaRPr lang="en-US" dirty="0"/>
          </a:p>
        </p:txBody>
      </p:sp>
      <p:sp>
        <p:nvSpPr>
          <p:cNvPr id="5" name="Content Placeholder 4"/>
          <p:cNvSpPr>
            <a:spLocks noGrp="1"/>
          </p:cNvSpPr>
          <p:nvPr>
            <p:ph idx="1"/>
          </p:nvPr>
        </p:nvSpPr>
        <p:spPr/>
        <p:txBody>
          <a:bodyPr/>
          <a:lstStyle/>
          <a:p>
            <a:pPr marL="342900" indent="-342900">
              <a:buSzPct val="140000"/>
              <a:buFont typeface="Arial" panose="020B0604020202020204" pitchFamily="34" charset="0"/>
              <a:buChar char="•"/>
            </a:pPr>
            <a:r>
              <a:rPr lang="en-US" sz="2400" b="0" dirty="0"/>
              <a:t>And in Oracle there is a special object for that – </a:t>
            </a:r>
            <a:r>
              <a:rPr lang="en-US" sz="2400" dirty="0">
                <a:solidFill>
                  <a:schemeClr val="accent1">
                    <a:lumMod val="75000"/>
                  </a:schemeClr>
                </a:solidFill>
              </a:rPr>
              <a:t>materialized views</a:t>
            </a:r>
            <a:r>
              <a:rPr lang="en-US" sz="2400" b="0" dirty="0"/>
              <a:t>. </a:t>
            </a:r>
          </a:p>
          <a:p>
            <a:pPr marL="342900" indent="-342900">
              <a:buSzPct val="140000"/>
              <a:buFont typeface="Arial" panose="020B0604020202020204" pitchFamily="34" charset="0"/>
              <a:buChar char="•"/>
            </a:pPr>
            <a:endParaRPr lang="en-US" sz="2400" b="0" dirty="0" smtClean="0"/>
          </a:p>
          <a:p>
            <a:pPr marL="342900" indent="-342900">
              <a:buSzPct val="140000"/>
              <a:buFont typeface="Arial" panose="020B0604020202020204" pitchFamily="34" charset="0"/>
              <a:buChar char="•"/>
            </a:pPr>
            <a:r>
              <a:rPr lang="en-US" sz="2400" b="0" dirty="0" smtClean="0"/>
              <a:t>Materialized </a:t>
            </a:r>
            <a:r>
              <a:rPr lang="en-US" sz="2400" b="0" dirty="0"/>
              <a:t>views can perform a number of roles, such as </a:t>
            </a:r>
            <a:r>
              <a:rPr lang="en-US" sz="2400" b="0" i="1" dirty="0">
                <a:solidFill>
                  <a:schemeClr val="accent1">
                    <a:lumMod val="75000"/>
                  </a:schemeClr>
                </a:solidFill>
              </a:rPr>
              <a:t>improving query performance or providing replicated data</a:t>
            </a:r>
            <a:r>
              <a:rPr lang="en-US" sz="2400" b="0" dirty="0" smtClean="0"/>
              <a:t>.</a:t>
            </a:r>
            <a:endParaRPr lang="en-US" sz="2400" b="0" dirty="0"/>
          </a:p>
        </p:txBody>
      </p:sp>
    </p:spTree>
    <p:extLst>
      <p:ext uri="{BB962C8B-B14F-4D97-AF65-F5344CB8AC3E}">
        <p14:creationId xmlns:p14="http://schemas.microsoft.com/office/powerpoint/2010/main" val="205372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6</a:t>
            </a:fld>
            <a:endParaRPr lang="en-US"/>
          </a:p>
        </p:txBody>
      </p:sp>
      <p:sp>
        <p:nvSpPr>
          <p:cNvPr id="4" name="Title 3"/>
          <p:cNvSpPr>
            <a:spLocks noGrp="1"/>
          </p:cNvSpPr>
          <p:nvPr>
            <p:ph type="title"/>
          </p:nvPr>
        </p:nvSpPr>
        <p:spPr/>
        <p:txBody>
          <a:bodyPr/>
          <a:lstStyle/>
          <a:p>
            <a:r>
              <a:rPr lang="en-US" dirty="0"/>
              <a:t>Summary Management</a:t>
            </a:r>
          </a:p>
        </p:txBody>
      </p:sp>
      <p:pic>
        <p:nvPicPr>
          <p:cNvPr id="6" name="Picture 2" descr="Description of Figure 5-2 follows"/>
          <p:cNvPicPr>
            <a:picLocks noGrp="1" noChangeAspect="1" noChangeArrowheads="1"/>
          </p:cNvPicPr>
          <p:nvPr>
            <p:ph idx="1"/>
          </p:nvPr>
        </p:nvPicPr>
        <p:blipFill>
          <a:blip r:embed="rId2"/>
          <a:srcRect/>
          <a:stretch>
            <a:fillRect/>
          </a:stretch>
        </p:blipFill>
        <p:spPr bwMode="auto">
          <a:xfrm>
            <a:off x="1524000" y="1143000"/>
            <a:ext cx="3374334" cy="4800600"/>
          </a:xfrm>
          <a:prstGeom prst="rect">
            <a:avLst/>
          </a:prstGeom>
          <a:noFill/>
        </p:spPr>
      </p:pic>
      <p:sp>
        <p:nvSpPr>
          <p:cNvPr id="7" name="TextBox 6"/>
          <p:cNvSpPr txBox="1"/>
          <p:nvPr/>
        </p:nvSpPr>
        <p:spPr>
          <a:xfrm>
            <a:off x="5029200" y="1219200"/>
            <a:ext cx="3276600" cy="4278094"/>
          </a:xfrm>
          <a:prstGeom prst="rect">
            <a:avLst/>
          </a:prstGeom>
          <a:noFill/>
        </p:spPr>
        <p:txBody>
          <a:bodyPr wrap="square" rtlCol="0">
            <a:spAutoFit/>
          </a:bodyPr>
          <a:lstStyle/>
          <a:p>
            <a:pPr marL="285750" indent="-285750">
              <a:buClr>
                <a:schemeClr val="accent1">
                  <a:lumMod val="75000"/>
                </a:schemeClr>
              </a:buClr>
              <a:buSzPct val="140000"/>
              <a:buFont typeface="Arial" panose="020B0604020202020204" pitchFamily="34" charset="0"/>
              <a:buChar char="•"/>
            </a:pPr>
            <a:r>
              <a:rPr lang="en-US" sz="1600" dirty="0">
                <a:latin typeface="Arial" panose="020B0604020202020204" pitchFamily="34" charset="0"/>
                <a:cs typeface="Arial" panose="020B0604020202020204" pitchFamily="34" charset="0"/>
              </a:rPr>
              <a:t>If you identify </a:t>
            </a:r>
            <a:r>
              <a:rPr lang="en-US" sz="1600" b="1" i="1" dirty="0">
                <a:latin typeface="Arial" panose="020B0604020202020204" pitchFamily="34" charset="0"/>
                <a:cs typeface="Arial" panose="020B0604020202020204" pitchFamily="34" charset="0"/>
              </a:rPr>
              <a:t>20 queries that are commonly applied </a:t>
            </a:r>
            <a:r>
              <a:rPr lang="en-US" sz="1600" dirty="0">
                <a:latin typeface="Arial" panose="020B0604020202020204" pitchFamily="34" charset="0"/>
                <a:cs typeface="Arial" panose="020B0604020202020204" pitchFamily="34" charset="0"/>
              </a:rPr>
              <a:t>to the detail or fact tables, then you might be able to satisfy them with </a:t>
            </a:r>
            <a:r>
              <a:rPr lang="en-US" sz="1600" b="1" i="1" dirty="0">
                <a:latin typeface="Arial" panose="020B0604020202020204" pitchFamily="34" charset="0"/>
                <a:cs typeface="Arial" panose="020B0604020202020204" pitchFamily="34" charset="0"/>
              </a:rPr>
              <a:t>five or six well-written materialized views</a:t>
            </a:r>
            <a:r>
              <a:rPr lang="en-US" sz="1600" dirty="0">
                <a:latin typeface="Arial" panose="020B0604020202020204" pitchFamily="34" charset="0"/>
                <a:cs typeface="Arial" panose="020B0604020202020204" pitchFamily="34" charset="0"/>
              </a:rPr>
              <a:t>.</a:t>
            </a:r>
          </a:p>
          <a:p>
            <a:pPr marL="285750" indent="-285750">
              <a:buClr>
                <a:schemeClr val="accent1">
                  <a:lumMod val="75000"/>
                </a:schemeClr>
              </a:buClr>
              <a:buSzPct val="140000"/>
              <a:buFont typeface="Arial" panose="020B0604020202020204" pitchFamily="34" charset="0"/>
              <a:buChar char="•"/>
            </a:pPr>
            <a:endParaRPr lang="en-US" sz="1600" i="1" dirty="0" smtClean="0">
              <a:latin typeface="Arial" panose="020B0604020202020204" pitchFamily="34" charset="0"/>
              <a:cs typeface="Arial" panose="020B0604020202020204" pitchFamily="34" charset="0"/>
            </a:endParaRPr>
          </a:p>
          <a:p>
            <a:pPr marL="285750" indent="-285750">
              <a:buClr>
                <a:schemeClr val="accent1">
                  <a:lumMod val="75000"/>
                </a:schemeClr>
              </a:buClr>
              <a:buSzPct val="140000"/>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Unlike </a:t>
            </a:r>
            <a:r>
              <a:rPr lang="en-US" sz="1600" i="1" dirty="0">
                <a:latin typeface="Arial" panose="020B0604020202020204" pitchFamily="34" charset="0"/>
                <a:cs typeface="Arial" panose="020B0604020202020204" pitchFamily="34" charset="0"/>
              </a:rPr>
              <a:t>indexes, materialized views can be accessed directly using a SELECT statement</a:t>
            </a:r>
            <a:r>
              <a:rPr lang="en-US" sz="1600" dirty="0">
                <a:latin typeface="Arial" panose="020B0604020202020204" pitchFamily="34" charset="0"/>
                <a:cs typeface="Arial" panose="020B0604020202020204" pitchFamily="34" charset="0"/>
              </a:rPr>
              <a:t>. However, it is recommended that you try to avoid writing SQL statements that directly reference the materialized view, because then it is difficult to change them without affecting the application</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99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pitfalls</a:t>
            </a:r>
            <a:endParaRPr lang="en-US" dirty="0"/>
          </a:p>
        </p:txBody>
      </p:sp>
      <p:sp>
        <p:nvSpPr>
          <p:cNvPr id="3" name="Footer Placeholder 2"/>
          <p:cNvSpPr>
            <a:spLocks noGrp="1"/>
          </p:cNvSpPr>
          <p:nvPr>
            <p:ph type="ftr" sz="quarter" idx="10"/>
          </p:nvPr>
        </p:nvSpPr>
        <p:spPr/>
        <p:txBody>
          <a:bodyPr/>
          <a:lstStyle/>
          <a:p>
            <a:r>
              <a:rPr lang="en-US"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a:t>
            </a:fld>
            <a:endParaRPr lang="en-US"/>
          </a:p>
        </p:txBody>
      </p:sp>
    </p:spTree>
    <p:extLst>
      <p:ext uri="{BB962C8B-B14F-4D97-AF65-F5344CB8AC3E}">
        <p14:creationId xmlns:p14="http://schemas.microsoft.com/office/powerpoint/2010/main" val="209083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8</a:t>
            </a:fld>
            <a:endParaRPr lang="en-US"/>
          </a:p>
        </p:txBody>
      </p:sp>
      <p:sp>
        <p:nvSpPr>
          <p:cNvPr id="4" name="Title 3"/>
          <p:cNvSpPr>
            <a:spLocks noGrp="1"/>
          </p:cNvSpPr>
          <p:nvPr>
            <p:ph type="title"/>
          </p:nvPr>
        </p:nvSpPr>
        <p:spPr/>
        <p:txBody>
          <a:bodyPr/>
          <a:lstStyle/>
          <a:p>
            <a:r>
              <a:rPr lang="en-US" dirty="0"/>
              <a:t>Benefits</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Aggregation </a:t>
            </a:r>
            <a:r>
              <a:rPr lang="en-US" sz="2000" b="0" i="1" dirty="0">
                <a:solidFill>
                  <a:schemeClr val="accent1">
                    <a:lumMod val="75000"/>
                  </a:schemeClr>
                </a:solidFill>
              </a:rPr>
              <a:t>processing has already been performed</a:t>
            </a:r>
            <a:r>
              <a:rPr lang="en-US" sz="2000" b="0" dirty="0"/>
              <a:t>.</a:t>
            </a:r>
          </a:p>
          <a:p>
            <a:pPr>
              <a:buSzPct val="140000"/>
              <a:buFont typeface="Arial" panose="020B0604020202020204" pitchFamily="34" charset="0"/>
              <a:buChar char="•"/>
            </a:pPr>
            <a:endParaRPr lang="en-US" sz="2000" b="0" dirty="0" smtClean="0"/>
          </a:p>
          <a:p>
            <a:pPr>
              <a:buSzPct val="140000"/>
              <a:buFont typeface="Arial" panose="020B0604020202020204" pitchFamily="34" charset="0"/>
              <a:buChar char="•"/>
            </a:pPr>
            <a:r>
              <a:rPr lang="en-US" sz="2000" b="0" dirty="0" smtClean="0"/>
              <a:t>Aggregations </a:t>
            </a:r>
            <a:r>
              <a:rPr lang="en-US" sz="2000" b="0" dirty="0"/>
              <a:t>generally consist of less data;  thus a smaller amount of physical space is occupied. Therefore, </a:t>
            </a:r>
            <a:r>
              <a:rPr lang="en-US" sz="2000" b="0" i="1" dirty="0">
                <a:solidFill>
                  <a:schemeClr val="accent1">
                    <a:lumMod val="75000"/>
                  </a:schemeClr>
                </a:solidFill>
              </a:rPr>
              <a:t>less I/O</a:t>
            </a:r>
            <a:r>
              <a:rPr lang="en-US" sz="2000" b="0" dirty="0"/>
              <a:t> is required.</a:t>
            </a:r>
          </a:p>
          <a:p>
            <a:pPr>
              <a:buSzPct val="140000"/>
              <a:buFont typeface="Arial" panose="020B0604020202020204" pitchFamily="34" charset="0"/>
              <a:buChar char="•"/>
            </a:pPr>
            <a:endParaRPr lang="en-US" sz="2000" b="0" dirty="0" smtClean="0"/>
          </a:p>
          <a:p>
            <a:pPr>
              <a:buSzPct val="140000"/>
              <a:buFont typeface="Arial" panose="020B0604020202020204" pitchFamily="34" charset="0"/>
              <a:buChar char="•"/>
            </a:pPr>
            <a:r>
              <a:rPr lang="en-US" sz="2000" b="0" dirty="0" smtClean="0"/>
              <a:t>Can </a:t>
            </a:r>
            <a:r>
              <a:rPr lang="en-US" sz="2000" b="0" dirty="0"/>
              <a:t>be used as a simple form of </a:t>
            </a:r>
            <a:r>
              <a:rPr lang="en-US" sz="2000" b="0" i="1" dirty="0">
                <a:solidFill>
                  <a:schemeClr val="accent1">
                    <a:lumMod val="75000"/>
                  </a:schemeClr>
                </a:solidFill>
              </a:rPr>
              <a:t>master to slave replication</a:t>
            </a:r>
            <a:r>
              <a:rPr lang="en-US" sz="2000" b="0" dirty="0"/>
              <a:t>.</a:t>
            </a:r>
          </a:p>
          <a:p>
            <a:pPr>
              <a:buSzPct val="140000"/>
              <a:buFont typeface="Arial" panose="020B0604020202020204" pitchFamily="34" charset="0"/>
              <a:buChar char="•"/>
            </a:pPr>
            <a:endParaRPr lang="en-US" sz="2000" b="0" dirty="0" smtClean="0"/>
          </a:p>
          <a:p>
            <a:pPr>
              <a:buSzPct val="140000"/>
              <a:buFont typeface="Arial" panose="020B0604020202020204" pitchFamily="34" charset="0"/>
              <a:buChar char="•"/>
            </a:pPr>
            <a:r>
              <a:rPr lang="en-US" sz="2000" b="0" dirty="0" smtClean="0"/>
              <a:t>Materialized </a:t>
            </a:r>
            <a:r>
              <a:rPr lang="en-US" sz="2000" b="0" dirty="0"/>
              <a:t>views are </a:t>
            </a:r>
            <a:r>
              <a:rPr lang="en-US" sz="2000" b="0" i="1" dirty="0">
                <a:solidFill>
                  <a:schemeClr val="accent1">
                    <a:lumMod val="75000"/>
                  </a:schemeClr>
                </a:solidFill>
              </a:rPr>
              <a:t>automatically refreshed </a:t>
            </a:r>
            <a:r>
              <a:rPr lang="en-US" sz="2000" b="0" dirty="0"/>
              <a:t>in various different ways, whereas staging tables would require user or administrator intervention</a:t>
            </a:r>
            <a:r>
              <a:rPr lang="en-US" sz="2000" b="0" dirty="0" smtClean="0"/>
              <a:t>.</a:t>
            </a:r>
            <a:endParaRPr lang="en-US" sz="2000" b="0" dirty="0"/>
          </a:p>
        </p:txBody>
      </p:sp>
    </p:spTree>
    <p:extLst>
      <p:ext uri="{BB962C8B-B14F-4D97-AF65-F5344CB8AC3E}">
        <p14:creationId xmlns:p14="http://schemas.microsoft.com/office/powerpoint/2010/main" val="279880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9</a:t>
            </a:fld>
            <a:endParaRPr lang="en-US"/>
          </a:p>
        </p:txBody>
      </p:sp>
      <p:sp>
        <p:nvSpPr>
          <p:cNvPr id="4" name="Title 3"/>
          <p:cNvSpPr>
            <a:spLocks noGrp="1"/>
          </p:cNvSpPr>
          <p:nvPr>
            <p:ph type="title"/>
          </p:nvPr>
        </p:nvSpPr>
        <p:spPr/>
        <p:txBody>
          <a:bodyPr/>
          <a:lstStyle/>
          <a:p>
            <a:r>
              <a:rPr lang="en-US" dirty="0"/>
              <a:t>And Pitfalls</a:t>
            </a:r>
          </a:p>
        </p:txBody>
      </p:sp>
      <p:sp>
        <p:nvSpPr>
          <p:cNvPr id="5" name="Content Placeholder 4"/>
          <p:cNvSpPr>
            <a:spLocks noGrp="1"/>
          </p:cNvSpPr>
          <p:nvPr>
            <p:ph idx="1"/>
          </p:nvPr>
        </p:nvSpPr>
        <p:spPr/>
        <p:txBody>
          <a:bodyPr/>
          <a:lstStyle/>
          <a:p>
            <a:pPr marL="342900" indent="-342900">
              <a:buSzPct val="140000"/>
              <a:buFont typeface="Arial" panose="020B0604020202020204" pitchFamily="34" charset="0"/>
              <a:buChar char="•"/>
            </a:pPr>
            <a:r>
              <a:rPr lang="en-US" sz="2000" b="0" dirty="0"/>
              <a:t>As with indexes, there is always a danger of creating too many materialized views. Not only would </a:t>
            </a:r>
            <a:r>
              <a:rPr lang="en-US" sz="2000" b="0" i="1" dirty="0">
                <a:solidFill>
                  <a:schemeClr val="accent1">
                    <a:lumMod val="75000"/>
                  </a:schemeClr>
                </a:solidFill>
              </a:rPr>
              <a:t>large amounts of physical space</a:t>
            </a:r>
            <a:r>
              <a:rPr lang="en-US" sz="2000" b="0" dirty="0"/>
              <a:t> be used, but also </a:t>
            </a:r>
            <a:r>
              <a:rPr lang="en-US" sz="2000" b="0" i="1" dirty="0">
                <a:solidFill>
                  <a:schemeClr val="accent1">
                    <a:lumMod val="75000"/>
                  </a:schemeClr>
                </a:solidFill>
              </a:rPr>
              <a:t>constant refreshing </a:t>
            </a:r>
            <a:r>
              <a:rPr lang="en-US" sz="2000" b="0" dirty="0"/>
              <a:t>as a result of overzealous utilization of materialized views could kill performance.</a:t>
            </a:r>
          </a:p>
          <a:p>
            <a:pPr marL="0" indent="0">
              <a:buSzPct val="140000"/>
              <a:buNone/>
            </a:pPr>
            <a:endParaRPr lang="en-US" sz="2000" b="0" dirty="0" smtClean="0"/>
          </a:p>
          <a:p>
            <a:pPr marL="342900" indent="-342900">
              <a:buSzPct val="140000"/>
              <a:buFont typeface="Arial" panose="020B0604020202020204" pitchFamily="34" charset="0"/>
              <a:buChar char="•"/>
            </a:pPr>
            <a:r>
              <a:rPr lang="en-US" sz="2000" b="0" dirty="0" smtClean="0"/>
              <a:t>Much </a:t>
            </a:r>
            <a:r>
              <a:rPr lang="en-US" sz="2000" b="0" dirty="0"/>
              <a:t>more applicable to </a:t>
            </a:r>
            <a:r>
              <a:rPr lang="en-US" sz="2000" b="0" i="1" dirty="0">
                <a:solidFill>
                  <a:schemeClr val="accent1">
                    <a:lumMod val="75000"/>
                  </a:schemeClr>
                </a:solidFill>
              </a:rPr>
              <a:t>relatively static data sets</a:t>
            </a:r>
            <a:r>
              <a:rPr lang="en-US" sz="2000" b="0" dirty="0" smtClean="0"/>
              <a:t>.</a:t>
            </a:r>
            <a:endParaRPr lang="en-US" sz="2000" b="0" dirty="0"/>
          </a:p>
        </p:txBody>
      </p:sp>
    </p:spTree>
    <p:extLst>
      <p:ext uri="{BB962C8B-B14F-4D97-AF65-F5344CB8AC3E}">
        <p14:creationId xmlns:p14="http://schemas.microsoft.com/office/powerpoint/2010/main" val="1995710687"/>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1954</TotalTime>
  <Words>1245</Words>
  <Application>Microsoft Office PowerPoint</Application>
  <PresentationFormat>On-screen Show (4:3)</PresentationFormat>
  <Paragraphs>159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Tahoma</vt:lpstr>
      <vt:lpstr>Wingdings</vt:lpstr>
      <vt:lpstr>template</vt:lpstr>
      <vt:lpstr>Extract, transform, load</vt:lpstr>
      <vt:lpstr>Agenda</vt:lpstr>
      <vt:lpstr>Summaries in DWH</vt:lpstr>
      <vt:lpstr>Summaries</vt:lpstr>
      <vt:lpstr>Materialized Views</vt:lpstr>
      <vt:lpstr>Summary Management</vt:lpstr>
      <vt:lpstr>Benefits and pitfalls</vt:lpstr>
      <vt:lpstr>Benefits</vt:lpstr>
      <vt:lpstr>And Pitfalls</vt:lpstr>
      <vt:lpstr>Creating Materialized Views</vt:lpstr>
      <vt:lpstr>Creating Mat Views</vt:lpstr>
      <vt:lpstr>Enable Query Rewrite</vt:lpstr>
      <vt:lpstr>Verifying Query Rewrite</vt:lpstr>
      <vt:lpstr>On Prebuilt Table</vt:lpstr>
      <vt:lpstr>Refresh</vt:lpstr>
      <vt:lpstr>Materialized View Logs</vt:lpstr>
      <vt:lpstr>Materialized View Log</vt:lpstr>
      <vt:lpstr>Example</vt:lpstr>
      <vt:lpstr>Types of Materialized Views</vt:lpstr>
      <vt:lpstr>M*Views Types</vt:lpstr>
      <vt:lpstr>Single Table Aggregations and Filtering</vt:lpstr>
      <vt:lpstr>Join Materialized Views</vt:lpstr>
      <vt:lpstr>Easy Reminder</vt:lpstr>
      <vt:lpstr>Nested Materialized Views</vt:lpstr>
      <vt:lpstr>ORDER BY Clause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Ilya Norkin</cp:lastModifiedBy>
  <cp:revision>459</cp:revision>
  <dcterms:created xsi:type="dcterms:W3CDTF">2014-04-05T15:14:09Z</dcterms:created>
  <dcterms:modified xsi:type="dcterms:W3CDTF">2017-11-28T19:34:32Z</dcterms:modified>
</cp:coreProperties>
</file>