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6" r:id="rId15"/>
    <p:sldId id="277" r:id="rId16"/>
    <p:sldId id="278" r:id="rId17"/>
    <p:sldId id="270" r:id="rId18"/>
    <p:sldId id="271" r:id="rId19"/>
    <p:sldId id="272" r:id="rId20"/>
    <p:sldId id="273" r:id="rId21"/>
    <p:sldId id="274" r:id="rId22"/>
    <p:sldId id="275" r:id="rId23"/>
    <p:sldId id="25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2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60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720"/>
        <p:guide/>
      </p:guideLst>
    </p:cSldViewPr>
  </p:slideViewPr>
  <p:outlineViewPr>
    <p:cViewPr>
      <p:scale>
        <a:sx n="33" d="100"/>
        <a:sy n="33" d="100"/>
      </p:scale>
      <p:origin x="0" y="1567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2EAC9F-9669-4769-A953-6997ED97BB57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5E94EA-9EC7-4970-9585-F231BD690021}">
      <dgm:prSet phldrT="[Text]"/>
      <dgm:spPr/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Staging Area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27A47485-89C2-49EA-B188-2367435AB983}" type="parTrans" cxnId="{D16A98F8-388B-4C21-A67D-F816E3690772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770F7E64-6C47-4430-A2C7-8807F75289DD}" type="sibTrans" cxnId="{D16A98F8-388B-4C21-A67D-F816E3690772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A7893ED9-0AB5-44CB-BFBC-72000198EC18}">
      <dgm:prSet phldrT="[Text]" custT="1"/>
      <dgm:spPr/>
      <dgm:t>
        <a:bodyPr/>
        <a:lstStyle/>
        <a:p>
          <a:r>
            <a:rPr lang="en-US" sz="1800" dirty="0" smtClean="0">
              <a:latin typeface="Arial" pitchFamily="34" charset="0"/>
              <a:cs typeface="Arial" pitchFamily="34" charset="0"/>
            </a:rPr>
            <a:t>Temporary Loading Structures</a:t>
          </a:r>
        </a:p>
        <a:p>
          <a:r>
            <a:rPr lang="en-US" sz="1800" dirty="0" smtClean="0">
              <a:latin typeface="Arial" pitchFamily="34" charset="0"/>
              <a:cs typeface="Arial" pitchFamily="34" charset="0"/>
            </a:rPr>
            <a:t>Rejected Data</a:t>
          </a:r>
        </a:p>
        <a:p>
          <a:r>
            <a:rPr lang="en-US" sz="1800" dirty="0" smtClean="0">
              <a:latin typeface="Arial" pitchFamily="34" charset="0"/>
              <a:cs typeface="Arial" pitchFamily="34" charset="0"/>
            </a:rPr>
            <a:t>…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DA45D73A-2AF5-4C22-A731-35FA2A66669B}" type="parTrans" cxnId="{F268A690-C507-4F72-A455-6BCA55AB96C7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5B94CE36-3110-4B24-B23F-3B0467E238F0}" type="sibTrans" cxnId="{F268A690-C507-4F72-A455-6BCA55AB96C7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C5CF982C-05A5-472F-8B78-FC78B601E5AB}">
      <dgm:prSet phldrT="[Text]"/>
      <dgm:spPr/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Foundation Layer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303FB6CF-F24C-4E1D-8ECD-AAC9B6397225}" type="parTrans" cxnId="{282F3828-E295-455A-AA8D-46A7F9929BC4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E5E68B65-F950-4267-9039-DAE58B1E737F}" type="sibTrans" cxnId="{282F3828-E295-455A-AA8D-46A7F9929BC4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336768A5-3920-4134-98F2-2C34B0210633}">
      <dgm:prSet phldrT="[Text]" custT="1"/>
      <dgm:spPr/>
      <dgm:t>
        <a:bodyPr/>
        <a:lstStyle/>
        <a:p>
          <a:r>
            <a:rPr lang="en-US" sz="1800" dirty="0" smtClean="0">
              <a:latin typeface="Arial" pitchFamily="34" charset="0"/>
              <a:cs typeface="Arial" pitchFamily="34" charset="0"/>
            </a:rPr>
            <a:t>Process neutral close to 3NF data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160BC448-CB87-46A7-BF02-E670DE112E5E}" type="parTrans" cxnId="{967C94C4-6AC2-47BA-996A-2096FA70371B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CC4F22E2-769A-4EAE-8993-776871A34F33}" type="sibTrans" cxnId="{967C94C4-6AC2-47BA-996A-2096FA70371B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7B944EB9-CDF8-46BC-8623-46B06AE29243}">
      <dgm:prSet phldrT="[Text]"/>
      <dgm:spPr/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Access&amp;Performance Layer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903D8565-BC04-4146-9BB5-2AA9D1B9EC36}" type="parTrans" cxnId="{D47DFEF4-9F39-4389-A748-14BE98563451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A23877CA-5A3C-45AB-9F8F-BBA2D722DD60}" type="sibTrans" cxnId="{D47DFEF4-9F39-4389-A748-14BE98563451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46768721-3A96-4403-8D3F-71D018D910D2}">
      <dgm:prSet phldrT="[Text]" custT="1"/>
      <dgm:spPr/>
      <dgm:t>
        <a:bodyPr/>
        <a:lstStyle/>
        <a:p>
          <a:r>
            <a:rPr lang="en-US" sz="1800" dirty="0" smtClean="0">
              <a:latin typeface="Arial" pitchFamily="34" charset="0"/>
              <a:cs typeface="Arial" pitchFamily="34" charset="0"/>
            </a:rPr>
            <a:t>* Datamarts</a:t>
          </a:r>
        </a:p>
        <a:p>
          <a:r>
            <a:rPr lang="en-US" sz="1800" dirty="0" smtClean="0">
              <a:latin typeface="Arial" pitchFamily="34" charset="0"/>
              <a:cs typeface="Arial" pitchFamily="34" charset="0"/>
            </a:rPr>
            <a:t>* Stars</a:t>
          </a:r>
        </a:p>
        <a:p>
          <a:r>
            <a:rPr lang="en-US" sz="1800" dirty="0" smtClean="0">
              <a:latin typeface="Arial" pitchFamily="34" charset="0"/>
              <a:cs typeface="Arial" pitchFamily="34" charset="0"/>
            </a:rPr>
            <a:t>* Cubes</a:t>
          </a:r>
        </a:p>
        <a:p>
          <a:r>
            <a:rPr lang="en-US" sz="1800" dirty="0" smtClean="0">
              <a:latin typeface="Arial" pitchFamily="34" charset="0"/>
              <a:cs typeface="Arial" pitchFamily="34" charset="0"/>
            </a:rPr>
            <a:t>* BI Applications Data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6088E5CC-D537-4A09-9DF2-F4C8E86F9846}" type="parTrans" cxnId="{76384D62-C832-4CD9-894D-C9DEFB0BC64B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B30B2D12-715E-42A1-B9B2-A8CFEFE40873}" type="sibTrans" cxnId="{76384D62-C832-4CD9-894D-C9DEFB0BC64B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7F69B044-E2F9-4A21-819E-2D8E1A361FF4}" type="pres">
      <dgm:prSet presAssocID="{752EAC9F-9669-4769-A953-6997ED97BB57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1E0B1A2-EE4B-4E17-BF5B-A907C1C4E4A0}" type="pres">
      <dgm:prSet presAssocID="{8D5E94EA-9EC7-4970-9585-F231BD690021}" presName="parentText1" presStyleLbl="node1" presStyleIdx="0" presStyleCnt="3" custScaleX="34415" custLinFactNeighborX="-33509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6D7A86-73ED-45DE-95A0-47436AEA6E54}" type="pres">
      <dgm:prSet presAssocID="{8D5E94EA-9EC7-4970-9585-F231BD690021}" presName="childText1" presStyleLbl="solidAlignAcc1" presStyleIdx="0" presStyleCnt="3" custScaleY="136012" custLinFactNeighborX="25" custLinFactNeighborY="161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BA990-DABB-42A8-B9BA-C67653E5A2A4}" type="pres">
      <dgm:prSet presAssocID="{C5CF982C-05A5-472F-8B78-FC78B601E5AB}" presName="parentText2" presStyleLbl="node1" presStyleIdx="1" presStyleCnt="3" custScaleX="54979" custLinFactNeighborX="-2226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4D9398-3ABB-4861-94D6-009FC1A7384D}" type="pres">
      <dgm:prSet presAssocID="{C5CF982C-05A5-472F-8B78-FC78B601E5AB}" presName="childText2" presStyleLbl="solidAlignAcc1" presStyleIdx="1" presStyleCnt="3" custScaleY="119912" custLinFactNeighborY="69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B17A42-0980-4239-B68B-7CF999614E26}" type="pres">
      <dgm:prSet presAssocID="{7B944EB9-CDF8-46BC-8623-46B06AE29243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E78AFB-9D6E-482A-8EE5-A6199371FA55}" type="pres">
      <dgm:prSet presAssocID="{7B944EB9-CDF8-46BC-8623-46B06AE29243}" presName="childText3" presStyleLbl="solidAlignAcc1" presStyleIdx="2" presStyleCnt="3" custLinFactNeighborY="5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279BCE-CA18-4660-AF50-4FA9AA8593A7}" type="presOf" srcId="{46768721-3A96-4403-8D3F-71D018D910D2}" destId="{B4E78AFB-9D6E-482A-8EE5-A6199371FA55}" srcOrd="0" destOrd="0" presId="urn:microsoft.com/office/officeart/2009/3/layout/IncreasingArrowsProcess"/>
    <dgm:cxn modelId="{93F8DB04-279C-4CF2-9824-8BA16696C8CD}" type="presOf" srcId="{8D5E94EA-9EC7-4970-9585-F231BD690021}" destId="{C1E0B1A2-EE4B-4E17-BF5B-A907C1C4E4A0}" srcOrd="0" destOrd="0" presId="urn:microsoft.com/office/officeart/2009/3/layout/IncreasingArrowsProcess"/>
    <dgm:cxn modelId="{1834F7AF-BFC3-4204-B488-F5437274F942}" type="presOf" srcId="{336768A5-3920-4134-98F2-2C34B0210633}" destId="{B54D9398-3ABB-4861-94D6-009FC1A7384D}" srcOrd="0" destOrd="0" presId="urn:microsoft.com/office/officeart/2009/3/layout/IncreasingArrowsProcess"/>
    <dgm:cxn modelId="{35C75464-173D-47DF-A66D-B38226235FC4}" type="presOf" srcId="{C5CF982C-05A5-472F-8B78-FC78B601E5AB}" destId="{1C9BA990-DABB-42A8-B9BA-C67653E5A2A4}" srcOrd="0" destOrd="0" presId="urn:microsoft.com/office/officeart/2009/3/layout/IncreasingArrowsProcess"/>
    <dgm:cxn modelId="{282F3828-E295-455A-AA8D-46A7F9929BC4}" srcId="{752EAC9F-9669-4769-A953-6997ED97BB57}" destId="{C5CF982C-05A5-472F-8B78-FC78B601E5AB}" srcOrd="1" destOrd="0" parTransId="{303FB6CF-F24C-4E1D-8ECD-AAC9B6397225}" sibTransId="{E5E68B65-F950-4267-9039-DAE58B1E737F}"/>
    <dgm:cxn modelId="{967C94C4-6AC2-47BA-996A-2096FA70371B}" srcId="{C5CF982C-05A5-472F-8B78-FC78B601E5AB}" destId="{336768A5-3920-4134-98F2-2C34B0210633}" srcOrd="0" destOrd="0" parTransId="{160BC448-CB87-46A7-BF02-E670DE112E5E}" sibTransId="{CC4F22E2-769A-4EAE-8993-776871A34F33}"/>
    <dgm:cxn modelId="{D16A98F8-388B-4C21-A67D-F816E3690772}" srcId="{752EAC9F-9669-4769-A953-6997ED97BB57}" destId="{8D5E94EA-9EC7-4970-9585-F231BD690021}" srcOrd="0" destOrd="0" parTransId="{27A47485-89C2-49EA-B188-2367435AB983}" sibTransId="{770F7E64-6C47-4430-A2C7-8807F75289DD}"/>
    <dgm:cxn modelId="{D47DFEF4-9F39-4389-A748-14BE98563451}" srcId="{752EAC9F-9669-4769-A953-6997ED97BB57}" destId="{7B944EB9-CDF8-46BC-8623-46B06AE29243}" srcOrd="2" destOrd="0" parTransId="{903D8565-BC04-4146-9BB5-2AA9D1B9EC36}" sibTransId="{A23877CA-5A3C-45AB-9F8F-BBA2D722DD60}"/>
    <dgm:cxn modelId="{5E528908-746F-4EFA-B2E1-D19D6E87BDC2}" type="presOf" srcId="{752EAC9F-9669-4769-A953-6997ED97BB57}" destId="{7F69B044-E2F9-4A21-819E-2D8E1A361FF4}" srcOrd="0" destOrd="0" presId="urn:microsoft.com/office/officeart/2009/3/layout/IncreasingArrowsProcess"/>
    <dgm:cxn modelId="{F268A690-C507-4F72-A455-6BCA55AB96C7}" srcId="{8D5E94EA-9EC7-4970-9585-F231BD690021}" destId="{A7893ED9-0AB5-44CB-BFBC-72000198EC18}" srcOrd="0" destOrd="0" parTransId="{DA45D73A-2AF5-4C22-A731-35FA2A66669B}" sibTransId="{5B94CE36-3110-4B24-B23F-3B0467E238F0}"/>
    <dgm:cxn modelId="{7A9F2830-55CE-49D2-B486-221C604825DC}" type="presOf" srcId="{A7893ED9-0AB5-44CB-BFBC-72000198EC18}" destId="{4F6D7A86-73ED-45DE-95A0-47436AEA6E54}" srcOrd="0" destOrd="0" presId="urn:microsoft.com/office/officeart/2009/3/layout/IncreasingArrowsProcess"/>
    <dgm:cxn modelId="{76384D62-C832-4CD9-894D-C9DEFB0BC64B}" srcId="{7B944EB9-CDF8-46BC-8623-46B06AE29243}" destId="{46768721-3A96-4403-8D3F-71D018D910D2}" srcOrd="0" destOrd="0" parTransId="{6088E5CC-D537-4A09-9DF2-F4C8E86F9846}" sibTransId="{B30B2D12-715E-42A1-B9B2-A8CFEFE40873}"/>
    <dgm:cxn modelId="{32691889-6EA0-4A13-8EED-502AD7D61EA2}" type="presOf" srcId="{7B944EB9-CDF8-46BC-8623-46B06AE29243}" destId="{89B17A42-0980-4239-B68B-7CF999614E26}" srcOrd="0" destOrd="0" presId="urn:microsoft.com/office/officeart/2009/3/layout/IncreasingArrowsProcess"/>
    <dgm:cxn modelId="{951A708D-06DA-4C01-AD87-711F29117C62}" type="presParOf" srcId="{7F69B044-E2F9-4A21-819E-2D8E1A361FF4}" destId="{C1E0B1A2-EE4B-4E17-BF5B-A907C1C4E4A0}" srcOrd="0" destOrd="0" presId="urn:microsoft.com/office/officeart/2009/3/layout/IncreasingArrowsProcess"/>
    <dgm:cxn modelId="{41CA967D-B1E6-401A-9EEE-DCACA4B60D9F}" type="presParOf" srcId="{7F69B044-E2F9-4A21-819E-2D8E1A361FF4}" destId="{4F6D7A86-73ED-45DE-95A0-47436AEA6E54}" srcOrd="1" destOrd="0" presId="urn:microsoft.com/office/officeart/2009/3/layout/IncreasingArrowsProcess"/>
    <dgm:cxn modelId="{68651A3C-5041-47FC-AB7C-00B24C1EEC73}" type="presParOf" srcId="{7F69B044-E2F9-4A21-819E-2D8E1A361FF4}" destId="{1C9BA990-DABB-42A8-B9BA-C67653E5A2A4}" srcOrd="2" destOrd="0" presId="urn:microsoft.com/office/officeart/2009/3/layout/IncreasingArrowsProcess"/>
    <dgm:cxn modelId="{5C51F027-2FDC-4B41-B02A-57E8E86E4C85}" type="presParOf" srcId="{7F69B044-E2F9-4A21-819E-2D8E1A361FF4}" destId="{B54D9398-3ABB-4861-94D6-009FC1A7384D}" srcOrd="3" destOrd="0" presId="urn:microsoft.com/office/officeart/2009/3/layout/IncreasingArrowsProcess"/>
    <dgm:cxn modelId="{43C86907-848D-42AE-8426-D1E542660F77}" type="presParOf" srcId="{7F69B044-E2F9-4A21-819E-2D8E1A361FF4}" destId="{89B17A42-0980-4239-B68B-7CF999614E26}" srcOrd="4" destOrd="0" presId="urn:microsoft.com/office/officeart/2009/3/layout/IncreasingArrowsProcess"/>
    <dgm:cxn modelId="{9615D9BB-8043-4E81-A9F6-0F03D506B6EE}" type="presParOf" srcId="{7F69B044-E2F9-4A21-819E-2D8E1A361FF4}" destId="{B4E78AFB-9D6E-482A-8EE5-A6199371FA55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0B1A2-EE4B-4E17-BF5B-A907C1C4E4A0}">
      <dsp:nvSpPr>
        <dsp:cNvPr id="0" name=""/>
        <dsp:cNvSpPr/>
      </dsp:nvSpPr>
      <dsp:spPr>
        <a:xfrm>
          <a:off x="0" y="623266"/>
          <a:ext cx="2517526" cy="1065371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254000" bIns="16912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pitchFamily="34" charset="0"/>
              <a:cs typeface="Arial" pitchFamily="34" charset="0"/>
            </a:rPr>
            <a:t>Staging Area</a:t>
          </a:r>
          <a:endParaRPr lang="en-US" sz="1400" kern="1200" dirty="0">
            <a:latin typeface="Arial" pitchFamily="34" charset="0"/>
            <a:cs typeface="Arial" pitchFamily="34" charset="0"/>
          </a:endParaRPr>
        </a:p>
      </dsp:txBody>
      <dsp:txXfrm>
        <a:off x="0" y="889609"/>
        <a:ext cx="2251183" cy="532685"/>
      </dsp:txXfrm>
    </dsp:sp>
    <dsp:sp modelId="{4F6D7A86-73ED-45DE-95A0-47436AEA6E54}">
      <dsp:nvSpPr>
        <dsp:cNvPr id="0" name=""/>
        <dsp:cNvSpPr/>
      </dsp:nvSpPr>
      <dsp:spPr>
        <a:xfrm>
          <a:off x="563" y="1406546"/>
          <a:ext cx="2253081" cy="27913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itchFamily="34" charset="0"/>
              <a:cs typeface="Arial" pitchFamily="34" charset="0"/>
            </a:rPr>
            <a:t>Temporary Loading Structures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itchFamily="34" charset="0"/>
              <a:cs typeface="Arial" pitchFamily="34" charset="0"/>
            </a:rPr>
            <a:t>Rejected Data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itchFamily="34" charset="0"/>
              <a:cs typeface="Arial" pitchFamily="34" charset="0"/>
            </a:rPr>
            <a:t>…</a:t>
          </a:r>
          <a:endParaRPr lang="en-US" sz="1800" kern="1200" dirty="0">
            <a:latin typeface="Arial" pitchFamily="34" charset="0"/>
            <a:cs typeface="Arial" pitchFamily="34" charset="0"/>
          </a:endParaRPr>
        </a:p>
      </dsp:txBody>
      <dsp:txXfrm>
        <a:off x="563" y="1406546"/>
        <a:ext cx="2253081" cy="2791372"/>
      </dsp:txXfrm>
    </dsp:sp>
    <dsp:sp modelId="{1C9BA990-DABB-42A8-B9BA-C67653E5A2A4}">
      <dsp:nvSpPr>
        <dsp:cNvPr id="0" name=""/>
        <dsp:cNvSpPr/>
      </dsp:nvSpPr>
      <dsp:spPr>
        <a:xfrm>
          <a:off x="2265762" y="978390"/>
          <a:ext cx="2783102" cy="1065371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254000" bIns="16912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pitchFamily="34" charset="0"/>
              <a:cs typeface="Arial" pitchFamily="34" charset="0"/>
            </a:rPr>
            <a:t>Foundation Layer</a:t>
          </a:r>
          <a:endParaRPr lang="en-US" sz="1400" kern="1200" dirty="0">
            <a:latin typeface="Arial" pitchFamily="34" charset="0"/>
            <a:cs typeface="Arial" pitchFamily="34" charset="0"/>
          </a:endParaRPr>
        </a:p>
      </dsp:txBody>
      <dsp:txXfrm>
        <a:off x="2265762" y="1244733"/>
        <a:ext cx="2516759" cy="532685"/>
      </dsp:txXfrm>
    </dsp:sp>
    <dsp:sp modelId="{B54D9398-3ABB-4861-94D6-009FC1A7384D}">
      <dsp:nvSpPr>
        <dsp:cNvPr id="0" name=""/>
        <dsp:cNvSpPr/>
      </dsp:nvSpPr>
      <dsp:spPr>
        <a:xfrm>
          <a:off x="2253081" y="1737782"/>
          <a:ext cx="2253081" cy="24609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itchFamily="34" charset="0"/>
              <a:cs typeface="Arial" pitchFamily="34" charset="0"/>
            </a:rPr>
            <a:t>Process neutral close to 3NF data</a:t>
          </a:r>
          <a:endParaRPr lang="en-US" sz="1800" kern="1200" dirty="0">
            <a:latin typeface="Arial" pitchFamily="34" charset="0"/>
            <a:cs typeface="Arial" pitchFamily="34" charset="0"/>
          </a:endParaRPr>
        </a:p>
      </dsp:txBody>
      <dsp:txXfrm>
        <a:off x="2253081" y="1737782"/>
        <a:ext cx="2253081" cy="2460952"/>
      </dsp:txXfrm>
    </dsp:sp>
    <dsp:sp modelId="{89B17A42-0980-4239-B68B-7CF999614E26}">
      <dsp:nvSpPr>
        <dsp:cNvPr id="0" name=""/>
        <dsp:cNvSpPr/>
      </dsp:nvSpPr>
      <dsp:spPr>
        <a:xfrm>
          <a:off x="4506163" y="1333514"/>
          <a:ext cx="2809036" cy="1065371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254000" bIns="16912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pitchFamily="34" charset="0"/>
              <a:cs typeface="Arial" pitchFamily="34" charset="0"/>
            </a:rPr>
            <a:t>Access&amp;Performance Layer</a:t>
          </a:r>
          <a:endParaRPr lang="en-US" sz="1400" kern="1200" dirty="0">
            <a:latin typeface="Arial" pitchFamily="34" charset="0"/>
            <a:cs typeface="Arial" pitchFamily="34" charset="0"/>
          </a:endParaRPr>
        </a:p>
      </dsp:txBody>
      <dsp:txXfrm>
        <a:off x="4506163" y="1599857"/>
        <a:ext cx="2542693" cy="532685"/>
      </dsp:txXfrm>
    </dsp:sp>
    <dsp:sp modelId="{B4E78AFB-9D6E-482A-8EE5-A6199371FA55}">
      <dsp:nvSpPr>
        <dsp:cNvPr id="0" name=""/>
        <dsp:cNvSpPr/>
      </dsp:nvSpPr>
      <dsp:spPr>
        <a:xfrm>
          <a:off x="4506163" y="2166819"/>
          <a:ext cx="2253081" cy="20222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itchFamily="34" charset="0"/>
              <a:cs typeface="Arial" pitchFamily="34" charset="0"/>
            </a:rPr>
            <a:t>* Datamarts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itchFamily="34" charset="0"/>
              <a:cs typeface="Arial" pitchFamily="34" charset="0"/>
            </a:rPr>
            <a:t>* Stars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itchFamily="34" charset="0"/>
              <a:cs typeface="Arial" pitchFamily="34" charset="0"/>
            </a:rPr>
            <a:t>* Cubes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itchFamily="34" charset="0"/>
              <a:cs typeface="Arial" pitchFamily="34" charset="0"/>
            </a:rPr>
            <a:t>* BI Applications Data</a:t>
          </a:r>
          <a:endParaRPr lang="en-US" sz="1800" kern="1200" dirty="0">
            <a:latin typeface="Arial" pitchFamily="34" charset="0"/>
            <a:cs typeface="Arial" pitchFamily="34" charset="0"/>
          </a:endParaRPr>
        </a:p>
      </dsp:txBody>
      <dsp:txXfrm>
        <a:off x="4506163" y="2166819"/>
        <a:ext cx="2253081" cy="2022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1ABD1-0DEA-486D-A02C-CE0FB6B3BAA0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3051B-C6B5-44E2-8544-AD0AA6F1BB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7368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2AF87-3238-4C07-840E-74A8A3502943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34B46-4A0F-491A-A398-B220DCB32F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449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6461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xmlns="" val="1209243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794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3778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2514600"/>
            <a:ext cx="64008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401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908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Title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828800" y="762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THANKS</a:t>
            </a:r>
            <a:r>
              <a:rPr lang="en-US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FOR YOUR ATTENTION!</a:t>
            </a:r>
          </a:p>
          <a:p>
            <a:pPr algn="l"/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en-US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QUESTIONS?</a:t>
            </a:r>
            <a:endParaRPr lang="en-US" sz="32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148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828800" y="41148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895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-19050" y="6327152"/>
            <a:ext cx="3133441" cy="267492"/>
          </a:xfrm>
          <a:prstGeom prst="rect">
            <a:avLst/>
          </a:prstGeom>
          <a:solidFill>
            <a:srgbClr val="6087B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25" name="Freeform 7"/>
          <p:cNvSpPr>
            <a:spLocks noEditPoints="1"/>
          </p:cNvSpPr>
          <p:nvPr/>
        </p:nvSpPr>
        <p:spPr bwMode="auto">
          <a:xfrm>
            <a:off x="914400" y="6385486"/>
            <a:ext cx="685801" cy="170266"/>
          </a:xfrm>
          <a:custGeom>
            <a:avLst/>
            <a:gdLst>
              <a:gd name="T0" fmla="*/ 2344 w 2344"/>
              <a:gd name="T1" fmla="*/ 307 h 582"/>
              <a:gd name="T2" fmla="*/ 431 w 2344"/>
              <a:gd name="T3" fmla="*/ 371 h 582"/>
              <a:gd name="T4" fmla="*/ 1391 w 2344"/>
              <a:gd name="T5" fmla="*/ 480 h 582"/>
              <a:gd name="T6" fmla="*/ 1568 w 2344"/>
              <a:gd name="T7" fmla="*/ 78 h 582"/>
              <a:gd name="T8" fmla="*/ 1595 w 2344"/>
              <a:gd name="T9" fmla="*/ 82 h 582"/>
              <a:gd name="T10" fmla="*/ 1715 w 2344"/>
              <a:gd name="T11" fmla="*/ 98 h 582"/>
              <a:gd name="T12" fmla="*/ 1734 w 2344"/>
              <a:gd name="T13" fmla="*/ 77 h 582"/>
              <a:gd name="T14" fmla="*/ 1755 w 2344"/>
              <a:gd name="T15" fmla="*/ 89 h 582"/>
              <a:gd name="T16" fmla="*/ 1876 w 2344"/>
              <a:gd name="T17" fmla="*/ 53 h 582"/>
              <a:gd name="T18" fmla="*/ 1850 w 2344"/>
              <a:gd name="T19" fmla="*/ 14 h 582"/>
              <a:gd name="T20" fmla="*/ 1802 w 2344"/>
              <a:gd name="T21" fmla="*/ 0 h 582"/>
              <a:gd name="T22" fmla="*/ 1722 w 2344"/>
              <a:gd name="T23" fmla="*/ 24 h 582"/>
              <a:gd name="T24" fmla="*/ 1663 w 2344"/>
              <a:gd name="T25" fmla="*/ 2 h 582"/>
              <a:gd name="T26" fmla="*/ 1591 w 2344"/>
              <a:gd name="T27" fmla="*/ 7 h 582"/>
              <a:gd name="T28" fmla="*/ 1227 w 2344"/>
              <a:gd name="T29" fmla="*/ 5 h 582"/>
              <a:gd name="T30" fmla="*/ 1162 w 2344"/>
              <a:gd name="T31" fmla="*/ 36 h 582"/>
              <a:gd name="T32" fmla="*/ 1134 w 2344"/>
              <a:gd name="T33" fmla="*/ 96 h 582"/>
              <a:gd name="T34" fmla="*/ 1249 w 2344"/>
              <a:gd name="T35" fmla="*/ 95 h 582"/>
              <a:gd name="T36" fmla="*/ 1276 w 2344"/>
              <a:gd name="T37" fmla="*/ 74 h 582"/>
              <a:gd name="T38" fmla="*/ 1288 w 2344"/>
              <a:gd name="T39" fmla="*/ 97 h 582"/>
              <a:gd name="T40" fmla="*/ 1243 w 2344"/>
              <a:gd name="T41" fmla="*/ 195 h 582"/>
              <a:gd name="T42" fmla="*/ 1120 w 2344"/>
              <a:gd name="T43" fmla="*/ 273 h 582"/>
              <a:gd name="T44" fmla="*/ 1090 w 2344"/>
              <a:gd name="T45" fmla="*/ 411 h 582"/>
              <a:gd name="T46" fmla="*/ 1113 w 2344"/>
              <a:gd name="T47" fmla="*/ 473 h 582"/>
              <a:gd name="T48" fmla="*/ 1208 w 2344"/>
              <a:gd name="T49" fmla="*/ 485 h 582"/>
              <a:gd name="T50" fmla="*/ 1252 w 2344"/>
              <a:gd name="T51" fmla="*/ 480 h 582"/>
              <a:gd name="T52" fmla="*/ 1398 w 2344"/>
              <a:gd name="T53" fmla="*/ 45 h 582"/>
              <a:gd name="T54" fmla="*/ 1361 w 2344"/>
              <a:gd name="T55" fmla="*/ 13 h 582"/>
              <a:gd name="T56" fmla="*/ 1240 w 2344"/>
              <a:gd name="T57" fmla="*/ 277 h 582"/>
              <a:gd name="T58" fmla="*/ 1244 w 2344"/>
              <a:gd name="T59" fmla="*/ 406 h 582"/>
              <a:gd name="T60" fmla="*/ 1218 w 2344"/>
              <a:gd name="T61" fmla="*/ 412 h 582"/>
              <a:gd name="T62" fmla="*/ 1220 w 2344"/>
              <a:gd name="T63" fmla="*/ 304 h 582"/>
              <a:gd name="T64" fmla="*/ 758 w 2344"/>
              <a:gd name="T65" fmla="*/ 31 h 582"/>
              <a:gd name="T66" fmla="*/ 672 w 2344"/>
              <a:gd name="T67" fmla="*/ 1 h 582"/>
              <a:gd name="T68" fmla="*/ 570 w 2344"/>
              <a:gd name="T69" fmla="*/ 11 h 582"/>
              <a:gd name="T70" fmla="*/ 514 w 2344"/>
              <a:gd name="T71" fmla="*/ 58 h 582"/>
              <a:gd name="T72" fmla="*/ 462 w 2344"/>
              <a:gd name="T73" fmla="*/ 410 h 582"/>
              <a:gd name="T74" fmla="*/ 487 w 2344"/>
              <a:gd name="T75" fmla="*/ 461 h 582"/>
              <a:gd name="T76" fmla="*/ 541 w 2344"/>
              <a:gd name="T77" fmla="*/ 482 h 582"/>
              <a:gd name="T78" fmla="*/ 664 w 2344"/>
              <a:gd name="T79" fmla="*/ 476 h 582"/>
              <a:gd name="T80" fmla="*/ 721 w 2344"/>
              <a:gd name="T81" fmla="*/ 436 h 582"/>
              <a:gd name="T82" fmla="*/ 630 w 2344"/>
              <a:gd name="T83" fmla="*/ 304 h 582"/>
              <a:gd name="T84" fmla="*/ 606 w 2344"/>
              <a:gd name="T85" fmla="*/ 413 h 582"/>
              <a:gd name="T86" fmla="*/ 581 w 2344"/>
              <a:gd name="T87" fmla="*/ 405 h 582"/>
              <a:gd name="T88" fmla="*/ 777 w 2344"/>
              <a:gd name="T89" fmla="*/ 80 h 582"/>
              <a:gd name="T90" fmla="*/ 646 w 2344"/>
              <a:gd name="T91" fmla="*/ 74 h 582"/>
              <a:gd name="T92" fmla="*/ 658 w 2344"/>
              <a:gd name="T93" fmla="*/ 97 h 582"/>
              <a:gd name="T94" fmla="*/ 628 w 2344"/>
              <a:gd name="T95" fmla="*/ 77 h 582"/>
              <a:gd name="T96" fmla="*/ 1042 w 2344"/>
              <a:gd name="T97" fmla="*/ 7 h 582"/>
              <a:gd name="T98" fmla="*/ 970 w 2344"/>
              <a:gd name="T99" fmla="*/ 2 h 582"/>
              <a:gd name="T100" fmla="*/ 872 w 2344"/>
              <a:gd name="T101" fmla="*/ 582 h 582"/>
              <a:gd name="T102" fmla="*/ 965 w 2344"/>
              <a:gd name="T103" fmla="*/ 486 h 582"/>
              <a:gd name="T104" fmla="*/ 1019 w 2344"/>
              <a:gd name="T105" fmla="*/ 469 h 582"/>
              <a:gd name="T106" fmla="*/ 1048 w 2344"/>
              <a:gd name="T107" fmla="*/ 428 h 582"/>
              <a:gd name="T108" fmla="*/ 1087 w 2344"/>
              <a:gd name="T109" fmla="*/ 38 h 582"/>
              <a:gd name="T110" fmla="*/ 963 w 2344"/>
              <a:gd name="T111" fmla="*/ 74 h 582"/>
              <a:gd name="T112" fmla="*/ 975 w 2344"/>
              <a:gd name="T113" fmla="*/ 96 h 582"/>
              <a:gd name="T114" fmla="*/ 914 w 2344"/>
              <a:gd name="T115" fmla="*/ 413 h 582"/>
              <a:gd name="T116" fmla="*/ 896 w 2344"/>
              <a:gd name="T117" fmla="*/ 397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44" h="582">
                <a:moveTo>
                  <a:pt x="1919" y="46"/>
                </a:moveTo>
                <a:lnTo>
                  <a:pt x="1912" y="144"/>
                </a:lnTo>
                <a:lnTo>
                  <a:pt x="2210" y="258"/>
                </a:lnTo>
                <a:lnTo>
                  <a:pt x="1893" y="371"/>
                </a:lnTo>
                <a:lnTo>
                  <a:pt x="1885" y="473"/>
                </a:lnTo>
                <a:lnTo>
                  <a:pt x="1890" y="469"/>
                </a:lnTo>
                <a:lnTo>
                  <a:pt x="2344" y="307"/>
                </a:lnTo>
                <a:lnTo>
                  <a:pt x="2344" y="205"/>
                </a:lnTo>
                <a:lnTo>
                  <a:pt x="1919" y="46"/>
                </a:lnTo>
                <a:close/>
                <a:moveTo>
                  <a:pt x="458" y="46"/>
                </a:moveTo>
                <a:lnTo>
                  <a:pt x="0" y="207"/>
                </a:lnTo>
                <a:lnTo>
                  <a:pt x="0" y="311"/>
                </a:lnTo>
                <a:lnTo>
                  <a:pt x="424" y="473"/>
                </a:lnTo>
                <a:lnTo>
                  <a:pt x="431" y="371"/>
                </a:lnTo>
                <a:lnTo>
                  <a:pt x="133" y="258"/>
                </a:lnTo>
                <a:lnTo>
                  <a:pt x="451" y="144"/>
                </a:lnTo>
                <a:lnTo>
                  <a:pt x="458" y="46"/>
                </a:lnTo>
                <a:close/>
                <a:moveTo>
                  <a:pt x="1568" y="19"/>
                </a:moveTo>
                <a:lnTo>
                  <a:pt x="1571" y="3"/>
                </a:lnTo>
                <a:lnTo>
                  <a:pt x="1453" y="3"/>
                </a:lnTo>
                <a:lnTo>
                  <a:pt x="1391" y="480"/>
                </a:lnTo>
                <a:lnTo>
                  <a:pt x="1509" y="480"/>
                </a:lnTo>
                <a:lnTo>
                  <a:pt x="1559" y="97"/>
                </a:lnTo>
                <a:lnTo>
                  <a:pt x="1559" y="92"/>
                </a:lnTo>
                <a:lnTo>
                  <a:pt x="1561" y="88"/>
                </a:lnTo>
                <a:lnTo>
                  <a:pt x="1563" y="84"/>
                </a:lnTo>
                <a:lnTo>
                  <a:pt x="1565" y="81"/>
                </a:lnTo>
                <a:lnTo>
                  <a:pt x="1568" y="78"/>
                </a:lnTo>
                <a:lnTo>
                  <a:pt x="1572" y="77"/>
                </a:lnTo>
                <a:lnTo>
                  <a:pt x="1576" y="76"/>
                </a:lnTo>
                <a:lnTo>
                  <a:pt x="1580" y="75"/>
                </a:lnTo>
                <a:lnTo>
                  <a:pt x="1586" y="76"/>
                </a:lnTo>
                <a:lnTo>
                  <a:pt x="1590" y="77"/>
                </a:lnTo>
                <a:lnTo>
                  <a:pt x="1593" y="78"/>
                </a:lnTo>
                <a:lnTo>
                  <a:pt x="1595" y="82"/>
                </a:lnTo>
                <a:lnTo>
                  <a:pt x="1598" y="85"/>
                </a:lnTo>
                <a:lnTo>
                  <a:pt x="1599" y="88"/>
                </a:lnTo>
                <a:lnTo>
                  <a:pt x="1600" y="92"/>
                </a:lnTo>
                <a:lnTo>
                  <a:pt x="1600" y="98"/>
                </a:lnTo>
                <a:lnTo>
                  <a:pt x="1549" y="480"/>
                </a:lnTo>
                <a:lnTo>
                  <a:pt x="1666" y="480"/>
                </a:lnTo>
                <a:lnTo>
                  <a:pt x="1715" y="98"/>
                </a:lnTo>
                <a:lnTo>
                  <a:pt x="1716" y="94"/>
                </a:lnTo>
                <a:lnTo>
                  <a:pt x="1719" y="89"/>
                </a:lnTo>
                <a:lnTo>
                  <a:pt x="1720" y="85"/>
                </a:lnTo>
                <a:lnTo>
                  <a:pt x="1723" y="83"/>
                </a:lnTo>
                <a:lnTo>
                  <a:pt x="1726" y="81"/>
                </a:lnTo>
                <a:lnTo>
                  <a:pt x="1729" y="78"/>
                </a:lnTo>
                <a:lnTo>
                  <a:pt x="1734" y="77"/>
                </a:lnTo>
                <a:lnTo>
                  <a:pt x="1739" y="77"/>
                </a:lnTo>
                <a:lnTo>
                  <a:pt x="1743" y="77"/>
                </a:lnTo>
                <a:lnTo>
                  <a:pt x="1748" y="78"/>
                </a:lnTo>
                <a:lnTo>
                  <a:pt x="1751" y="81"/>
                </a:lnTo>
                <a:lnTo>
                  <a:pt x="1753" y="83"/>
                </a:lnTo>
                <a:lnTo>
                  <a:pt x="1755" y="86"/>
                </a:lnTo>
                <a:lnTo>
                  <a:pt x="1755" y="89"/>
                </a:lnTo>
                <a:lnTo>
                  <a:pt x="1756" y="94"/>
                </a:lnTo>
                <a:lnTo>
                  <a:pt x="1755" y="99"/>
                </a:lnTo>
                <a:lnTo>
                  <a:pt x="1707" y="480"/>
                </a:lnTo>
                <a:lnTo>
                  <a:pt x="1823" y="480"/>
                </a:lnTo>
                <a:lnTo>
                  <a:pt x="1876" y="68"/>
                </a:lnTo>
                <a:lnTo>
                  <a:pt x="1877" y="60"/>
                </a:lnTo>
                <a:lnTo>
                  <a:pt x="1876" y="53"/>
                </a:lnTo>
                <a:lnTo>
                  <a:pt x="1875" y="45"/>
                </a:lnTo>
                <a:lnTo>
                  <a:pt x="1873" y="38"/>
                </a:lnTo>
                <a:lnTo>
                  <a:pt x="1870" y="32"/>
                </a:lnTo>
                <a:lnTo>
                  <a:pt x="1866" y="27"/>
                </a:lnTo>
                <a:lnTo>
                  <a:pt x="1861" y="22"/>
                </a:lnTo>
                <a:lnTo>
                  <a:pt x="1857" y="18"/>
                </a:lnTo>
                <a:lnTo>
                  <a:pt x="1850" y="14"/>
                </a:lnTo>
                <a:lnTo>
                  <a:pt x="1844" y="9"/>
                </a:lnTo>
                <a:lnTo>
                  <a:pt x="1837" y="7"/>
                </a:lnTo>
                <a:lnTo>
                  <a:pt x="1831" y="4"/>
                </a:lnTo>
                <a:lnTo>
                  <a:pt x="1823" y="3"/>
                </a:lnTo>
                <a:lnTo>
                  <a:pt x="1817" y="1"/>
                </a:lnTo>
                <a:lnTo>
                  <a:pt x="1809" y="1"/>
                </a:lnTo>
                <a:lnTo>
                  <a:pt x="1802" y="0"/>
                </a:lnTo>
                <a:lnTo>
                  <a:pt x="1789" y="1"/>
                </a:lnTo>
                <a:lnTo>
                  <a:pt x="1776" y="2"/>
                </a:lnTo>
                <a:lnTo>
                  <a:pt x="1764" y="4"/>
                </a:lnTo>
                <a:lnTo>
                  <a:pt x="1752" y="8"/>
                </a:lnTo>
                <a:lnTo>
                  <a:pt x="1741" y="13"/>
                </a:lnTo>
                <a:lnTo>
                  <a:pt x="1731" y="18"/>
                </a:lnTo>
                <a:lnTo>
                  <a:pt x="1722" y="24"/>
                </a:lnTo>
                <a:lnTo>
                  <a:pt x="1713" y="32"/>
                </a:lnTo>
                <a:lnTo>
                  <a:pt x="1706" y="24"/>
                </a:lnTo>
                <a:lnTo>
                  <a:pt x="1698" y="18"/>
                </a:lnTo>
                <a:lnTo>
                  <a:pt x="1690" y="13"/>
                </a:lnTo>
                <a:lnTo>
                  <a:pt x="1682" y="8"/>
                </a:lnTo>
                <a:lnTo>
                  <a:pt x="1673" y="4"/>
                </a:lnTo>
                <a:lnTo>
                  <a:pt x="1663" y="2"/>
                </a:lnTo>
                <a:lnTo>
                  <a:pt x="1654" y="1"/>
                </a:lnTo>
                <a:lnTo>
                  <a:pt x="1643" y="0"/>
                </a:lnTo>
                <a:lnTo>
                  <a:pt x="1632" y="1"/>
                </a:lnTo>
                <a:lnTo>
                  <a:pt x="1620" y="1"/>
                </a:lnTo>
                <a:lnTo>
                  <a:pt x="1611" y="3"/>
                </a:lnTo>
                <a:lnTo>
                  <a:pt x="1601" y="5"/>
                </a:lnTo>
                <a:lnTo>
                  <a:pt x="1591" y="7"/>
                </a:lnTo>
                <a:lnTo>
                  <a:pt x="1584" y="11"/>
                </a:lnTo>
                <a:lnTo>
                  <a:pt x="1575" y="15"/>
                </a:lnTo>
                <a:lnTo>
                  <a:pt x="1568" y="19"/>
                </a:lnTo>
                <a:close/>
                <a:moveTo>
                  <a:pt x="1287" y="0"/>
                </a:moveTo>
                <a:lnTo>
                  <a:pt x="1253" y="1"/>
                </a:lnTo>
                <a:lnTo>
                  <a:pt x="1240" y="3"/>
                </a:lnTo>
                <a:lnTo>
                  <a:pt x="1227" y="5"/>
                </a:lnTo>
                <a:lnTo>
                  <a:pt x="1216" y="7"/>
                </a:lnTo>
                <a:lnTo>
                  <a:pt x="1206" y="11"/>
                </a:lnTo>
                <a:lnTo>
                  <a:pt x="1195" y="15"/>
                </a:lnTo>
                <a:lnTo>
                  <a:pt x="1186" y="19"/>
                </a:lnTo>
                <a:lnTo>
                  <a:pt x="1177" y="24"/>
                </a:lnTo>
                <a:lnTo>
                  <a:pt x="1170" y="30"/>
                </a:lnTo>
                <a:lnTo>
                  <a:pt x="1162" y="36"/>
                </a:lnTo>
                <a:lnTo>
                  <a:pt x="1156" y="44"/>
                </a:lnTo>
                <a:lnTo>
                  <a:pt x="1150" y="50"/>
                </a:lnTo>
                <a:lnTo>
                  <a:pt x="1146" y="59"/>
                </a:lnTo>
                <a:lnTo>
                  <a:pt x="1142" y="68"/>
                </a:lnTo>
                <a:lnTo>
                  <a:pt x="1139" y="76"/>
                </a:lnTo>
                <a:lnTo>
                  <a:pt x="1136" y="86"/>
                </a:lnTo>
                <a:lnTo>
                  <a:pt x="1134" y="96"/>
                </a:lnTo>
                <a:lnTo>
                  <a:pt x="1123" y="177"/>
                </a:lnTo>
                <a:lnTo>
                  <a:pt x="1237" y="177"/>
                </a:lnTo>
                <a:lnTo>
                  <a:pt x="1240" y="130"/>
                </a:lnTo>
                <a:lnTo>
                  <a:pt x="1242" y="119"/>
                </a:lnTo>
                <a:lnTo>
                  <a:pt x="1243" y="110"/>
                </a:lnTo>
                <a:lnTo>
                  <a:pt x="1247" y="101"/>
                </a:lnTo>
                <a:lnTo>
                  <a:pt x="1249" y="95"/>
                </a:lnTo>
                <a:lnTo>
                  <a:pt x="1253" y="86"/>
                </a:lnTo>
                <a:lnTo>
                  <a:pt x="1257" y="80"/>
                </a:lnTo>
                <a:lnTo>
                  <a:pt x="1261" y="77"/>
                </a:lnTo>
                <a:lnTo>
                  <a:pt x="1264" y="75"/>
                </a:lnTo>
                <a:lnTo>
                  <a:pt x="1267" y="74"/>
                </a:lnTo>
                <a:lnTo>
                  <a:pt x="1271" y="74"/>
                </a:lnTo>
                <a:lnTo>
                  <a:pt x="1276" y="74"/>
                </a:lnTo>
                <a:lnTo>
                  <a:pt x="1279" y="75"/>
                </a:lnTo>
                <a:lnTo>
                  <a:pt x="1282" y="77"/>
                </a:lnTo>
                <a:lnTo>
                  <a:pt x="1285" y="80"/>
                </a:lnTo>
                <a:lnTo>
                  <a:pt x="1287" y="83"/>
                </a:lnTo>
                <a:lnTo>
                  <a:pt x="1288" y="87"/>
                </a:lnTo>
                <a:lnTo>
                  <a:pt x="1289" y="91"/>
                </a:lnTo>
                <a:lnTo>
                  <a:pt x="1288" y="97"/>
                </a:lnTo>
                <a:lnTo>
                  <a:pt x="1279" y="167"/>
                </a:lnTo>
                <a:lnTo>
                  <a:pt x="1278" y="170"/>
                </a:lnTo>
                <a:lnTo>
                  <a:pt x="1276" y="173"/>
                </a:lnTo>
                <a:lnTo>
                  <a:pt x="1272" y="177"/>
                </a:lnTo>
                <a:lnTo>
                  <a:pt x="1269" y="180"/>
                </a:lnTo>
                <a:lnTo>
                  <a:pt x="1258" y="188"/>
                </a:lnTo>
                <a:lnTo>
                  <a:pt x="1243" y="195"/>
                </a:lnTo>
                <a:lnTo>
                  <a:pt x="1234" y="200"/>
                </a:lnTo>
                <a:lnTo>
                  <a:pt x="1199" y="218"/>
                </a:lnTo>
                <a:lnTo>
                  <a:pt x="1171" y="234"/>
                </a:lnTo>
                <a:lnTo>
                  <a:pt x="1148" y="248"/>
                </a:lnTo>
                <a:lnTo>
                  <a:pt x="1132" y="260"/>
                </a:lnTo>
                <a:lnTo>
                  <a:pt x="1126" y="266"/>
                </a:lnTo>
                <a:lnTo>
                  <a:pt x="1120" y="273"/>
                </a:lnTo>
                <a:lnTo>
                  <a:pt x="1116" y="279"/>
                </a:lnTo>
                <a:lnTo>
                  <a:pt x="1112" y="287"/>
                </a:lnTo>
                <a:lnTo>
                  <a:pt x="1108" y="293"/>
                </a:lnTo>
                <a:lnTo>
                  <a:pt x="1105" y="301"/>
                </a:lnTo>
                <a:lnTo>
                  <a:pt x="1103" y="308"/>
                </a:lnTo>
                <a:lnTo>
                  <a:pt x="1102" y="316"/>
                </a:lnTo>
                <a:lnTo>
                  <a:pt x="1090" y="411"/>
                </a:lnTo>
                <a:lnTo>
                  <a:pt x="1089" y="422"/>
                </a:lnTo>
                <a:lnTo>
                  <a:pt x="1089" y="432"/>
                </a:lnTo>
                <a:lnTo>
                  <a:pt x="1090" y="441"/>
                </a:lnTo>
                <a:lnTo>
                  <a:pt x="1093" y="451"/>
                </a:lnTo>
                <a:lnTo>
                  <a:pt x="1098" y="459"/>
                </a:lnTo>
                <a:lnTo>
                  <a:pt x="1104" y="466"/>
                </a:lnTo>
                <a:lnTo>
                  <a:pt x="1113" y="473"/>
                </a:lnTo>
                <a:lnTo>
                  <a:pt x="1121" y="477"/>
                </a:lnTo>
                <a:lnTo>
                  <a:pt x="1133" y="481"/>
                </a:lnTo>
                <a:lnTo>
                  <a:pt x="1145" y="483"/>
                </a:lnTo>
                <a:lnTo>
                  <a:pt x="1160" y="486"/>
                </a:lnTo>
                <a:lnTo>
                  <a:pt x="1176" y="486"/>
                </a:lnTo>
                <a:lnTo>
                  <a:pt x="1193" y="486"/>
                </a:lnTo>
                <a:lnTo>
                  <a:pt x="1208" y="485"/>
                </a:lnTo>
                <a:lnTo>
                  <a:pt x="1221" y="482"/>
                </a:lnTo>
                <a:lnTo>
                  <a:pt x="1230" y="479"/>
                </a:lnTo>
                <a:lnTo>
                  <a:pt x="1238" y="476"/>
                </a:lnTo>
                <a:lnTo>
                  <a:pt x="1244" y="472"/>
                </a:lnTo>
                <a:lnTo>
                  <a:pt x="1250" y="467"/>
                </a:lnTo>
                <a:lnTo>
                  <a:pt x="1254" y="462"/>
                </a:lnTo>
                <a:lnTo>
                  <a:pt x="1252" y="480"/>
                </a:lnTo>
                <a:lnTo>
                  <a:pt x="1356" y="480"/>
                </a:lnTo>
                <a:lnTo>
                  <a:pt x="1403" y="100"/>
                </a:lnTo>
                <a:lnTo>
                  <a:pt x="1405" y="87"/>
                </a:lnTo>
                <a:lnTo>
                  <a:pt x="1405" y="74"/>
                </a:lnTo>
                <a:lnTo>
                  <a:pt x="1403" y="62"/>
                </a:lnTo>
                <a:lnTo>
                  <a:pt x="1400" y="51"/>
                </a:lnTo>
                <a:lnTo>
                  <a:pt x="1398" y="45"/>
                </a:lnTo>
                <a:lnTo>
                  <a:pt x="1393" y="40"/>
                </a:lnTo>
                <a:lnTo>
                  <a:pt x="1390" y="34"/>
                </a:lnTo>
                <a:lnTo>
                  <a:pt x="1386" y="29"/>
                </a:lnTo>
                <a:lnTo>
                  <a:pt x="1380" y="24"/>
                </a:lnTo>
                <a:lnTo>
                  <a:pt x="1375" y="20"/>
                </a:lnTo>
                <a:lnTo>
                  <a:pt x="1369" y="16"/>
                </a:lnTo>
                <a:lnTo>
                  <a:pt x="1361" y="13"/>
                </a:lnTo>
                <a:lnTo>
                  <a:pt x="1355" y="9"/>
                </a:lnTo>
                <a:lnTo>
                  <a:pt x="1346" y="7"/>
                </a:lnTo>
                <a:lnTo>
                  <a:pt x="1337" y="5"/>
                </a:lnTo>
                <a:lnTo>
                  <a:pt x="1329" y="3"/>
                </a:lnTo>
                <a:lnTo>
                  <a:pt x="1308" y="1"/>
                </a:lnTo>
                <a:lnTo>
                  <a:pt x="1287" y="0"/>
                </a:lnTo>
                <a:close/>
                <a:moveTo>
                  <a:pt x="1240" y="277"/>
                </a:moveTo>
                <a:lnTo>
                  <a:pt x="1245" y="274"/>
                </a:lnTo>
                <a:lnTo>
                  <a:pt x="1252" y="272"/>
                </a:lnTo>
                <a:lnTo>
                  <a:pt x="1258" y="270"/>
                </a:lnTo>
                <a:lnTo>
                  <a:pt x="1266" y="269"/>
                </a:lnTo>
                <a:lnTo>
                  <a:pt x="1250" y="391"/>
                </a:lnTo>
                <a:lnTo>
                  <a:pt x="1248" y="399"/>
                </a:lnTo>
                <a:lnTo>
                  <a:pt x="1244" y="406"/>
                </a:lnTo>
                <a:lnTo>
                  <a:pt x="1242" y="408"/>
                </a:lnTo>
                <a:lnTo>
                  <a:pt x="1240" y="410"/>
                </a:lnTo>
                <a:lnTo>
                  <a:pt x="1237" y="411"/>
                </a:lnTo>
                <a:lnTo>
                  <a:pt x="1234" y="412"/>
                </a:lnTo>
                <a:lnTo>
                  <a:pt x="1227" y="413"/>
                </a:lnTo>
                <a:lnTo>
                  <a:pt x="1223" y="413"/>
                </a:lnTo>
                <a:lnTo>
                  <a:pt x="1218" y="412"/>
                </a:lnTo>
                <a:lnTo>
                  <a:pt x="1215" y="410"/>
                </a:lnTo>
                <a:lnTo>
                  <a:pt x="1213" y="408"/>
                </a:lnTo>
                <a:lnTo>
                  <a:pt x="1211" y="405"/>
                </a:lnTo>
                <a:lnTo>
                  <a:pt x="1210" y="400"/>
                </a:lnTo>
                <a:lnTo>
                  <a:pt x="1209" y="396"/>
                </a:lnTo>
                <a:lnTo>
                  <a:pt x="1210" y="391"/>
                </a:lnTo>
                <a:lnTo>
                  <a:pt x="1220" y="304"/>
                </a:lnTo>
                <a:lnTo>
                  <a:pt x="1223" y="296"/>
                </a:lnTo>
                <a:lnTo>
                  <a:pt x="1226" y="289"/>
                </a:lnTo>
                <a:lnTo>
                  <a:pt x="1233" y="283"/>
                </a:lnTo>
                <a:lnTo>
                  <a:pt x="1240" y="277"/>
                </a:lnTo>
                <a:close/>
                <a:moveTo>
                  <a:pt x="765" y="41"/>
                </a:moveTo>
                <a:lnTo>
                  <a:pt x="762" y="35"/>
                </a:lnTo>
                <a:lnTo>
                  <a:pt x="758" y="31"/>
                </a:lnTo>
                <a:lnTo>
                  <a:pt x="753" y="27"/>
                </a:lnTo>
                <a:lnTo>
                  <a:pt x="749" y="22"/>
                </a:lnTo>
                <a:lnTo>
                  <a:pt x="737" y="16"/>
                </a:lnTo>
                <a:lnTo>
                  <a:pt x="724" y="9"/>
                </a:lnTo>
                <a:lnTo>
                  <a:pt x="709" y="5"/>
                </a:lnTo>
                <a:lnTo>
                  <a:pt x="691" y="3"/>
                </a:lnTo>
                <a:lnTo>
                  <a:pt x="672" y="1"/>
                </a:lnTo>
                <a:lnTo>
                  <a:pt x="650" y="0"/>
                </a:lnTo>
                <a:lnTo>
                  <a:pt x="637" y="0"/>
                </a:lnTo>
                <a:lnTo>
                  <a:pt x="622" y="1"/>
                </a:lnTo>
                <a:lnTo>
                  <a:pt x="608" y="3"/>
                </a:lnTo>
                <a:lnTo>
                  <a:pt x="594" y="5"/>
                </a:lnTo>
                <a:lnTo>
                  <a:pt x="582" y="8"/>
                </a:lnTo>
                <a:lnTo>
                  <a:pt x="570" y="11"/>
                </a:lnTo>
                <a:lnTo>
                  <a:pt x="560" y="16"/>
                </a:lnTo>
                <a:lnTo>
                  <a:pt x="550" y="21"/>
                </a:lnTo>
                <a:lnTo>
                  <a:pt x="541" y="27"/>
                </a:lnTo>
                <a:lnTo>
                  <a:pt x="533" y="34"/>
                </a:lnTo>
                <a:lnTo>
                  <a:pt x="526" y="41"/>
                </a:lnTo>
                <a:lnTo>
                  <a:pt x="520" y="49"/>
                </a:lnTo>
                <a:lnTo>
                  <a:pt x="514" y="58"/>
                </a:lnTo>
                <a:lnTo>
                  <a:pt x="510" y="68"/>
                </a:lnTo>
                <a:lnTo>
                  <a:pt x="506" y="77"/>
                </a:lnTo>
                <a:lnTo>
                  <a:pt x="502" y="88"/>
                </a:lnTo>
                <a:lnTo>
                  <a:pt x="500" y="100"/>
                </a:lnTo>
                <a:lnTo>
                  <a:pt x="464" y="386"/>
                </a:lnTo>
                <a:lnTo>
                  <a:pt x="462" y="398"/>
                </a:lnTo>
                <a:lnTo>
                  <a:pt x="462" y="410"/>
                </a:lnTo>
                <a:lnTo>
                  <a:pt x="464" y="422"/>
                </a:lnTo>
                <a:lnTo>
                  <a:pt x="467" y="433"/>
                </a:lnTo>
                <a:lnTo>
                  <a:pt x="469" y="439"/>
                </a:lnTo>
                <a:lnTo>
                  <a:pt x="472" y="446"/>
                </a:lnTo>
                <a:lnTo>
                  <a:pt x="477" y="451"/>
                </a:lnTo>
                <a:lnTo>
                  <a:pt x="482" y="456"/>
                </a:lnTo>
                <a:lnTo>
                  <a:pt x="487" y="461"/>
                </a:lnTo>
                <a:lnTo>
                  <a:pt x="493" y="465"/>
                </a:lnTo>
                <a:lnTo>
                  <a:pt x="499" y="469"/>
                </a:lnTo>
                <a:lnTo>
                  <a:pt x="507" y="473"/>
                </a:lnTo>
                <a:lnTo>
                  <a:pt x="514" y="476"/>
                </a:lnTo>
                <a:lnTo>
                  <a:pt x="523" y="479"/>
                </a:lnTo>
                <a:lnTo>
                  <a:pt x="532" y="481"/>
                </a:lnTo>
                <a:lnTo>
                  <a:pt x="541" y="482"/>
                </a:lnTo>
                <a:lnTo>
                  <a:pt x="563" y="486"/>
                </a:lnTo>
                <a:lnTo>
                  <a:pt x="587" y="486"/>
                </a:lnTo>
                <a:lnTo>
                  <a:pt x="615" y="486"/>
                </a:lnTo>
                <a:lnTo>
                  <a:pt x="628" y="485"/>
                </a:lnTo>
                <a:lnTo>
                  <a:pt x="641" y="482"/>
                </a:lnTo>
                <a:lnTo>
                  <a:pt x="653" y="479"/>
                </a:lnTo>
                <a:lnTo>
                  <a:pt x="664" y="476"/>
                </a:lnTo>
                <a:lnTo>
                  <a:pt x="674" y="472"/>
                </a:lnTo>
                <a:lnTo>
                  <a:pt x="684" y="467"/>
                </a:lnTo>
                <a:lnTo>
                  <a:pt x="693" y="462"/>
                </a:lnTo>
                <a:lnTo>
                  <a:pt x="701" y="456"/>
                </a:lnTo>
                <a:lnTo>
                  <a:pt x="708" y="450"/>
                </a:lnTo>
                <a:lnTo>
                  <a:pt x="714" y="444"/>
                </a:lnTo>
                <a:lnTo>
                  <a:pt x="721" y="436"/>
                </a:lnTo>
                <a:lnTo>
                  <a:pt x="725" y="428"/>
                </a:lnTo>
                <a:lnTo>
                  <a:pt x="729" y="420"/>
                </a:lnTo>
                <a:lnTo>
                  <a:pt x="732" y="410"/>
                </a:lnTo>
                <a:lnTo>
                  <a:pt x="735" y="400"/>
                </a:lnTo>
                <a:lnTo>
                  <a:pt x="737" y="390"/>
                </a:lnTo>
                <a:lnTo>
                  <a:pt x="747" y="304"/>
                </a:lnTo>
                <a:lnTo>
                  <a:pt x="630" y="304"/>
                </a:lnTo>
                <a:lnTo>
                  <a:pt x="619" y="395"/>
                </a:lnTo>
                <a:lnTo>
                  <a:pt x="618" y="399"/>
                </a:lnTo>
                <a:lnTo>
                  <a:pt x="617" y="404"/>
                </a:lnTo>
                <a:lnTo>
                  <a:pt x="615" y="407"/>
                </a:lnTo>
                <a:lnTo>
                  <a:pt x="612" y="409"/>
                </a:lnTo>
                <a:lnTo>
                  <a:pt x="609" y="411"/>
                </a:lnTo>
                <a:lnTo>
                  <a:pt x="606" y="413"/>
                </a:lnTo>
                <a:lnTo>
                  <a:pt x="602" y="414"/>
                </a:lnTo>
                <a:lnTo>
                  <a:pt x="597" y="414"/>
                </a:lnTo>
                <a:lnTo>
                  <a:pt x="592" y="413"/>
                </a:lnTo>
                <a:lnTo>
                  <a:pt x="589" y="412"/>
                </a:lnTo>
                <a:lnTo>
                  <a:pt x="586" y="411"/>
                </a:lnTo>
                <a:lnTo>
                  <a:pt x="582" y="408"/>
                </a:lnTo>
                <a:lnTo>
                  <a:pt x="581" y="405"/>
                </a:lnTo>
                <a:lnTo>
                  <a:pt x="580" y="400"/>
                </a:lnTo>
                <a:lnTo>
                  <a:pt x="579" y="396"/>
                </a:lnTo>
                <a:lnTo>
                  <a:pt x="580" y="390"/>
                </a:lnTo>
                <a:lnTo>
                  <a:pt x="594" y="277"/>
                </a:lnTo>
                <a:lnTo>
                  <a:pt x="752" y="277"/>
                </a:lnTo>
                <a:lnTo>
                  <a:pt x="776" y="96"/>
                </a:lnTo>
                <a:lnTo>
                  <a:pt x="777" y="80"/>
                </a:lnTo>
                <a:lnTo>
                  <a:pt x="775" y="65"/>
                </a:lnTo>
                <a:lnTo>
                  <a:pt x="774" y="58"/>
                </a:lnTo>
                <a:lnTo>
                  <a:pt x="771" y="51"/>
                </a:lnTo>
                <a:lnTo>
                  <a:pt x="768" y="46"/>
                </a:lnTo>
                <a:lnTo>
                  <a:pt x="765" y="41"/>
                </a:lnTo>
                <a:close/>
                <a:moveTo>
                  <a:pt x="642" y="74"/>
                </a:moveTo>
                <a:lnTo>
                  <a:pt x="646" y="74"/>
                </a:lnTo>
                <a:lnTo>
                  <a:pt x="649" y="75"/>
                </a:lnTo>
                <a:lnTo>
                  <a:pt x="653" y="77"/>
                </a:lnTo>
                <a:lnTo>
                  <a:pt x="656" y="80"/>
                </a:lnTo>
                <a:lnTo>
                  <a:pt x="657" y="83"/>
                </a:lnTo>
                <a:lnTo>
                  <a:pt x="658" y="87"/>
                </a:lnTo>
                <a:lnTo>
                  <a:pt x="659" y="91"/>
                </a:lnTo>
                <a:lnTo>
                  <a:pt x="658" y="97"/>
                </a:lnTo>
                <a:lnTo>
                  <a:pt x="644" y="207"/>
                </a:lnTo>
                <a:lnTo>
                  <a:pt x="603" y="207"/>
                </a:lnTo>
                <a:lnTo>
                  <a:pt x="618" y="97"/>
                </a:lnTo>
                <a:lnTo>
                  <a:pt x="619" y="88"/>
                </a:lnTo>
                <a:lnTo>
                  <a:pt x="622" y="82"/>
                </a:lnTo>
                <a:lnTo>
                  <a:pt x="624" y="80"/>
                </a:lnTo>
                <a:lnTo>
                  <a:pt x="628" y="77"/>
                </a:lnTo>
                <a:lnTo>
                  <a:pt x="631" y="75"/>
                </a:lnTo>
                <a:lnTo>
                  <a:pt x="634" y="75"/>
                </a:lnTo>
                <a:lnTo>
                  <a:pt x="642" y="74"/>
                </a:lnTo>
                <a:close/>
                <a:moveTo>
                  <a:pt x="1067" y="19"/>
                </a:moveTo>
                <a:lnTo>
                  <a:pt x="1060" y="15"/>
                </a:lnTo>
                <a:lnTo>
                  <a:pt x="1051" y="11"/>
                </a:lnTo>
                <a:lnTo>
                  <a:pt x="1042" y="7"/>
                </a:lnTo>
                <a:lnTo>
                  <a:pt x="1034" y="5"/>
                </a:lnTo>
                <a:lnTo>
                  <a:pt x="1024" y="3"/>
                </a:lnTo>
                <a:lnTo>
                  <a:pt x="1015" y="1"/>
                </a:lnTo>
                <a:lnTo>
                  <a:pt x="1006" y="1"/>
                </a:lnTo>
                <a:lnTo>
                  <a:pt x="997" y="0"/>
                </a:lnTo>
                <a:lnTo>
                  <a:pt x="983" y="1"/>
                </a:lnTo>
                <a:lnTo>
                  <a:pt x="970" y="2"/>
                </a:lnTo>
                <a:lnTo>
                  <a:pt x="957" y="5"/>
                </a:lnTo>
                <a:lnTo>
                  <a:pt x="945" y="10"/>
                </a:lnTo>
                <a:lnTo>
                  <a:pt x="926" y="22"/>
                </a:lnTo>
                <a:lnTo>
                  <a:pt x="918" y="3"/>
                </a:lnTo>
                <a:lnTo>
                  <a:pt x="830" y="3"/>
                </a:lnTo>
                <a:lnTo>
                  <a:pt x="754" y="582"/>
                </a:lnTo>
                <a:lnTo>
                  <a:pt x="872" y="582"/>
                </a:lnTo>
                <a:lnTo>
                  <a:pt x="886" y="469"/>
                </a:lnTo>
                <a:lnTo>
                  <a:pt x="892" y="475"/>
                </a:lnTo>
                <a:lnTo>
                  <a:pt x="901" y="478"/>
                </a:lnTo>
                <a:lnTo>
                  <a:pt x="912" y="481"/>
                </a:lnTo>
                <a:lnTo>
                  <a:pt x="924" y="485"/>
                </a:lnTo>
                <a:lnTo>
                  <a:pt x="956" y="486"/>
                </a:lnTo>
                <a:lnTo>
                  <a:pt x="965" y="486"/>
                </a:lnTo>
                <a:lnTo>
                  <a:pt x="973" y="486"/>
                </a:lnTo>
                <a:lnTo>
                  <a:pt x="982" y="483"/>
                </a:lnTo>
                <a:lnTo>
                  <a:pt x="990" y="482"/>
                </a:lnTo>
                <a:lnTo>
                  <a:pt x="998" y="479"/>
                </a:lnTo>
                <a:lnTo>
                  <a:pt x="1005" y="477"/>
                </a:lnTo>
                <a:lnTo>
                  <a:pt x="1012" y="474"/>
                </a:lnTo>
                <a:lnTo>
                  <a:pt x="1019" y="469"/>
                </a:lnTo>
                <a:lnTo>
                  <a:pt x="1025" y="464"/>
                </a:lnTo>
                <a:lnTo>
                  <a:pt x="1031" y="459"/>
                </a:lnTo>
                <a:lnTo>
                  <a:pt x="1036" y="453"/>
                </a:lnTo>
                <a:lnTo>
                  <a:pt x="1040" y="448"/>
                </a:lnTo>
                <a:lnTo>
                  <a:pt x="1044" y="441"/>
                </a:lnTo>
                <a:lnTo>
                  <a:pt x="1046" y="435"/>
                </a:lnTo>
                <a:lnTo>
                  <a:pt x="1048" y="428"/>
                </a:lnTo>
                <a:lnTo>
                  <a:pt x="1049" y="421"/>
                </a:lnTo>
                <a:lnTo>
                  <a:pt x="1094" y="77"/>
                </a:lnTo>
                <a:lnTo>
                  <a:pt x="1094" y="70"/>
                </a:lnTo>
                <a:lnTo>
                  <a:pt x="1094" y="61"/>
                </a:lnTo>
                <a:lnTo>
                  <a:pt x="1093" y="54"/>
                </a:lnTo>
                <a:lnTo>
                  <a:pt x="1091" y="46"/>
                </a:lnTo>
                <a:lnTo>
                  <a:pt x="1087" y="38"/>
                </a:lnTo>
                <a:lnTo>
                  <a:pt x="1081" y="32"/>
                </a:lnTo>
                <a:lnTo>
                  <a:pt x="1075" y="26"/>
                </a:lnTo>
                <a:lnTo>
                  <a:pt x="1067" y="19"/>
                </a:lnTo>
                <a:close/>
                <a:moveTo>
                  <a:pt x="943" y="77"/>
                </a:moveTo>
                <a:lnTo>
                  <a:pt x="950" y="75"/>
                </a:lnTo>
                <a:lnTo>
                  <a:pt x="958" y="74"/>
                </a:lnTo>
                <a:lnTo>
                  <a:pt x="963" y="74"/>
                </a:lnTo>
                <a:lnTo>
                  <a:pt x="967" y="75"/>
                </a:lnTo>
                <a:lnTo>
                  <a:pt x="970" y="77"/>
                </a:lnTo>
                <a:lnTo>
                  <a:pt x="972" y="80"/>
                </a:lnTo>
                <a:lnTo>
                  <a:pt x="974" y="83"/>
                </a:lnTo>
                <a:lnTo>
                  <a:pt x="975" y="86"/>
                </a:lnTo>
                <a:lnTo>
                  <a:pt x="975" y="90"/>
                </a:lnTo>
                <a:lnTo>
                  <a:pt x="975" y="96"/>
                </a:lnTo>
                <a:lnTo>
                  <a:pt x="937" y="391"/>
                </a:lnTo>
                <a:lnTo>
                  <a:pt x="936" y="397"/>
                </a:lnTo>
                <a:lnTo>
                  <a:pt x="933" y="401"/>
                </a:lnTo>
                <a:lnTo>
                  <a:pt x="930" y="406"/>
                </a:lnTo>
                <a:lnTo>
                  <a:pt x="927" y="410"/>
                </a:lnTo>
                <a:lnTo>
                  <a:pt x="921" y="412"/>
                </a:lnTo>
                <a:lnTo>
                  <a:pt x="914" y="413"/>
                </a:lnTo>
                <a:lnTo>
                  <a:pt x="909" y="413"/>
                </a:lnTo>
                <a:lnTo>
                  <a:pt x="904" y="412"/>
                </a:lnTo>
                <a:lnTo>
                  <a:pt x="901" y="410"/>
                </a:lnTo>
                <a:lnTo>
                  <a:pt x="899" y="408"/>
                </a:lnTo>
                <a:lnTo>
                  <a:pt x="897" y="405"/>
                </a:lnTo>
                <a:lnTo>
                  <a:pt x="896" y="401"/>
                </a:lnTo>
                <a:lnTo>
                  <a:pt x="896" y="397"/>
                </a:lnTo>
                <a:lnTo>
                  <a:pt x="896" y="392"/>
                </a:lnTo>
                <a:lnTo>
                  <a:pt x="934" y="96"/>
                </a:lnTo>
                <a:lnTo>
                  <a:pt x="936" y="89"/>
                </a:lnTo>
                <a:lnTo>
                  <a:pt x="937" y="85"/>
                </a:lnTo>
                <a:lnTo>
                  <a:pt x="939" y="81"/>
                </a:lnTo>
                <a:lnTo>
                  <a:pt x="943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828800" y="6327152"/>
            <a:ext cx="7315200" cy="267492"/>
          </a:xfrm>
          <a:prstGeom prst="rect">
            <a:avLst/>
          </a:prstGeom>
          <a:solidFill>
            <a:srgbClr val="00467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26682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77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77" r:id="rId4"/>
    <p:sldLayoutId id="2147483678" r:id="rId5"/>
    <p:sldLayoutId id="2147483651" r:id="rId6"/>
    <p:sldLayoutId id="2147483676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1800" b="1" kern="1200" dirty="0">
          <a:solidFill>
            <a:schemeClr val="accent1">
              <a:lumMod val="7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lias_Nema@epam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Elias_Nema@epam.co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Fact Table Techniques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Extract, transform, load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 smtClean="0"/>
              <a:t>Elias Nema</a:t>
            </a:r>
          </a:p>
          <a:p>
            <a:r>
              <a:rPr smtClean="0"/>
              <a:t>Senior Software </a:t>
            </a:r>
            <a:r>
              <a:rPr dirty="0" smtClean="0"/>
              <a:t>Engineer</a:t>
            </a:r>
          </a:p>
          <a:p>
            <a:r>
              <a:rPr b="0" dirty="0" smtClean="0">
                <a:hlinkClick r:id="rId2"/>
              </a:rPr>
              <a:t>Elias_Nema@epam.com</a:t>
            </a:r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828800" y="685800"/>
            <a:ext cx="2362200" cy="533400"/>
          </a:xfrm>
        </p:spPr>
        <p:txBody>
          <a:bodyPr/>
          <a:lstStyle/>
          <a:p>
            <a:r>
              <a:rPr lang="en-US" dirty="0" smtClean="0"/>
              <a:t>MTN.BI.08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091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Fact Table: Referential Integrity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0" dirty="0" smtClean="0"/>
              <a:t>In dimensional modeling, referential integrity means that </a:t>
            </a:r>
            <a:r>
              <a:rPr lang="en-US" sz="2200" dirty="0" smtClean="0"/>
              <a:t>every fact table is filled with legitimate foreign keys</a:t>
            </a:r>
            <a:r>
              <a:rPr lang="en-US" sz="2200" b="0" dirty="0" smtClean="0"/>
              <a:t>. Or, to put it another way, no fact table record contains corrupt or unknown foreign key references. There are only </a:t>
            </a:r>
            <a:r>
              <a:rPr lang="en-US" sz="2200" b="0" i="1" dirty="0" smtClean="0"/>
              <a:t>two ways to violate referential integrity</a:t>
            </a:r>
            <a:r>
              <a:rPr lang="en-US" sz="2200" b="0" dirty="0" smtClean="0"/>
              <a:t> in a dimensional schema:</a:t>
            </a:r>
          </a:p>
          <a:p>
            <a:r>
              <a:rPr lang="en-US" sz="2200" b="0" dirty="0" smtClean="0"/>
              <a:t>Load a fact record with one or more 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bad foreign keys</a:t>
            </a:r>
            <a:r>
              <a:rPr lang="en-US" sz="2200" b="0" dirty="0" smtClean="0"/>
              <a:t>.</a:t>
            </a:r>
          </a:p>
          <a:p>
            <a:r>
              <a:rPr lang="en-US" sz="2200" b="0" dirty="0" smtClean="0"/>
              <a:t>Delete a 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dimension record</a:t>
            </a:r>
            <a:r>
              <a:rPr lang="en-US" sz="2200" b="0" dirty="0" smtClean="0"/>
              <a:t> whose primary key is being used in the fact table.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Types of a fact </a:t>
            </a:r>
            <a:r>
              <a:rPr dirty="0" smtClean="0"/>
              <a:t>Table</a:t>
            </a:r>
            <a:endParaRPr lang="en-US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Factless Facts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40000"/>
              <a:buFont typeface="Arial" pitchFamily="34" charset="0"/>
              <a:buChar char="•"/>
            </a:pPr>
            <a:r>
              <a:rPr lang="en-US" sz="2200" b="0" dirty="0" smtClean="0"/>
              <a:t>You may be able to define the process, identify fact table grain, and specify numerous dimensions, but find yourself </a:t>
            </a:r>
            <a:r>
              <a:rPr lang="en-US" sz="2200" dirty="0" smtClean="0"/>
              <a:t>unable to identify any facts.</a:t>
            </a:r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2200" b="0" dirty="0" smtClean="0"/>
              <a:t>Analysis is conducted by </a:t>
            </a:r>
            <a:r>
              <a:rPr lang="en-US" sz="2200" dirty="0" smtClean="0"/>
              <a:t>counting rows in the fact table.</a:t>
            </a:r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2200" b="0" i="1" dirty="0" smtClean="0">
                <a:solidFill>
                  <a:schemeClr val="accent1">
                    <a:lumMod val="75000"/>
                  </a:schemeClr>
                </a:solidFill>
              </a:rPr>
              <a:t>(Web site usage is measured by counting page views or interface clicks; schools and businesses track attendance or absence…)</a:t>
            </a:r>
          </a:p>
          <a:p>
            <a:pPr>
              <a:buSzPct val="140000"/>
              <a:buFont typeface="Arial" pitchFamily="34" charset="0"/>
              <a:buChar char="•"/>
            </a:pPr>
            <a:endParaRPr lang="en-US" sz="2200" b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Factless Facts</a:t>
            </a:r>
            <a:endParaRPr lang="en-US" dirty="0"/>
          </a:p>
        </p:txBody>
      </p:sp>
      <p:pic>
        <p:nvPicPr>
          <p:cNvPr id="6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1600" y="1295400"/>
            <a:ext cx="6400800" cy="26390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09800" y="4343400"/>
            <a:ext cx="495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 grain of every fact table is a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measurement event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In some cases, an event can occur for which there are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no measured values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2014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Transaction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b="0" dirty="0" smtClean="0"/>
              <a:t>T</a:t>
            </a:r>
            <a:r>
              <a:rPr lang="en-US" sz="2000" b="0" dirty="0" smtClean="0"/>
              <a:t>racks activities </a:t>
            </a:r>
            <a:r>
              <a:rPr lang="en-US" sz="2000" b="0" dirty="0" smtClean="0"/>
              <a:t>that define a </a:t>
            </a:r>
            <a:r>
              <a:rPr lang="en-US" sz="2000" b="0" dirty="0" smtClean="0"/>
              <a:t>business process </a:t>
            </a:r>
            <a:r>
              <a:rPr lang="en-US" sz="2000" b="0" dirty="0" smtClean="0"/>
              <a:t>and supports several facts that describe these activities. It can provide </a:t>
            </a:r>
            <a:r>
              <a:rPr lang="en-US" sz="2000" b="0" dirty="0" smtClean="0"/>
              <a:t>rich analytic </a:t>
            </a:r>
            <a:r>
              <a:rPr lang="en-US" sz="2000" b="0" dirty="0" smtClean="0"/>
              <a:t>possibilities, and often serves as a granular repository of atomic data</a:t>
            </a:r>
            <a:r>
              <a:rPr lang="en-US" sz="2000" b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000" b="0" dirty="0" smtClean="0"/>
              <a:t>Transaction tables are </a:t>
            </a:r>
            <a:r>
              <a:rPr lang="en-US" sz="2000" dirty="0" smtClean="0"/>
              <a:t>sparse</a:t>
            </a:r>
            <a:r>
              <a:rPr lang="en-US" sz="2000" b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000" b="0" dirty="0" smtClean="0"/>
              <a:t>Normally </a:t>
            </a:r>
            <a:r>
              <a:rPr lang="en-US" sz="2000" b="0" dirty="0" smtClean="0"/>
              <a:t>record </a:t>
            </a:r>
            <a:r>
              <a:rPr lang="en-US" sz="2000" dirty="0" smtClean="0"/>
              <a:t>additive</a:t>
            </a:r>
            <a:r>
              <a:rPr lang="en-US" sz="2000" b="0" dirty="0" smtClean="0"/>
              <a:t> </a:t>
            </a:r>
            <a:r>
              <a:rPr lang="en-US" sz="2000" b="0" dirty="0" smtClean="0"/>
              <a:t>facts.</a:t>
            </a:r>
            <a:endParaRPr lang="en-US" sz="2000" b="0" dirty="0"/>
          </a:p>
        </p:txBody>
      </p:sp>
      <p:pic>
        <p:nvPicPr>
          <p:cNvPr id="3076" name="Picture 4" descr="http://www.inc.com/uploaded_files/image/square-drops-credit-card-transaction-fee-pop_750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2438400"/>
            <a:ext cx="3197225" cy="3197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2014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Snapshot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b="0" dirty="0" smtClean="0"/>
              <a:t>Periodically </a:t>
            </a:r>
            <a:r>
              <a:rPr lang="en-US" sz="2000" b="0" dirty="0" smtClean="0"/>
              <a:t>samples status measurements such as </a:t>
            </a:r>
            <a:r>
              <a:rPr lang="en-US" sz="2000" dirty="0" smtClean="0"/>
              <a:t>balances </a:t>
            </a:r>
            <a:r>
              <a:rPr lang="en-US" sz="2000" dirty="0" smtClean="0"/>
              <a:t>or levels</a:t>
            </a:r>
            <a:r>
              <a:rPr lang="en-US" sz="2000" b="0" dirty="0" smtClean="0"/>
              <a:t>. These measurements may be equivalent to the cumulative effect of a series </a:t>
            </a:r>
            <a:r>
              <a:rPr lang="en-US" sz="2000" b="0" dirty="0" smtClean="0"/>
              <a:t>of transactions </a:t>
            </a:r>
            <a:r>
              <a:rPr lang="en-US" sz="2000" b="0" dirty="0" smtClean="0"/>
              <a:t>but are not easy to study in that format. Some status </a:t>
            </a:r>
            <a:r>
              <a:rPr lang="en-US" sz="2000" b="0" dirty="0" smtClean="0"/>
              <a:t>measurements, such </a:t>
            </a:r>
            <a:r>
              <a:rPr lang="en-US" sz="2000" b="0" dirty="0" smtClean="0"/>
              <a:t>as temperature, cannot be modeled as transactions at all</a:t>
            </a:r>
            <a:r>
              <a:rPr lang="en-US" sz="2000" b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000" b="0" dirty="0" smtClean="0"/>
              <a:t>Can </a:t>
            </a:r>
            <a:r>
              <a:rPr lang="en-US" sz="2000" b="0" dirty="0" smtClean="0"/>
              <a:t>often be constructed from </a:t>
            </a:r>
            <a:r>
              <a:rPr lang="en-US" sz="2000" b="0" dirty="0" smtClean="0"/>
              <a:t>transaction history</a:t>
            </a:r>
            <a:r>
              <a:rPr lang="en-US" sz="2000" b="0" dirty="0" smtClean="0"/>
              <a:t>. This is an inefficient way to monitor </a:t>
            </a:r>
            <a:r>
              <a:rPr lang="en-US" sz="2000" b="0" dirty="0" smtClean="0"/>
              <a:t>status.</a:t>
            </a:r>
          </a:p>
          <a:p>
            <a:pPr>
              <a:buFont typeface="Arial" pitchFamily="34" charset="0"/>
              <a:buChar char="•"/>
            </a:pPr>
            <a:r>
              <a:rPr lang="en-US" sz="2000" b="0" dirty="0" smtClean="0"/>
              <a:t>The status </a:t>
            </a:r>
            <a:r>
              <a:rPr lang="en-US" sz="2000" b="0" dirty="0" smtClean="0"/>
              <a:t>measurement </a:t>
            </a:r>
            <a:r>
              <a:rPr lang="en-US" sz="2000" b="0" dirty="0" smtClean="0"/>
              <a:t>is usually </a:t>
            </a:r>
            <a:r>
              <a:rPr lang="en-US" sz="2000" dirty="0" smtClean="0"/>
              <a:t>semi-additive</a:t>
            </a:r>
            <a:r>
              <a:rPr lang="en-US" sz="2000" b="0" dirty="0" smtClean="0"/>
              <a:t>.</a:t>
            </a:r>
            <a:endParaRPr lang="en-US" sz="2000" b="0" dirty="0" smtClean="0"/>
          </a:p>
          <a:p>
            <a:pPr>
              <a:buFont typeface="Arial" pitchFamily="34" charset="0"/>
              <a:buChar char="•"/>
            </a:pPr>
            <a:endParaRPr lang="en-US" sz="2000" b="0" dirty="0"/>
          </a:p>
        </p:txBody>
      </p:sp>
      <p:pic>
        <p:nvPicPr>
          <p:cNvPr id="2050" name="Picture 2" descr="http://1.bp.blogspot.com/_vDsj_nAmdIw/SaTEFaIpNOI/AAAAAAAABiQ/BjXGOgzT5HY/S660/snapshot3.jpg"/>
          <p:cNvPicPr>
            <a:picLocks noChangeAspect="1" noChangeArrowheads="1"/>
          </p:cNvPicPr>
          <p:nvPr/>
        </p:nvPicPr>
        <p:blipFill>
          <a:blip r:embed="rId2"/>
          <a:srcRect b="26947"/>
          <a:stretch>
            <a:fillRect/>
          </a:stretch>
        </p:blipFill>
        <p:spPr bwMode="auto">
          <a:xfrm>
            <a:off x="2743200" y="4267200"/>
            <a:ext cx="3642408" cy="16525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2014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Accumulating Snapshot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b="0" dirty="0" smtClean="0"/>
              <a:t>Used to track the progress of an individual item through a series of processing steps. It enables the study of elapsed time between major process milestones or events. This kind of fact table correlates several different activities in a single row.</a:t>
            </a:r>
          </a:p>
          <a:p>
            <a:pPr>
              <a:buFont typeface="Arial" pitchFamily="34" charset="0"/>
              <a:buChar char="•"/>
            </a:pPr>
            <a:r>
              <a:rPr lang="en-US" sz="2000" b="0" dirty="0" smtClean="0"/>
              <a:t>Focus </a:t>
            </a:r>
            <a:r>
              <a:rPr lang="en-US" sz="2000" b="0" dirty="0" smtClean="0"/>
              <a:t>of analysis is the elapsed </a:t>
            </a:r>
            <a:r>
              <a:rPr lang="en-US" sz="2000" dirty="0" smtClean="0"/>
              <a:t>time between </a:t>
            </a:r>
            <a:r>
              <a:rPr lang="en-US" sz="2000" dirty="0" smtClean="0"/>
              <a:t>events.</a:t>
            </a:r>
            <a:endParaRPr lang="en-US" sz="2000" dirty="0"/>
          </a:p>
        </p:txBody>
      </p:sp>
      <p:pic>
        <p:nvPicPr>
          <p:cNvPr id="1026" name="Picture 2" descr="http://www.flexlink.com/en/Images/accumulation-conveyor-alpine-FlexLink-560x4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276600"/>
            <a:ext cx="3276601" cy="24589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dirty="0" smtClean="0"/>
              <a:t>ncremental loading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Features: Partitioning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SzPct val="140000"/>
              <a:buNone/>
            </a:pPr>
            <a:r>
              <a:rPr lang="en-US" sz="2000" dirty="0"/>
              <a:t>Optimized performance</a:t>
            </a:r>
          </a:p>
          <a:p>
            <a:pPr marL="342900" indent="-342900">
              <a:buSzPct val="140000"/>
              <a:buFont typeface="Arial" panose="020B0604020202020204" pitchFamily="34" charset="0"/>
              <a:buChar char="•"/>
            </a:pPr>
            <a:r>
              <a:rPr lang="en-US" sz="1800" b="0" dirty="0"/>
              <a:t>Comprehensive partitioning strategies to address business problems</a:t>
            </a:r>
          </a:p>
          <a:p>
            <a:pPr marL="0" indent="0">
              <a:buSzPct val="140000"/>
              <a:buNone/>
            </a:pPr>
            <a:r>
              <a:rPr lang="en-US" sz="2000" dirty="0"/>
              <a:t>One consistent way to manage all your data </a:t>
            </a:r>
          </a:p>
          <a:p>
            <a:pPr marL="342900" indent="-342900">
              <a:buSzPct val="140000"/>
              <a:buFont typeface="Arial" panose="020B0604020202020204" pitchFamily="34" charset="0"/>
              <a:buChar char="•"/>
            </a:pPr>
            <a:r>
              <a:rPr lang="en-US" sz="1800" b="0" dirty="0"/>
              <a:t>Not just for data warehouse and high-end OLTP</a:t>
            </a:r>
          </a:p>
          <a:p>
            <a:pPr marL="342900" indent="-342900">
              <a:buSzPct val="140000"/>
              <a:buFont typeface="Arial" panose="020B0604020202020204" pitchFamily="34" charset="0"/>
              <a:buChar char="•"/>
            </a:pPr>
            <a:r>
              <a:rPr lang="en-US" sz="1800" b="0" dirty="0"/>
              <a:t>New partitioning features bring partitioning to every application</a:t>
            </a:r>
          </a:p>
          <a:p>
            <a:pPr marL="0" indent="0">
              <a:buSzPct val="140000"/>
              <a:buNone/>
            </a:pPr>
            <a:r>
              <a:rPr lang="en-US" sz="2000" dirty="0"/>
              <a:t>Reduced total cost of ownership </a:t>
            </a:r>
          </a:p>
          <a:p>
            <a:pPr marL="342900" indent="-342900">
              <a:buSzPct val="140000"/>
              <a:buFont typeface="Arial" panose="020B0604020202020204" pitchFamily="34" charset="0"/>
              <a:buChar char="•"/>
            </a:pPr>
            <a:r>
              <a:rPr lang="en-US" sz="1800" b="0" dirty="0"/>
              <a:t>Place less used data on lower cost storage</a:t>
            </a:r>
          </a:p>
          <a:p>
            <a:pPr marL="0" indent="0">
              <a:buSzPct val="140000"/>
              <a:buNone/>
            </a:pPr>
            <a:r>
              <a:rPr lang="en-US" sz="2000" dirty="0"/>
              <a:t>Proven functionality in 8th generation</a:t>
            </a:r>
          </a:p>
          <a:p>
            <a:pPr marL="342900" indent="-342900">
              <a:buSzPct val="140000"/>
              <a:buFont typeface="Arial" panose="020B0604020202020204" pitchFamily="34" charset="0"/>
              <a:buChar char="•"/>
            </a:pPr>
            <a:r>
              <a:rPr lang="en-US" sz="1800" b="0" dirty="0"/>
              <a:t>Experience comes with age and customer </a:t>
            </a:r>
            <a:r>
              <a:rPr lang="en-US" sz="1800" b="0" dirty="0" smtClean="0"/>
              <a:t>usage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xmlns="" val="3762547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Features: Partitioning</a:t>
            </a:r>
          </a:p>
        </p:txBody>
      </p:sp>
      <p:pic>
        <p:nvPicPr>
          <p:cNvPr id="6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840371"/>
            <a:ext cx="7315200" cy="355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912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Data Warehouse Structure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05376072"/>
              </p:ext>
            </p:extLst>
          </p:nvPr>
        </p:nvGraphicFramePr>
        <p:xfrm>
          <a:off x="914400" y="1219200"/>
          <a:ext cx="73152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Features: Partitioning</a:t>
            </a:r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427336"/>
            <a:ext cx="7315200" cy="438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5586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Features: Partitioning</a:t>
            </a:r>
          </a:p>
        </p:txBody>
      </p:sp>
      <p:pic>
        <p:nvPicPr>
          <p:cNvPr id="6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20127"/>
            <a:ext cx="7315200" cy="399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0725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Features: Partitioning</a:t>
            </a:r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786387"/>
            <a:ext cx="7315200" cy="36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1835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Fact Table Techniques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Elias Nema</a:t>
            </a:r>
          </a:p>
          <a:p>
            <a:r>
              <a:rPr lang="pt-BR" dirty="0" smtClean="0"/>
              <a:t>Senior Software </a:t>
            </a:r>
            <a:r>
              <a:rPr lang="pt-BR" dirty="0"/>
              <a:t>Engineer</a:t>
            </a:r>
          </a:p>
          <a:p>
            <a:r>
              <a:rPr lang="pt-BR" b="0" dirty="0" smtClean="0">
                <a:hlinkClick r:id="rId2"/>
              </a:rPr>
              <a:t>Elias_Nema@epam.com</a:t>
            </a:r>
            <a:endParaRPr lang="pt-BR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Agenda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sz="3000" dirty="0" smtClean="0"/>
              <a:t>Designing Fact Table</a:t>
            </a:r>
          </a:p>
          <a:p>
            <a:pPr marL="514350" indent="-514350"/>
            <a:r>
              <a:rPr lang="en-US" sz="3000" dirty="0" smtClean="0"/>
              <a:t>Referential Integrity</a:t>
            </a:r>
          </a:p>
          <a:p>
            <a:pPr marL="514350" indent="-514350"/>
            <a:r>
              <a:rPr lang="en-US" sz="3000" dirty="0" smtClean="0"/>
              <a:t>Types of a Fact Table</a:t>
            </a:r>
            <a:endParaRPr lang="en-US" sz="3000" dirty="0" smtClean="0"/>
          </a:p>
          <a:p>
            <a:pPr marL="514350" indent="-514350"/>
            <a:r>
              <a:rPr lang="en-US" sz="3000" dirty="0" smtClean="0"/>
              <a:t>Incremental Loading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Designing Fact Table</a:t>
            </a:r>
            <a:br>
              <a:rPr dirty="0" smtClean="0"/>
            </a:br>
            <a:endParaRPr lang="en-US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Fact Table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40000"/>
              <a:buFont typeface="Arial" pitchFamily="34" charset="0"/>
              <a:buChar char="•"/>
            </a:pPr>
            <a:endParaRPr lang="en-US" sz="2400" b="0" dirty="0" smtClean="0"/>
          </a:p>
          <a:p>
            <a:pPr marL="457200" indent="-457200">
              <a:buSzPct val="140000"/>
              <a:buFont typeface="Arial" pitchFamily="34" charset="0"/>
              <a:buChar char="•"/>
            </a:pPr>
            <a:r>
              <a:rPr lang="en-US" sz="2400" b="0" dirty="0" smtClean="0"/>
              <a:t>Dimensional models describe </a:t>
            </a:r>
            <a:r>
              <a:rPr lang="en-US" sz="2400" dirty="0" smtClean="0"/>
              <a:t>how people measure</a:t>
            </a:r>
            <a:r>
              <a:rPr lang="en-US" sz="2400" b="0" dirty="0" smtClean="0"/>
              <a:t> their world.</a:t>
            </a:r>
          </a:p>
          <a:p>
            <a:pPr marL="457200" indent="-457200">
              <a:buSzPct val="140000"/>
              <a:buFont typeface="Arial" pitchFamily="34" charset="0"/>
              <a:buChar char="•"/>
            </a:pPr>
            <a:endParaRPr lang="en-US" sz="2400" b="0" dirty="0" smtClean="0"/>
          </a:p>
          <a:p>
            <a:pPr marL="457200" indent="-457200">
              <a:buSzPct val="140000"/>
              <a:buFont typeface="Arial" pitchFamily="34" charset="0"/>
              <a:buChar char="•"/>
            </a:pPr>
            <a:r>
              <a:rPr lang="en-US" sz="2400" b="0" dirty="0" smtClean="0"/>
              <a:t>To be studied individually, </a:t>
            </a:r>
            <a:r>
              <a:rPr lang="en-US" sz="2400" dirty="0" smtClean="0"/>
              <a:t>each</a:t>
            </a:r>
            <a:r>
              <a:rPr lang="en-US" sz="2400" b="0" dirty="0" smtClean="0"/>
              <a:t> process should have its </a:t>
            </a:r>
            <a:r>
              <a:rPr lang="en-US" sz="2400" dirty="0" smtClean="0"/>
              <a:t>own</a:t>
            </a:r>
            <a:r>
              <a:rPr lang="en-US" sz="2400" b="0" dirty="0" smtClean="0"/>
              <a:t> fact table.</a:t>
            </a:r>
          </a:p>
          <a:p>
            <a:pPr marL="457200" indent="-457200">
              <a:buSzPct val="140000"/>
              <a:buFont typeface="Arial" pitchFamily="34" charset="0"/>
              <a:buChar char="•"/>
            </a:pPr>
            <a:endParaRPr lang="en-US" sz="2400" b="0" i="1" dirty="0"/>
          </a:p>
          <a:p>
            <a:pPr marL="457200" indent="-457200">
              <a:buSzPct val="140000"/>
              <a:buFont typeface="Arial" pitchFamily="34" charset="0"/>
              <a:buChar char="•"/>
            </a:pPr>
            <a:r>
              <a:rPr lang="en-US" sz="2400" b="0" dirty="0"/>
              <a:t>The grain of the fact table describes the </a:t>
            </a:r>
            <a:r>
              <a:rPr lang="en-US" sz="2400" dirty="0"/>
              <a:t>level of detail</a:t>
            </a:r>
            <a:r>
              <a:rPr lang="en-US" sz="2400" b="0" dirty="0"/>
              <a:t> at which the facts are recorded.</a:t>
            </a:r>
            <a:endParaRPr lang="en-US" sz="2400" b="0" i="1" dirty="0" smtClean="0"/>
          </a:p>
          <a:p>
            <a:pPr marL="457200" indent="-457200">
              <a:buSzPct val="140000"/>
              <a:buFont typeface="Arial" pitchFamily="34" charset="0"/>
              <a:buChar char="•"/>
            </a:pPr>
            <a:endParaRPr lang="en-US" sz="2400" b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But what actually is a process?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Is Sales a Process?</a:t>
            </a:r>
          </a:p>
          <a:p>
            <a:pPr marL="0" indent="0">
              <a:buNone/>
            </a:pPr>
            <a:endParaRPr lang="en-US" sz="2400" b="0" dirty="0" smtClean="0"/>
          </a:p>
          <a:p>
            <a:pPr marL="0" indent="0">
              <a:buNone/>
            </a:pPr>
            <a:r>
              <a:rPr lang="en-US" sz="2400" b="0" dirty="0" smtClean="0"/>
              <a:t>For a given pair of facts, ask these questions:</a:t>
            </a:r>
          </a:p>
          <a:p>
            <a:pPr marL="914400" lvl="1" indent="-514350">
              <a:buSzPct val="100000"/>
              <a:buFont typeface="+mj-lt"/>
              <a:buAutoNum type="arabicPeriod"/>
            </a:pPr>
            <a:r>
              <a:rPr lang="en-US" sz="2300" i="1" dirty="0" smtClean="0"/>
              <a:t>Do these facts occur simultaneously?</a:t>
            </a:r>
          </a:p>
          <a:p>
            <a:pPr marL="914400" lvl="1" indent="-514350">
              <a:buSzPct val="100000"/>
              <a:buFont typeface="+mj-lt"/>
              <a:buAutoNum type="arabicPeriod"/>
            </a:pPr>
            <a:r>
              <a:rPr lang="en-US" sz="2300" i="1" dirty="0" smtClean="0"/>
              <a:t>Are these facts available at the same level of detail (or grain)?</a:t>
            </a:r>
          </a:p>
          <a:p>
            <a:pPr marL="0" indent="0">
              <a:buNone/>
            </a:pPr>
            <a:r>
              <a:rPr lang="en-US" sz="2400" b="0" dirty="0" smtClean="0"/>
              <a:t>If the answer to either of these questions is “no,” the facts represent different processes.</a:t>
            </a:r>
          </a:p>
          <a:p>
            <a:pPr>
              <a:buNone/>
            </a:pPr>
            <a:endParaRPr lang="en-US" sz="2400" b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Different Timing/Grain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800" b="0" dirty="0" smtClean="0"/>
          </a:p>
          <a:p>
            <a:r>
              <a:rPr lang="en-US" sz="2800" b="0" dirty="0" smtClean="0"/>
              <a:t>Fact Tables that have </a:t>
            </a:r>
            <a:r>
              <a:rPr lang="en-US" sz="2800" dirty="0" smtClean="0"/>
              <a:t>different</a:t>
            </a:r>
            <a:r>
              <a:rPr lang="en-US" sz="2800" b="0" dirty="0" smtClean="0"/>
              <a:t> </a:t>
            </a:r>
            <a:r>
              <a:rPr lang="en-US" sz="2800" dirty="0" smtClean="0"/>
              <a:t>timing</a:t>
            </a:r>
            <a:r>
              <a:rPr lang="en-US" sz="2800" b="0" dirty="0" smtClean="0"/>
              <a:t> sample.</a:t>
            </a:r>
          </a:p>
          <a:p>
            <a:endParaRPr lang="en-US" sz="2800" b="0" dirty="0" smtClean="0"/>
          </a:p>
          <a:p>
            <a:r>
              <a:rPr lang="en-US" sz="2800" b="0" dirty="0" smtClean="0"/>
              <a:t>Fact Tables that have </a:t>
            </a:r>
            <a:r>
              <a:rPr lang="en-US" sz="2800" dirty="0" smtClean="0"/>
              <a:t>different</a:t>
            </a:r>
            <a:r>
              <a:rPr lang="en-US" sz="2800" b="0" dirty="0" smtClean="0"/>
              <a:t> </a:t>
            </a:r>
            <a:r>
              <a:rPr lang="en-US" sz="2800" dirty="0" smtClean="0"/>
              <a:t>grain</a:t>
            </a:r>
            <a:r>
              <a:rPr lang="en-US" sz="2800" b="0" dirty="0" smtClean="0"/>
              <a:t> sample.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Referential Integrity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Fact Table: Referential Integrity</a:t>
            </a:r>
            <a:endParaRPr lang="en-US" dirty="0"/>
          </a:p>
        </p:txBody>
      </p:sp>
      <p:pic>
        <p:nvPicPr>
          <p:cNvPr id="6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295400"/>
            <a:ext cx="5669280" cy="41347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1183</TotalTime>
  <Words>845</Words>
  <Application>Microsoft Office PowerPoint</Application>
  <PresentationFormat>Экран (4:3)</PresentationFormat>
  <Paragraphs>132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template</vt:lpstr>
      <vt:lpstr>Extract, transform, load</vt:lpstr>
      <vt:lpstr>Data Warehouse Structure</vt:lpstr>
      <vt:lpstr>Agenda</vt:lpstr>
      <vt:lpstr>Designing Fact Table </vt:lpstr>
      <vt:lpstr>Fact Table</vt:lpstr>
      <vt:lpstr>But what actually is a process?</vt:lpstr>
      <vt:lpstr>Different Timing/Grain</vt:lpstr>
      <vt:lpstr>Referential Integrity</vt:lpstr>
      <vt:lpstr>Fact Table: Referential Integrity</vt:lpstr>
      <vt:lpstr>Fact Table: Referential Integrity</vt:lpstr>
      <vt:lpstr>Types of a fact Table</vt:lpstr>
      <vt:lpstr>Factless Facts</vt:lpstr>
      <vt:lpstr>Factless Facts</vt:lpstr>
      <vt:lpstr>Transaction</vt:lpstr>
      <vt:lpstr>Snapshot</vt:lpstr>
      <vt:lpstr>Accumulating Snapshot</vt:lpstr>
      <vt:lpstr>Incremental loading</vt:lpstr>
      <vt:lpstr>Load Features: Partitioning</vt:lpstr>
      <vt:lpstr>Load Features: Partitioning</vt:lpstr>
      <vt:lpstr>Load Features: Partitioning</vt:lpstr>
      <vt:lpstr>Load Features: Partitioning</vt:lpstr>
      <vt:lpstr>Load Features: Partitioning</vt:lpstr>
      <vt:lpstr>Слайд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warehousing</dc:title>
  <dc:creator>Elias</dc:creator>
  <cp:lastModifiedBy>Elias</cp:lastModifiedBy>
  <cp:revision>334</cp:revision>
  <dcterms:created xsi:type="dcterms:W3CDTF">2014-04-05T15:14:09Z</dcterms:created>
  <dcterms:modified xsi:type="dcterms:W3CDTF">2014-08-13T22:07:13Z</dcterms:modified>
</cp:coreProperties>
</file>