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notesMasterIdLst>
    <p:notesMasterId r:id="rId10"/>
  </p:notesMasterIdLst>
  <p:handoutMasterIdLst>
    <p:handoutMasterId r:id="rId11"/>
  </p:handoutMasterIdLst>
  <p:sldIdLst>
    <p:sldId id="374" r:id="rId2"/>
    <p:sldId id="354" r:id="rId3"/>
    <p:sldId id="359" r:id="rId4"/>
    <p:sldId id="361" r:id="rId5"/>
    <p:sldId id="367" r:id="rId6"/>
    <p:sldId id="362" r:id="rId7"/>
    <p:sldId id="377" r:id="rId8"/>
    <p:sldId id="368" r:id="rId9"/>
  </p:sldIdLst>
  <p:sldSz cx="9144000" cy="6858000" type="screen4x3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 Page Options" id="{7B6B4EC7-FC6D-4749-B97F-A2DEF9F32144}">
          <p14:sldIdLst>
            <p14:sldId id="374"/>
          </p14:sldIdLst>
        </p14:section>
        <p14:section name="Content Pages" id="{3C68DE92-C1C6-714A-8AF4-15E21920A072}">
          <p14:sldIdLst>
            <p14:sldId id="354"/>
            <p14:sldId id="359"/>
            <p14:sldId id="361"/>
            <p14:sldId id="367"/>
            <p14:sldId id="362"/>
            <p14:sldId id="377"/>
            <p14:sldId id="368"/>
          </p14:sldIdLst>
        </p14:section>
        <p14:section name="End Page" id="{2F30834D-CDFD-E940-8841-26779747EFEF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677" userDrawn="1">
          <p15:clr>
            <a:srgbClr val="A4A3A4"/>
          </p15:clr>
        </p15:guide>
        <p15:guide id="2" pos="5469" userDrawn="1">
          <p15:clr>
            <a:srgbClr val="A4A3A4"/>
          </p15:clr>
        </p15:guide>
        <p15:guide id="3" orient="horz" pos="903">
          <p15:clr>
            <a:srgbClr val="A4A3A4"/>
          </p15:clr>
        </p15:guide>
        <p15:guide id="4" pos="38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99"/>
    <a:srgbClr val="091925"/>
    <a:srgbClr val="123451"/>
    <a:srgbClr val="07131C"/>
    <a:srgbClr val="0D263A"/>
    <a:srgbClr val="336699"/>
    <a:srgbClr val="00FF80"/>
    <a:srgbClr val="FF8000"/>
    <a:srgbClr val="FFCC00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6210" autoAdjust="0"/>
  </p:normalViewPr>
  <p:slideViewPr>
    <p:cSldViewPr>
      <p:cViewPr varScale="1">
        <p:scale>
          <a:sx n="111" d="100"/>
          <a:sy n="111" d="100"/>
        </p:scale>
        <p:origin x="936" y="108"/>
      </p:cViewPr>
      <p:guideLst>
        <p:guide orient="horz" pos="677"/>
        <p:guide pos="5469"/>
        <p:guide orient="horz" pos="903"/>
        <p:guide pos="38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9F7FF7-50CD-D74F-8521-E72DB68B670C}" type="datetimeFigureOut">
              <a:rPr lang="en-US" smtClean="0"/>
              <a:pPr/>
              <a:t>12/5/2017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46F62F-B370-7346-B33C-1C487BFE61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7808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D1DD9B-E140-4D76-B427-DF4838D859EA}" type="datetimeFigureOut">
              <a:rPr lang="en-US" smtClean="0"/>
              <a:pPr/>
              <a:t>12/5/2017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267C37-924A-4F8E-82E0-C3470BACC8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6580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368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Background Image</a:t>
            </a:r>
            <a:endParaRPr lang="en-US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2075578"/>
            <a:ext cx="6910388" cy="595035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4500">
                <a:latin typeface="Arial Black"/>
                <a:cs typeface="Arial Black"/>
              </a:defRPr>
            </a:lvl2pPr>
            <a:lvl3pPr>
              <a:defRPr sz="4500">
                <a:latin typeface="Arial Black"/>
                <a:cs typeface="Arial Black"/>
              </a:defRPr>
            </a:lvl3pPr>
            <a:lvl4pPr>
              <a:defRPr sz="4500">
                <a:latin typeface="Arial Black"/>
                <a:cs typeface="Arial Black"/>
              </a:defRPr>
            </a:lvl4pPr>
            <a:lvl5pPr>
              <a:defRPr sz="45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1" y="4453469"/>
            <a:ext cx="6488113" cy="284693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5459486"/>
            <a:ext cx="3649662" cy="373063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MONTH DATE, YEAR</a:t>
            </a:r>
            <a:endParaRPr lang="en-US" dirty="0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" y="671513"/>
            <a:ext cx="1371600" cy="762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27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p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1A9CB0"/>
              </a:gs>
              <a:gs pos="100000">
                <a:srgbClr val="2FC2D9"/>
              </a:gs>
            </a:gsLst>
            <a:lin ang="1764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342900">
              <a:lnSpc>
                <a:spcPct val="85000"/>
              </a:lnSpc>
            </a:pPr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626532" y="3197413"/>
            <a:ext cx="7574494" cy="2921872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34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ADD HEADLINE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-1642264" y="0"/>
            <a:ext cx="12428528" cy="721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182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 List with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029200" y="910939"/>
            <a:ext cx="4114800" cy="557784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439863"/>
            <a:ext cx="43434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099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21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352473" y="1223705"/>
            <a:ext cx="8337502" cy="45259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adipiscing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varius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eget</a:t>
            </a:r>
            <a:r>
              <a:rPr lang="en-US" dirty="0" smtClean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17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2473" y="1439863"/>
            <a:ext cx="8332740" cy="4222751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342900" indent="-342900">
              <a:lnSpc>
                <a:spcPts val="1800"/>
              </a:lnSpc>
              <a:spcBef>
                <a:spcPts val="0"/>
              </a:spcBef>
              <a:spcAft>
                <a:spcPts val="1800"/>
              </a:spcAft>
              <a:buSzPct val="140000"/>
              <a:buFont typeface="+mj-lt"/>
              <a:buAutoNum type="arabicPeriod"/>
              <a:defRPr sz="1500" baseline="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8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330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439864"/>
            <a:ext cx="8329612" cy="45259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  <a:lvl2pPr marL="557213" indent="-214313">
              <a:lnSpc>
                <a:spcPct val="120000"/>
              </a:lnSpc>
              <a:buSzPct val="100000"/>
              <a:buFont typeface="Arial"/>
              <a:buChar char="•"/>
              <a:defRPr sz="1200" baseline="0"/>
            </a:lvl2pPr>
            <a:lvl3pPr>
              <a:lnSpc>
                <a:spcPct val="120000"/>
              </a:lnSpc>
              <a:defRPr sz="1100" baseline="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1"/>
            <a:r>
              <a:rPr lang="en-US" dirty="0" smtClean="0"/>
              <a:t>Second Level Bullet</a:t>
            </a:r>
          </a:p>
          <a:p>
            <a:pPr lvl="2"/>
            <a:r>
              <a:rPr lang="en-US" dirty="0" smtClean="0"/>
              <a:t>Third Level Bullet</a:t>
            </a:r>
            <a:br>
              <a:rPr lang="en-US" dirty="0" smtClean="0"/>
            </a:br>
            <a:endParaRPr lang="en-US" dirty="0" smtClean="0"/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endParaRPr lang="en-US" dirty="0" smtClean="0"/>
          </a:p>
          <a:p>
            <a:pPr marL="130302" marR="0" lvl="0" indent="-130302" algn="l" defTabSz="3429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130302" marR="0" lvl="0" indent="-130302" algn="l" defTabSz="3429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130302" marR="0" lvl="0" indent="-130302" algn="l" defTabSz="3429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 smtClean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740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4568266" y="939030"/>
            <a:ext cx="4575735" cy="5541819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4" y="1439864"/>
            <a:ext cx="3810584" cy="45259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ts val="165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endParaRPr lang="en-US" dirty="0" smtClean="0"/>
          </a:p>
          <a:p>
            <a:pPr marL="130302" marR="0" lvl="0" indent="-130302" algn="l" defTabSz="3429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130302" marR="0" lvl="0" indent="-130302" algn="l" defTabSz="3429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130302" marR="0" lvl="0" indent="-130302" algn="l" defTabSz="3429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 smtClean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175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776415"/>
            <a:ext cx="8329612" cy="45259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ts val="165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marL="130302" marR="0" lvl="0" indent="-130302" algn="l" defTabSz="3429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10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smtClean="0"/>
              <a:t>Click to add bulleted list</a:t>
            </a:r>
          </a:p>
          <a:p>
            <a:pPr lvl="0"/>
            <a:endParaRPr lang="en-US" dirty="0" smtClean="0"/>
          </a:p>
          <a:p>
            <a:pPr marL="130302" marR="0" lvl="0" indent="-130302" algn="l" defTabSz="3429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130302" marR="0" lvl="0" indent="-130302" algn="l" defTabSz="3429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130302" marR="0" lvl="0" indent="-130302" algn="l" defTabSz="3429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 smtClean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18148" y="1345462"/>
            <a:ext cx="1748991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476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6349741"/>
            <a:ext cx="9144000" cy="50825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342900"/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lIns="68580" tIns="34290" rIns="68580" bIns="34290" anchor="t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smtClean="0"/>
              <a:t>Insert Image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872405" y="5263636"/>
            <a:ext cx="5014975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And Line 3 Here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872405" y="4525827"/>
            <a:ext cx="368842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Line 2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72405" y="3826604"/>
            <a:ext cx="5285757" cy="647100"/>
          </a:xfrm>
          <a:prstGeom prst="rect">
            <a:avLst/>
          </a:prstGeom>
          <a:solidFill>
            <a:srgbClr val="2FC2D9"/>
          </a:solidFill>
          <a:ln>
            <a:noFill/>
          </a:ln>
        </p:spPr>
        <p:txBody>
          <a:bodyPr wrap="none" lIns="137160" tIns="27432" rIns="137160" bIns="34290" anchor="t">
            <a:spAutoFit/>
          </a:bodyPr>
          <a:lstStyle>
            <a:lvl1pPr algn="l">
              <a:defRPr sz="3800" b="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Type line 1 here</a:t>
            </a:r>
            <a:endParaRPr lang="en-US" dirty="0"/>
          </a:p>
        </p:txBody>
      </p:sp>
      <p:sp>
        <p:nvSpPr>
          <p:cNvPr id="8" name="Text Placeholder 13"/>
          <p:cNvSpPr txBox="1">
            <a:spLocks/>
          </p:cNvSpPr>
          <p:nvPr/>
        </p:nvSpPr>
        <p:spPr>
          <a:xfrm>
            <a:off x="781355" y="3328611"/>
            <a:ext cx="6488113" cy="923331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39C2D7"/>
              </a:buClr>
              <a:buFont typeface="Arial"/>
              <a:buNone/>
            </a:pPr>
            <a:endParaRPr lang="en-US" sz="1500" dirty="0">
              <a:solidFill>
                <a:srgbClr val="464547"/>
              </a:solidFill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866629" y="3276170"/>
            <a:ext cx="3731155" cy="284693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OPTIONAL EYEBROW HEADER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27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6" descr="Pattern_ppt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872405" y="5263636"/>
            <a:ext cx="5014975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And Line 3 Here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872405" y="4525827"/>
            <a:ext cx="368842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Line 2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72405" y="3826604"/>
            <a:ext cx="5285757" cy="647100"/>
          </a:xfrm>
          <a:prstGeom prst="rect">
            <a:avLst/>
          </a:prstGeom>
          <a:solidFill>
            <a:srgbClr val="2FC2D9"/>
          </a:solidFill>
          <a:ln>
            <a:noFill/>
          </a:ln>
        </p:spPr>
        <p:txBody>
          <a:bodyPr wrap="none" lIns="137160" tIns="27432" rIns="137160" bIns="34290" anchor="t">
            <a:spAutoFit/>
          </a:bodyPr>
          <a:lstStyle>
            <a:lvl1pPr algn="l">
              <a:defRPr sz="3800" b="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Type line 1 here</a:t>
            </a:r>
            <a:endParaRPr lang="en-US" dirty="0"/>
          </a:p>
        </p:txBody>
      </p:sp>
      <p:sp>
        <p:nvSpPr>
          <p:cNvPr id="8" name="Text Placeholder 13"/>
          <p:cNvSpPr txBox="1">
            <a:spLocks/>
          </p:cNvSpPr>
          <p:nvPr/>
        </p:nvSpPr>
        <p:spPr>
          <a:xfrm>
            <a:off x="781355" y="3328611"/>
            <a:ext cx="6488113" cy="923331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39C2D7"/>
              </a:buClr>
              <a:buFont typeface="Arial"/>
              <a:buNone/>
            </a:pPr>
            <a:endParaRPr lang="en-US" sz="1500" dirty="0">
              <a:solidFill>
                <a:srgbClr val="464547"/>
              </a:solidFill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866629" y="3276170"/>
            <a:ext cx="3731155" cy="284693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OPTIONAL EYEBROW HEADER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403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500707"/>
            <a:ext cx="9144000" cy="36576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7281115" y="6560477"/>
            <a:ext cx="14935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C2C0EDAD-27A0-9447-9004-E733B36B95C3}" type="slidenum">
              <a:rPr lang="en-US" sz="1000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1000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1172210" y="6564320"/>
            <a:ext cx="2316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i="0" kern="0" spc="20" dirty="0" smtClean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  <a:endParaRPr lang="en-US" sz="800" b="0" i="0" kern="0" spc="20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104900" y="6601291"/>
            <a:ext cx="0" cy="164592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logo_footer.png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30" y="6615683"/>
            <a:ext cx="476250" cy="1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966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6" r:id="rId8"/>
    <p:sldLayoutId id="2147483777" r:id="rId9"/>
    <p:sldLayoutId id="2147483778" r:id="rId10"/>
    <p:sldLayoutId id="2147483781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000" kern="1200" cap="all" baseline="0">
          <a:solidFill>
            <a:schemeClr val="tx1"/>
          </a:solidFill>
          <a:latin typeface="Arial Black"/>
          <a:ea typeface="+mj-ea"/>
          <a:cs typeface="Arial Black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Clr>
          <a:schemeClr val="accent2"/>
        </a:buClr>
        <a:buFont typeface="Arial"/>
        <a:buChar char="•"/>
        <a:defRPr sz="1500" kern="1200">
          <a:solidFill>
            <a:schemeClr val="tx1"/>
          </a:solidFill>
          <a:latin typeface="Trebuchet MS"/>
          <a:ea typeface="+mn-ea"/>
          <a:cs typeface="Trebuchet M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/>
          </a:solidFill>
          <a:latin typeface="Trebuchet MS"/>
          <a:ea typeface="+mn-ea"/>
          <a:cs typeface="Trebuchet M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200" kern="1200">
          <a:solidFill>
            <a:schemeClr val="tx1"/>
          </a:solidFill>
          <a:latin typeface="Trebuchet MS"/>
          <a:ea typeface="+mn-ea"/>
          <a:cs typeface="Trebuchet M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000" kern="1200">
          <a:solidFill>
            <a:schemeClr val="tx1"/>
          </a:solidFill>
          <a:latin typeface="Trebuchet MS"/>
          <a:ea typeface="+mn-ea"/>
          <a:cs typeface="Trebuchet M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800" kern="1200">
          <a:solidFill>
            <a:schemeClr val="tx1"/>
          </a:solidFill>
          <a:latin typeface="Trebuchet MS"/>
          <a:ea typeface="+mn-ea"/>
          <a:cs typeface="Trebuchet M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6"/>
          <p:cNvPicPr>
            <a:picLocks noGrp="1" noChangeAspect="1"/>
          </p:cNvPicPr>
          <p:nvPr>
            <p:ph type="pic" sz="quarter" idx="18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25" r="20421" b="3797"/>
          <a:stretch/>
        </p:blipFill>
        <p:spPr/>
      </p:pic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631825" y="2075578"/>
            <a:ext cx="6910388" cy="1091068"/>
          </a:xfrm>
        </p:spPr>
        <p:txBody>
          <a:bodyPr/>
          <a:lstStyle/>
          <a:p>
            <a:r>
              <a:rPr lang="en-US" dirty="0" smtClean="0"/>
              <a:t>DATA WAREHOUSE FOR AUTO SALES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smtClean="0"/>
              <a:t>Arina Marchenko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DECEMBER </a:t>
            </a:r>
            <a:r>
              <a:rPr lang="en-US" dirty="0"/>
              <a:t>2</a:t>
            </a:r>
            <a:r>
              <a:rPr lang="en-US" dirty="0" smtClean="0"/>
              <a:t>, 2017</a:t>
            </a:r>
            <a:endParaRPr lang="en-US" dirty="0"/>
          </a:p>
        </p:txBody>
      </p:sp>
      <p:pic>
        <p:nvPicPr>
          <p:cNvPr id="8" name="Picture Placeholder 7" descr="EPAM_LOGO_gray_blue.png"/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862" b="-20862"/>
          <a:stretch/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64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CUSTOMER PROFILE</a:t>
            </a:r>
            <a:endParaRPr lang="en-US" dirty="0"/>
          </a:p>
        </p:txBody>
      </p:sp>
      <p:pic>
        <p:nvPicPr>
          <p:cNvPr id="1028" name="Picture 4" descr="Image result for vehicle typ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4286250" cy="402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fuel typ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04800"/>
            <a:ext cx="5408097" cy="2430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gearbox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3285175"/>
            <a:ext cx="4705350" cy="3072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131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lvl="1" indent="0" eaLnBrk="0" fontAlgn="base" hangingPunct="0">
              <a:spcBef>
                <a:spcPts val="0"/>
              </a:spcBef>
              <a:buNone/>
            </a:pPr>
            <a:endParaRPr lang="en-US" sz="135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Problems because of poor data management</a:t>
            </a:r>
            <a:endParaRPr lang="en-US" dirty="0"/>
          </a:p>
        </p:txBody>
      </p:sp>
      <p:pic>
        <p:nvPicPr>
          <p:cNvPr id="2050" name="Picture 2" descr="Image result for poor data manageme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828800"/>
            <a:ext cx="7772400" cy="3037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22912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 eaLnBrk="0" fontAlgn="base" hangingPunct="0">
              <a:spcBef>
                <a:spcPts val="0"/>
              </a:spcBef>
            </a:pPr>
            <a:endParaRPr lang="en-US" sz="1200" dirty="0"/>
          </a:p>
          <a:p>
            <a:pPr marL="685800" lvl="2" indent="0" eaLnBrk="0" fontAlgn="base" hangingPunct="0">
              <a:spcBef>
                <a:spcPts val="0"/>
              </a:spcBef>
              <a:buNone/>
            </a:pPr>
            <a:endParaRPr lang="en-US" sz="9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DATA </a:t>
            </a:r>
            <a:r>
              <a:rPr lang="en-US" dirty="0"/>
              <a:t>WAREHOUSE</a:t>
            </a:r>
          </a:p>
        </p:txBody>
      </p:sp>
      <p:pic>
        <p:nvPicPr>
          <p:cNvPr id="3074" name="Picture 2" descr="Image result for A DATA WAREHOU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228" y="1828800"/>
            <a:ext cx="8255098" cy="3018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16536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DATA FLOW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6200" y="1066800"/>
            <a:ext cx="914400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6200" y="1981200"/>
            <a:ext cx="914400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6200" y="2895600"/>
            <a:ext cx="914400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6200" y="3810000"/>
            <a:ext cx="914400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6200" y="4724400"/>
            <a:ext cx="914400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6200" y="5562600"/>
            <a:ext cx="914400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1524000" y="1440531"/>
            <a:ext cx="533400" cy="12192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1524000" y="2968283"/>
            <a:ext cx="533400" cy="12192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1524000" y="4648200"/>
            <a:ext cx="533400" cy="12192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2743200" y="1371600"/>
            <a:ext cx="1828800" cy="4419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5257800" y="2050131"/>
            <a:ext cx="533400" cy="12192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5257800" y="3810000"/>
            <a:ext cx="533400" cy="12192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an 23"/>
          <p:cNvSpPr/>
          <p:nvPr/>
        </p:nvSpPr>
        <p:spPr>
          <a:xfrm>
            <a:off x="6838950" y="2044380"/>
            <a:ext cx="1676400" cy="2979069"/>
          </a:xfrm>
          <a:prstGeom prst="can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>
            <a:stCxn id="12" idx="3"/>
            <a:endCxn id="18" idx="1"/>
          </p:cNvCxnSpPr>
          <p:nvPr/>
        </p:nvCxnSpPr>
        <p:spPr>
          <a:xfrm>
            <a:off x="990600" y="1371600"/>
            <a:ext cx="533400" cy="6785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3" idx="3"/>
            <a:endCxn id="18" idx="1"/>
          </p:cNvCxnSpPr>
          <p:nvPr/>
        </p:nvCxnSpPr>
        <p:spPr>
          <a:xfrm flipV="1">
            <a:off x="990600" y="2050131"/>
            <a:ext cx="533400" cy="2358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990600" y="3093368"/>
            <a:ext cx="533400" cy="6785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990600" y="4769769"/>
            <a:ext cx="533400" cy="6785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990600" y="4003254"/>
            <a:ext cx="533400" cy="2358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990600" y="5644426"/>
            <a:ext cx="533400" cy="2358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8" idx="3"/>
            <a:endCxn id="21" idx="1"/>
          </p:cNvCxnSpPr>
          <p:nvPr/>
        </p:nvCxnSpPr>
        <p:spPr>
          <a:xfrm>
            <a:off x="2057400" y="2050131"/>
            <a:ext cx="685800" cy="15312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9" idx="3"/>
            <a:endCxn id="21" idx="1"/>
          </p:cNvCxnSpPr>
          <p:nvPr/>
        </p:nvCxnSpPr>
        <p:spPr>
          <a:xfrm>
            <a:off x="2057400" y="3577883"/>
            <a:ext cx="685800" cy="35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0" idx="3"/>
            <a:endCxn id="21" idx="1"/>
          </p:cNvCxnSpPr>
          <p:nvPr/>
        </p:nvCxnSpPr>
        <p:spPr>
          <a:xfrm flipV="1">
            <a:off x="2057400" y="3581400"/>
            <a:ext cx="685800" cy="1676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21" idx="3"/>
            <a:endCxn id="22" idx="1"/>
          </p:cNvCxnSpPr>
          <p:nvPr/>
        </p:nvCxnSpPr>
        <p:spPr>
          <a:xfrm flipV="1">
            <a:off x="4572000" y="2659731"/>
            <a:ext cx="685800" cy="9216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21" idx="3"/>
            <a:endCxn id="23" idx="1"/>
          </p:cNvCxnSpPr>
          <p:nvPr/>
        </p:nvCxnSpPr>
        <p:spPr>
          <a:xfrm>
            <a:off x="4572000" y="3581400"/>
            <a:ext cx="685800" cy="838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23" idx="3"/>
            <a:endCxn id="24" idx="2"/>
          </p:cNvCxnSpPr>
          <p:nvPr/>
        </p:nvCxnSpPr>
        <p:spPr>
          <a:xfrm flipV="1">
            <a:off x="5791200" y="3533915"/>
            <a:ext cx="1047750" cy="8856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22" idx="3"/>
            <a:endCxn id="24" idx="2"/>
          </p:cNvCxnSpPr>
          <p:nvPr/>
        </p:nvCxnSpPr>
        <p:spPr>
          <a:xfrm>
            <a:off x="5791200" y="2659731"/>
            <a:ext cx="1047750" cy="8741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/>
          <p:cNvSpPr/>
          <p:nvPr/>
        </p:nvSpPr>
        <p:spPr>
          <a:xfrm>
            <a:off x="3429000" y="2286000"/>
            <a:ext cx="533400" cy="609600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ounded Rectangle 64"/>
          <p:cNvSpPr/>
          <p:nvPr/>
        </p:nvSpPr>
        <p:spPr>
          <a:xfrm>
            <a:off x="2949526" y="3171794"/>
            <a:ext cx="533400" cy="609600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ed Rectangle 65"/>
          <p:cNvSpPr/>
          <p:nvPr/>
        </p:nvSpPr>
        <p:spPr>
          <a:xfrm>
            <a:off x="3805311" y="3171794"/>
            <a:ext cx="533400" cy="609600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ounded Rectangle 66"/>
          <p:cNvSpPr/>
          <p:nvPr/>
        </p:nvSpPr>
        <p:spPr>
          <a:xfrm>
            <a:off x="3446585" y="1466088"/>
            <a:ext cx="533400" cy="609600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/>
          <p:cNvSpPr/>
          <p:nvPr/>
        </p:nvSpPr>
        <p:spPr>
          <a:xfrm>
            <a:off x="3006383" y="4114800"/>
            <a:ext cx="533400" cy="609600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ounded Rectangle 68"/>
          <p:cNvSpPr/>
          <p:nvPr/>
        </p:nvSpPr>
        <p:spPr>
          <a:xfrm>
            <a:off x="3819379" y="4114800"/>
            <a:ext cx="533400" cy="609600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Arrow Connector 70"/>
          <p:cNvCxnSpPr>
            <a:stCxn id="67" idx="2"/>
          </p:cNvCxnSpPr>
          <p:nvPr/>
        </p:nvCxnSpPr>
        <p:spPr>
          <a:xfrm>
            <a:off x="3713285" y="2075688"/>
            <a:ext cx="62132" cy="3627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4" idx="2"/>
            <a:endCxn id="65" idx="0"/>
          </p:cNvCxnSpPr>
          <p:nvPr/>
        </p:nvCxnSpPr>
        <p:spPr>
          <a:xfrm flipH="1">
            <a:off x="3216226" y="2895600"/>
            <a:ext cx="479474" cy="2761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64" idx="2"/>
            <a:endCxn id="66" idx="0"/>
          </p:cNvCxnSpPr>
          <p:nvPr/>
        </p:nvCxnSpPr>
        <p:spPr>
          <a:xfrm>
            <a:off x="3695700" y="2895600"/>
            <a:ext cx="376311" cy="2761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64" idx="2"/>
            <a:endCxn id="68" idx="0"/>
          </p:cNvCxnSpPr>
          <p:nvPr/>
        </p:nvCxnSpPr>
        <p:spPr>
          <a:xfrm flipH="1">
            <a:off x="3273083" y="2895600"/>
            <a:ext cx="422617" cy="1219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68" idx="3"/>
            <a:endCxn id="69" idx="1"/>
          </p:cNvCxnSpPr>
          <p:nvPr/>
        </p:nvCxnSpPr>
        <p:spPr>
          <a:xfrm>
            <a:off x="3539783" y="4419600"/>
            <a:ext cx="27959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304800" y="1186609"/>
            <a:ext cx="533400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 smtClean="0">
                <a:solidFill>
                  <a:srgbClr val="444444"/>
                </a:solidFill>
                <a:latin typeface="Trebuchet MS"/>
                <a:cs typeface="Trebuchet MS"/>
              </a:rPr>
              <a:t>SRC</a:t>
            </a:r>
            <a:endParaRPr lang="en-US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83992" y="2101889"/>
            <a:ext cx="533400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 smtClean="0">
                <a:solidFill>
                  <a:srgbClr val="444444"/>
                </a:solidFill>
                <a:latin typeface="Trebuchet MS"/>
                <a:cs typeface="Trebuchet MS"/>
              </a:rPr>
              <a:t>SRC</a:t>
            </a:r>
            <a:endParaRPr lang="en-US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81875" y="3029584"/>
            <a:ext cx="533400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 smtClean="0">
                <a:solidFill>
                  <a:srgbClr val="444444"/>
                </a:solidFill>
                <a:latin typeface="Trebuchet MS"/>
                <a:cs typeface="Trebuchet MS"/>
              </a:rPr>
              <a:t>SRC</a:t>
            </a:r>
            <a:endParaRPr lang="en-US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81875" y="3943984"/>
            <a:ext cx="533400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 smtClean="0">
                <a:solidFill>
                  <a:srgbClr val="444444"/>
                </a:solidFill>
                <a:latin typeface="Trebuchet MS"/>
                <a:cs typeface="Trebuchet MS"/>
              </a:rPr>
              <a:t>SRC</a:t>
            </a:r>
            <a:endParaRPr lang="en-US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03727" y="4879453"/>
            <a:ext cx="533400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 smtClean="0">
                <a:solidFill>
                  <a:srgbClr val="444444"/>
                </a:solidFill>
                <a:latin typeface="Trebuchet MS"/>
                <a:cs typeface="Trebuchet MS"/>
              </a:rPr>
              <a:t>SRC</a:t>
            </a:r>
            <a:endParaRPr lang="en-US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03727" y="5709479"/>
            <a:ext cx="533400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 smtClean="0">
                <a:solidFill>
                  <a:srgbClr val="444444"/>
                </a:solidFill>
                <a:latin typeface="Trebuchet MS"/>
                <a:cs typeface="Trebuchet MS"/>
              </a:rPr>
              <a:t>SRC</a:t>
            </a:r>
            <a:endParaRPr lang="en-US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518620" y="1860899"/>
            <a:ext cx="533400" cy="319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rgbClr val="444444"/>
                </a:solidFill>
                <a:latin typeface="Trebuchet MS"/>
                <a:cs typeface="Trebuchet MS"/>
              </a:rPr>
              <a:t>C</a:t>
            </a:r>
            <a:r>
              <a:rPr lang="en-US" dirty="0" smtClean="0">
                <a:solidFill>
                  <a:srgbClr val="444444"/>
                </a:solidFill>
                <a:latin typeface="Trebuchet MS"/>
                <a:cs typeface="Trebuchet MS"/>
              </a:rPr>
              <a:t>LS</a:t>
            </a:r>
            <a:endParaRPr lang="en-US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524005" y="3408984"/>
            <a:ext cx="533400" cy="319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rgbClr val="444444"/>
                </a:solidFill>
                <a:latin typeface="Trebuchet MS"/>
                <a:cs typeface="Trebuchet MS"/>
              </a:rPr>
              <a:t>C</a:t>
            </a:r>
            <a:r>
              <a:rPr lang="en-US" dirty="0" smtClean="0">
                <a:solidFill>
                  <a:srgbClr val="444444"/>
                </a:solidFill>
                <a:latin typeface="Trebuchet MS"/>
                <a:cs typeface="Trebuchet MS"/>
              </a:rPr>
              <a:t>LS</a:t>
            </a:r>
            <a:endParaRPr lang="en-US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530227" y="5181376"/>
            <a:ext cx="533400" cy="319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rgbClr val="444444"/>
                </a:solidFill>
                <a:latin typeface="Trebuchet MS"/>
                <a:cs typeface="Trebuchet MS"/>
              </a:rPr>
              <a:t>C</a:t>
            </a:r>
            <a:r>
              <a:rPr lang="en-US" dirty="0" smtClean="0">
                <a:solidFill>
                  <a:srgbClr val="444444"/>
                </a:solidFill>
                <a:latin typeface="Trebuchet MS"/>
                <a:cs typeface="Trebuchet MS"/>
              </a:rPr>
              <a:t>LS</a:t>
            </a:r>
            <a:endParaRPr lang="en-US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3412881" y="5031658"/>
            <a:ext cx="533400" cy="319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rgbClr val="444444"/>
                </a:solidFill>
                <a:latin typeface="Trebuchet MS"/>
                <a:cs typeface="Trebuchet MS"/>
              </a:rPr>
              <a:t>3</a:t>
            </a:r>
            <a:r>
              <a:rPr lang="en-US" dirty="0" smtClean="0">
                <a:solidFill>
                  <a:srgbClr val="444444"/>
                </a:solidFill>
                <a:latin typeface="Trebuchet MS"/>
                <a:cs typeface="Trebuchet MS"/>
              </a:rPr>
              <a:t>NF</a:t>
            </a:r>
            <a:endParaRPr lang="en-US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290525" y="2496703"/>
            <a:ext cx="533400" cy="319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rgbClr val="444444"/>
                </a:solidFill>
                <a:latin typeface="Trebuchet MS"/>
                <a:cs typeface="Trebuchet MS"/>
              </a:rPr>
              <a:t>C</a:t>
            </a:r>
            <a:r>
              <a:rPr lang="en-US" dirty="0" smtClean="0">
                <a:solidFill>
                  <a:srgbClr val="444444"/>
                </a:solidFill>
                <a:latin typeface="Trebuchet MS"/>
                <a:cs typeface="Trebuchet MS"/>
              </a:rPr>
              <a:t>LS</a:t>
            </a:r>
            <a:endParaRPr lang="en-US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5316456" y="4245807"/>
            <a:ext cx="533400" cy="319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rgbClr val="444444"/>
                </a:solidFill>
                <a:latin typeface="Trebuchet MS"/>
                <a:cs typeface="Trebuchet MS"/>
              </a:rPr>
              <a:t>C</a:t>
            </a:r>
            <a:r>
              <a:rPr lang="en-US" dirty="0" smtClean="0">
                <a:solidFill>
                  <a:srgbClr val="444444"/>
                </a:solidFill>
                <a:latin typeface="Trebuchet MS"/>
                <a:cs typeface="Trebuchet MS"/>
              </a:rPr>
              <a:t>LS</a:t>
            </a:r>
            <a:endParaRPr lang="en-US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7353300" y="3408984"/>
            <a:ext cx="647700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 smtClean="0">
                <a:solidFill>
                  <a:srgbClr val="444444"/>
                </a:solidFill>
                <a:latin typeface="Trebuchet MS"/>
                <a:cs typeface="Trebuchet MS"/>
              </a:rPr>
              <a:t>DWH</a:t>
            </a:r>
            <a:endParaRPr lang="en-US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88544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STAR SCHEMA</a:t>
            </a:r>
            <a:endParaRPr lang="en-US" dirty="0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419100" y="1143000"/>
            <a:ext cx="83058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31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000" b="1" dirty="0" smtClean="0"/>
              <a:t>Higher </a:t>
            </a:r>
            <a:r>
              <a:rPr lang="en-US" sz="2000" b="1" dirty="0"/>
              <a:t>productivity</a:t>
            </a:r>
          </a:p>
          <a:p>
            <a:pPr lvl="0"/>
            <a:r>
              <a:rPr lang="en-US" sz="2000" b="1" dirty="0"/>
              <a:t>While changes in one dimension, other will stay in the same conditional</a:t>
            </a:r>
            <a:r>
              <a:rPr lang="en-US" b="1" dirty="0"/>
              <a:t>.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Advantages of star schema</a:t>
            </a:r>
            <a:r>
              <a:rPr lang="en-US" b="1" dirty="0" smtClean="0"/>
              <a:t>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85024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3NF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3878"/>
            <a:ext cx="9144000" cy="419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44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ontent Slides">
  <a:themeElements>
    <a:clrScheme name="EPAM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A9CB0"/>
      </a:accent3>
      <a:accent4>
        <a:srgbClr val="A3C644"/>
      </a:accent4>
      <a:accent5>
        <a:srgbClr val="7F993A"/>
      </a:accent5>
      <a:accent6>
        <a:srgbClr val="B22746"/>
      </a:accent6>
      <a:hlink>
        <a:srgbClr val="FFFFFF"/>
      </a:hlink>
      <a:folHlink>
        <a:srgbClr val="FFFFFF"/>
      </a:folHlink>
    </a:clrScheme>
    <a:fontScheme name="Slipstream">
      <a:majorFont>
        <a:latin typeface="Trebuchet MS"/>
        <a:ea typeface=""/>
        <a:cs typeface=""/>
        <a:font script="Jpan" typeface="ＭＳ ゴシック"/>
        <a:font script="Hang" typeface="HY그래픽B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ゴシック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120000"/>
          </a:lnSpc>
          <a:defRPr dirty="0" err="1">
            <a:solidFill>
              <a:srgbClr val="444444"/>
            </a:solidFill>
            <a:latin typeface="Trebuchet MS"/>
            <a:cs typeface="Trebuchet M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EPAM">
    <a:dk1>
      <a:srgbClr val="464547"/>
    </a:dk1>
    <a:lt1>
      <a:sysClr val="window" lastClr="FFFFFF"/>
    </a:lt1>
    <a:dk2>
      <a:srgbClr val="666666"/>
    </a:dk2>
    <a:lt2>
      <a:srgbClr val="999999"/>
    </a:lt2>
    <a:accent1>
      <a:srgbClr val="CCCCCC"/>
    </a:accent1>
    <a:accent2>
      <a:srgbClr val="39C2D7"/>
    </a:accent2>
    <a:accent3>
      <a:srgbClr val="1A9CB0"/>
    </a:accent3>
    <a:accent4>
      <a:srgbClr val="A3C644"/>
    </a:accent4>
    <a:accent5>
      <a:srgbClr val="7F993A"/>
    </a:accent5>
    <a:accent6>
      <a:srgbClr val="B22746"/>
    </a:accent6>
    <a:hlink>
      <a:srgbClr val="FFFFFF"/>
    </a:hlink>
    <a:folHlink>
      <a:srgbClr val="FFFFFF"/>
    </a:folHlink>
  </a:clrScheme>
</a:themeOverride>
</file>

<file path=ppt/theme/themeOverride2.xml><?xml version="1.0" encoding="utf-8"?>
<a:themeOverride xmlns:a="http://schemas.openxmlformats.org/drawingml/2006/main">
  <a:clrScheme name="EPAM">
    <a:dk1>
      <a:srgbClr val="464547"/>
    </a:dk1>
    <a:lt1>
      <a:sysClr val="window" lastClr="FFFFFF"/>
    </a:lt1>
    <a:dk2>
      <a:srgbClr val="666666"/>
    </a:dk2>
    <a:lt2>
      <a:srgbClr val="999999"/>
    </a:lt2>
    <a:accent1>
      <a:srgbClr val="CCCCCC"/>
    </a:accent1>
    <a:accent2>
      <a:srgbClr val="39C2D7"/>
    </a:accent2>
    <a:accent3>
      <a:srgbClr val="1A9CB0"/>
    </a:accent3>
    <a:accent4>
      <a:srgbClr val="A3C644"/>
    </a:accent4>
    <a:accent5>
      <a:srgbClr val="7F993A"/>
    </a:accent5>
    <a:accent6>
      <a:srgbClr val="B22746"/>
    </a:accent6>
    <a:hlink>
      <a:srgbClr val="FFFFFF"/>
    </a:hlink>
    <a:folHlink>
      <a:srgbClr val="FFFF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EPAM_PPT_CaseStudy_STANDARD_20150424</Template>
  <TotalTime>112</TotalTime>
  <Words>61</Words>
  <Application>Microsoft Office PowerPoint</Application>
  <PresentationFormat>On-screen Show (4:3)</PresentationFormat>
  <Paragraphs>26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Black</vt:lpstr>
      <vt:lpstr>Calibri</vt:lpstr>
      <vt:lpstr>Trebuchet MS</vt:lpstr>
      <vt:lpstr>1_Content Slides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&lt;Project Name&gt;</dc:subject>
  <dc:creator>Arina Marchenko</dc:creator>
  <cp:lastModifiedBy>Arina Marchenko</cp:lastModifiedBy>
  <cp:revision>12</cp:revision>
  <cp:lastPrinted>2011-12-05T22:59:34Z</cp:lastPrinted>
  <dcterms:created xsi:type="dcterms:W3CDTF">2017-12-02T04:18:42Z</dcterms:created>
  <dcterms:modified xsi:type="dcterms:W3CDTF">2017-12-05T11:34:24Z</dcterms:modified>
  <cp:category>Project-related Documents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ID">
    <vt:lpwstr>Project ID</vt:lpwstr>
  </property>
</Properties>
</file>