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80" r:id="rId4"/>
    <p:sldId id="281" r:id="rId5"/>
    <p:sldId id="260" r:id="rId6"/>
    <p:sldId id="261" r:id="rId7"/>
    <p:sldId id="262" r:id="rId8"/>
    <p:sldId id="263" r:id="rId9"/>
    <p:sldId id="264" r:id="rId10"/>
    <p:sldId id="265" r:id="rId11"/>
    <p:sldId id="282" r:id="rId12"/>
    <p:sldId id="267" r:id="rId13"/>
    <p:sldId id="268" r:id="rId14"/>
    <p:sldId id="269" r:id="rId15"/>
    <p:sldId id="266" r:id="rId16"/>
    <p:sldId id="270" r:id="rId17"/>
    <p:sldId id="271" r:id="rId18"/>
    <p:sldId id="272" r:id="rId19"/>
    <p:sldId id="273" r:id="rId20"/>
    <p:sldId id="274" r:id="rId21"/>
    <p:sldId id="275" r:id="rId22"/>
    <p:sldId id="276" r:id="rId23"/>
    <p:sldId id="25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9068" autoAdjust="0"/>
  </p:normalViewPr>
  <p:slideViewPr>
    <p:cSldViewPr>
      <p:cViewPr varScale="1">
        <p:scale>
          <a:sx n="75" d="100"/>
          <a:sy n="75" d="100"/>
        </p:scale>
        <p:origin x="1594" y="48"/>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11/22/2017</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11/22/2017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will rarely encounter a need for a varray (How many times do you know in advance the </a:t>
            </a:r>
            <a:r>
              <a:rPr lang="en-US" sz="1200" b="0" i="1" kern="1200" dirty="0" smtClean="0">
                <a:solidFill>
                  <a:schemeClr val="tx1"/>
                </a:solidFill>
                <a:effectLst/>
                <a:latin typeface="+mn-lt"/>
                <a:ea typeface="+mn-ea"/>
                <a:cs typeface="+mn-cs"/>
              </a:rPr>
              <a:t>maximum</a:t>
            </a:r>
            <a:r>
              <a:rPr lang="en-US" sz="1200" b="0" i="0" kern="1200" dirty="0" smtClean="0">
                <a:solidFill>
                  <a:schemeClr val="tx1"/>
                </a:solidFill>
                <a:effectLst/>
                <a:latin typeface="+mn-lt"/>
                <a:ea typeface="+mn-ea"/>
                <a:cs typeface="+mn-cs"/>
              </a:rPr>
              <a:t> number of elements you will define in your collection?). The associative array is the most commonly used collection type, but nested tables have some powerful, unique features (such as MULTISET operators) that can simplify the code you need to write to use your collection.</a:t>
            </a:r>
          </a:p>
        </p:txBody>
      </p:sp>
      <p:sp>
        <p:nvSpPr>
          <p:cNvPr id="4" name="Номер слайда 3"/>
          <p:cNvSpPr>
            <a:spLocks noGrp="1"/>
          </p:cNvSpPr>
          <p:nvPr>
            <p:ph type="sldNum" sz="quarter" idx="10"/>
          </p:nvPr>
        </p:nvSpPr>
        <p:spPr/>
        <p:txBody>
          <a:bodyPr/>
          <a:lstStyle/>
          <a:p>
            <a:fld id="{07D34B46-4A0F-491A-A398-B220DCB32F65}" type="slidenum">
              <a:rPr lang="en-US" smtClean="0"/>
              <a:pPr/>
              <a:t>9</a:t>
            </a:fld>
            <a:endParaRPr lang="en-US" dirty="0"/>
          </a:p>
        </p:txBody>
      </p:sp>
    </p:spTree>
    <p:extLst>
      <p:ext uri="{BB962C8B-B14F-4D97-AF65-F5344CB8AC3E}">
        <p14:creationId xmlns:p14="http://schemas.microsoft.com/office/powerpoint/2010/main" val="39607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a:t>Advanced PL/SQL</a:t>
            </a:r>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smtClean="0"/>
              <a:t>Elias Nema</a:t>
            </a:r>
          </a:p>
          <a:p>
            <a:r>
              <a:rPr smtClean="0"/>
              <a:t>Senior Software Engineer</a:t>
            </a:r>
          </a:p>
          <a:p>
            <a:r>
              <a:rPr b="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Заголовок 3"/>
          <p:cNvSpPr>
            <a:spLocks noGrp="1"/>
          </p:cNvSpPr>
          <p:nvPr>
            <p:ph type="title"/>
          </p:nvPr>
        </p:nvSpPr>
        <p:spPr/>
        <p:txBody>
          <a:bodyPr/>
          <a:lstStyle/>
          <a:p>
            <a:r>
              <a:rPr smtClean="0"/>
              <a:t>How to create</a:t>
            </a:r>
            <a:endParaRPr lang="en-US" dirty="0"/>
          </a:p>
        </p:txBody>
      </p:sp>
      <p:sp>
        <p:nvSpPr>
          <p:cNvPr id="5" name="Содержимое 4"/>
          <p:cNvSpPr>
            <a:spLocks noGrp="1"/>
          </p:cNvSpPr>
          <p:nvPr>
            <p:ph idx="1"/>
          </p:nvPr>
        </p:nvSpPr>
        <p:spPr/>
        <p:txBody>
          <a:bodyPr/>
          <a:lstStyle/>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TYPE </a:t>
            </a:r>
            <a:r>
              <a:rPr lang="en-US" sz="2000" b="0" dirty="0" smtClean="0">
                <a:latin typeface="Consolas" panose="020B0609020204030204" pitchFamily="49" charset="0"/>
                <a:cs typeface="Consolas" panose="020B0609020204030204" pitchFamily="49" charset="0"/>
              </a:rPr>
              <a:t>table_aat</a:t>
            </a:r>
            <a:r>
              <a:rPr lang="en-US" sz="2000" dirty="0" smtClean="0">
                <a:solidFill>
                  <a:schemeClr val="tx2"/>
                </a:solidFill>
                <a:latin typeface="Consolas" panose="020B0609020204030204" pitchFamily="49" charset="0"/>
                <a:cs typeface="Consolas" panose="020B0609020204030204" pitchFamily="49" charset="0"/>
              </a:rPr>
              <a:t> IS TABLE OF NUMBER INDEX BY PLS_INTEGER;</a:t>
            </a:r>
            <a:r>
              <a:rPr lang="en-US" sz="20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TYPE </a:t>
            </a:r>
            <a:r>
              <a:rPr lang="en-US" sz="2000" b="0" dirty="0" smtClean="0">
                <a:latin typeface="Consolas" panose="020B0609020204030204" pitchFamily="49" charset="0"/>
                <a:cs typeface="Consolas" panose="020B0609020204030204" pitchFamily="49" charset="0"/>
              </a:rPr>
              <a:t>table_aat</a:t>
            </a:r>
            <a:r>
              <a:rPr lang="en-US" sz="2000" dirty="0" smtClean="0">
                <a:solidFill>
                  <a:schemeClr val="tx2"/>
                </a:solidFill>
                <a:latin typeface="Consolas" panose="020B0609020204030204" pitchFamily="49" charset="0"/>
                <a:cs typeface="Consolas" panose="020B0609020204030204" pitchFamily="49" charset="0"/>
              </a:rPr>
              <a:t> IS TABLE OF NUMBER INDEX BY VARCHAR2(100);</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TYPE </a:t>
            </a:r>
            <a:r>
              <a:rPr lang="en-US" sz="2000" b="0" dirty="0" smtClean="0">
                <a:latin typeface="Consolas" panose="020B0609020204030204" pitchFamily="49" charset="0"/>
                <a:cs typeface="Consolas" panose="020B0609020204030204" pitchFamily="49" charset="0"/>
              </a:rPr>
              <a:t>table_nt</a:t>
            </a:r>
            <a:r>
              <a:rPr lang="en-US" sz="2000" dirty="0" smtClean="0">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IS TABLE OF NUMBER;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TYPE </a:t>
            </a:r>
            <a:r>
              <a:rPr lang="en-US" sz="2000" b="0" dirty="0" smtClean="0">
                <a:latin typeface="Consolas" panose="020B0609020204030204" pitchFamily="49" charset="0"/>
                <a:cs typeface="Consolas" panose="020B0609020204030204" pitchFamily="49" charset="0"/>
              </a:rPr>
              <a:t>table_vat</a:t>
            </a:r>
            <a:r>
              <a:rPr lang="en-US" sz="2000" dirty="0" smtClean="0">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IS VARRAY(10) OF NUMBER;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11</a:t>
            </a:fld>
            <a:endParaRPr lang="en-US" dirty="0"/>
          </a:p>
        </p:txBody>
      </p:sp>
      <p:sp>
        <p:nvSpPr>
          <p:cNvPr id="4" name="Заголовок 3"/>
          <p:cNvSpPr>
            <a:spLocks noGrp="1"/>
          </p:cNvSpPr>
          <p:nvPr>
            <p:ph type="title"/>
          </p:nvPr>
        </p:nvSpPr>
        <p:spPr/>
        <p:txBody>
          <a:bodyPr/>
          <a:lstStyle/>
          <a:p>
            <a:r>
              <a:rPr smtClean="0"/>
              <a:t>Collection Methods</a:t>
            </a:r>
            <a:endParaRPr lang="en-US" dirty="0"/>
          </a:p>
        </p:txBody>
      </p:sp>
      <p:graphicFrame>
        <p:nvGraphicFramePr>
          <p:cNvPr id="6" name="Содержимое 5"/>
          <p:cNvGraphicFramePr>
            <a:graphicFrameLocks noGrp="1"/>
          </p:cNvGraphicFramePr>
          <p:nvPr>
            <p:ph idx="1"/>
          </p:nvPr>
        </p:nvGraphicFramePr>
        <p:xfrm>
          <a:off x="914400" y="1219200"/>
          <a:ext cx="7315200" cy="4246880"/>
        </p:xfrm>
        <a:graphic>
          <a:graphicData uri="http://schemas.openxmlformats.org/drawingml/2006/table">
            <a:tbl>
              <a:tblPr bandRow="1">
                <a:tableStyleId>{5C22544A-7EE6-4342-B048-85BDC9FD1C3A}</a:tableStyleId>
              </a:tblPr>
              <a:tblGrid>
                <a:gridCol w="16002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370840">
                <a:tc>
                  <a:txBody>
                    <a:bodyPr/>
                    <a:lstStyle/>
                    <a:p>
                      <a:r>
                        <a:rPr lang="en-US" dirty="0" smtClean="0">
                          <a:latin typeface="Arial" pitchFamily="34" charset="0"/>
                          <a:cs typeface="Arial" pitchFamily="34" charset="0"/>
                        </a:rPr>
                        <a:t>DELETE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Deletes elements from collection.</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US" dirty="0" smtClean="0">
                          <a:latin typeface="Arial" pitchFamily="34" charset="0"/>
                          <a:cs typeface="Arial" pitchFamily="34" charset="0"/>
                        </a:rPr>
                        <a:t>TRIM</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Deletes elements from end of varray or nested table.</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EXTEND</a:t>
                      </a:r>
                    </a:p>
                  </a:txBody>
                  <a:tcPr/>
                </a:tc>
                <a:tc>
                  <a:txBody>
                    <a:bodyPr/>
                    <a:lstStyle/>
                    <a:p>
                      <a:r>
                        <a:rPr lang="en-US" dirty="0" smtClean="0">
                          <a:latin typeface="Arial" pitchFamily="34" charset="0"/>
                          <a:cs typeface="Arial" pitchFamily="34" charset="0"/>
                        </a:rPr>
                        <a:t>Adds elements to end of varray or nested table.</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Arial" pitchFamily="34" charset="0"/>
                          <a:cs typeface="Arial" pitchFamily="34" charset="0"/>
                        </a:rPr>
                        <a:t>EXISTS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Returns TRUE if and only if specified element of varray or nested table exists.</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dirty="0" smtClean="0">
                          <a:latin typeface="Arial" pitchFamily="34" charset="0"/>
                          <a:cs typeface="Arial" pitchFamily="34" charset="0"/>
                        </a:rPr>
                        <a:t>FIRST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Returns first index in collection.</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Arial" pitchFamily="34" charset="0"/>
                          <a:cs typeface="Arial" pitchFamily="34" charset="0"/>
                        </a:rPr>
                        <a:t>LAST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Returns last index in collection.</a:t>
                      </a:r>
                      <a:endParaRPr lang="en-US" dirty="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r>
                        <a:rPr lang="en-US" dirty="0" smtClean="0">
                          <a:latin typeface="Arial" pitchFamily="34" charset="0"/>
                          <a:cs typeface="Arial" pitchFamily="34" charset="0"/>
                        </a:rPr>
                        <a:t>COUNT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Returns number of elements in collection.</a:t>
                      </a:r>
                      <a:endParaRPr lang="en-US" dirty="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r>
                        <a:rPr lang="en-US" dirty="0" smtClean="0">
                          <a:latin typeface="Arial" pitchFamily="34" charset="0"/>
                          <a:cs typeface="Arial" pitchFamily="34" charset="0"/>
                        </a:rPr>
                        <a:t>LIMIT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Returns maximum number of elements that collection can have.</a:t>
                      </a:r>
                      <a:endParaRPr lang="en-US" dirty="0">
                        <a:latin typeface="Arial" pitchFamily="34" charset="0"/>
                        <a:cs typeface="Arial"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Arial" pitchFamily="34" charset="0"/>
                          <a:cs typeface="Arial" pitchFamily="34" charset="0"/>
                        </a:rPr>
                        <a:t>PRIOR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Returns index that precedes specified index.</a:t>
                      </a:r>
                      <a:endParaRPr lang="en-US" dirty="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Arial" pitchFamily="34" charset="0"/>
                          <a:cs typeface="Arial" pitchFamily="34" charset="0"/>
                        </a:rPr>
                        <a:t>NEXT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Returns index that succeeds specified index.</a:t>
                      </a:r>
                      <a:endParaRPr lang="en-US" dirty="0">
                        <a:latin typeface="Arial" pitchFamily="34" charset="0"/>
                        <a:cs typeface="Arial" pitchFamily="34" charset="0"/>
                      </a:endParaRP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Заголовок 3"/>
          <p:cNvSpPr>
            <a:spLocks noGrp="1"/>
          </p:cNvSpPr>
          <p:nvPr>
            <p:ph type="title"/>
          </p:nvPr>
        </p:nvSpPr>
        <p:spPr/>
        <p:txBody>
          <a:bodyPr/>
          <a:lstStyle/>
          <a:p>
            <a:r>
              <a:rPr smtClean="0"/>
              <a:t>Varrays (Variable-Size Arrays)</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200" b="0" dirty="0" smtClean="0"/>
              <a:t>A varray is an array whose number of elements can vary from zero (empty) to the declared maximum size. To access an element of a varray variable, use the syntax </a:t>
            </a:r>
            <a:r>
              <a:rPr lang="en-US" sz="2200" dirty="0" smtClean="0">
                <a:solidFill>
                  <a:schemeClr val="accent1">
                    <a:lumMod val="75000"/>
                  </a:schemeClr>
                </a:solidFill>
              </a:rPr>
              <a:t>variable_name ( index )</a:t>
            </a:r>
            <a:r>
              <a:rPr lang="en-US" sz="2200" b="0" dirty="0" smtClean="0"/>
              <a:t>. The lower bound of index is 1; the upper bound is the current number of elements. The upper bound changes as you add or delete elements, but it </a:t>
            </a:r>
            <a:r>
              <a:rPr lang="en-US" sz="2200" dirty="0" smtClean="0"/>
              <a:t>cannot exceed the maximum size.</a:t>
            </a:r>
          </a:p>
        </p:txBody>
      </p:sp>
      <p:graphicFrame>
        <p:nvGraphicFramePr>
          <p:cNvPr id="6" name="Table 7"/>
          <p:cNvGraphicFramePr>
            <a:graphicFrameLocks noGrp="1"/>
          </p:cNvGraphicFramePr>
          <p:nvPr>
            <p:extLst>
              <p:ext uri="{D42A27DB-BD31-4B8C-83A1-F6EECF244321}">
                <p14:modId xmlns:p14="http://schemas.microsoft.com/office/powerpoint/2010/main" val="1007214420"/>
              </p:ext>
            </p:extLst>
          </p:nvPr>
        </p:nvGraphicFramePr>
        <p:xfrm>
          <a:off x="1447800" y="4343400"/>
          <a:ext cx="4267200" cy="74168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E</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1"/>
                  </a:ext>
                </a:extLst>
              </a:tr>
            </a:tbl>
          </a:graphicData>
        </a:graphic>
      </p:graphicFrame>
      <p:sp>
        <p:nvSpPr>
          <p:cNvPr id="7" name="TextBox 6"/>
          <p:cNvSpPr txBox="1"/>
          <p:nvPr/>
        </p:nvSpPr>
        <p:spPr>
          <a:xfrm>
            <a:off x="6019800" y="4583668"/>
            <a:ext cx="1524000" cy="369332"/>
          </a:xfrm>
          <a:prstGeom prst="rect">
            <a:avLst/>
          </a:prstGeom>
          <a:noFill/>
        </p:spPr>
        <p:txBody>
          <a:bodyPr wrap="square" rtlCol="0">
            <a:spAutoFit/>
          </a:bodyPr>
          <a:lstStyle/>
          <a:p>
            <a:r>
              <a:rPr lang="en-US" dirty="0" smtClean="0">
                <a:latin typeface="Arial" pitchFamily="34" charset="0"/>
                <a:cs typeface="Arial" pitchFamily="34" charset="0"/>
              </a:rPr>
              <a:t>Max size is 7</a:t>
            </a:r>
            <a:endParaRPr lang="en-US"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Заголовок 3"/>
          <p:cNvSpPr>
            <a:spLocks noGrp="1"/>
          </p:cNvSpPr>
          <p:nvPr>
            <p:ph type="title"/>
          </p:nvPr>
        </p:nvSpPr>
        <p:spPr/>
        <p:txBody>
          <a:bodyPr/>
          <a:lstStyle/>
          <a:p>
            <a:r>
              <a:rPr smtClean="0"/>
              <a:t>Nested Tables</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200" b="0" dirty="0" smtClean="0"/>
              <a:t>A nested table is a column type that stores an </a:t>
            </a:r>
            <a:r>
              <a:rPr lang="en-US" sz="2200" b="0" i="1" dirty="0" smtClean="0"/>
              <a:t>unspecified number</a:t>
            </a:r>
            <a:r>
              <a:rPr lang="en-US" sz="2200" b="0" dirty="0" smtClean="0"/>
              <a:t> of rows in </a:t>
            </a:r>
            <a:r>
              <a:rPr lang="en-US" sz="2200" b="0" i="1" dirty="0" smtClean="0"/>
              <a:t>no particular order</a:t>
            </a:r>
            <a:r>
              <a:rPr lang="en-US" sz="2200" b="0" dirty="0" smtClean="0"/>
              <a:t>. When you retrieve a nested table value from the database into a PL/SQL nested table variable, PL/SQL gives the rows consecutive indexes, starting at 1. Using these indexes, you can access the individual rows of the nested table variable. The indexes and row order of a nested table might not remain stable as you store and retrieve the nested table from the database.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14</a:t>
            </a:fld>
            <a:endParaRPr lang="en-US" dirty="0"/>
          </a:p>
        </p:txBody>
      </p:sp>
      <p:sp>
        <p:nvSpPr>
          <p:cNvPr id="4" name="Заголовок 3"/>
          <p:cNvSpPr>
            <a:spLocks noGrp="1"/>
          </p:cNvSpPr>
          <p:nvPr>
            <p:ph type="title"/>
          </p:nvPr>
        </p:nvSpPr>
        <p:spPr/>
        <p:txBody>
          <a:bodyPr/>
          <a:lstStyle/>
          <a:p>
            <a:r>
              <a:rPr smtClean="0"/>
              <a:t>Varray and Nested Tables</a:t>
            </a:r>
            <a:endParaRPr lang="en-US" dirty="0"/>
          </a:p>
        </p:txBody>
      </p:sp>
      <p:sp>
        <p:nvSpPr>
          <p:cNvPr id="5" name="Содержимое 4"/>
          <p:cNvSpPr>
            <a:spLocks noGrp="1"/>
          </p:cNvSpPr>
          <p:nvPr>
            <p:ph idx="1"/>
          </p:nvPr>
        </p:nvSpPr>
        <p:spPr/>
        <p:txBody>
          <a:bodyPr/>
          <a:lstStyle/>
          <a:p>
            <a:pPr>
              <a:buFont typeface="Arial" pitchFamily="34" charset="0"/>
              <a:buChar char="•"/>
            </a:pPr>
            <a:r>
              <a:rPr lang="en-US" sz="2200" b="0" dirty="0" smtClean="0"/>
              <a:t>An array has a declared number of elements, but a nested table does not. The size of a nested table can increase dynamically.</a:t>
            </a:r>
          </a:p>
          <a:p>
            <a:pPr>
              <a:buFont typeface="Arial" pitchFamily="34" charset="0"/>
              <a:buChar char="•"/>
            </a:pPr>
            <a:r>
              <a:rPr lang="en-US" sz="2200" b="0" dirty="0" smtClean="0"/>
              <a:t>An array is always dense. A nested array is dense initially, but it can become sparse, because you can delete elements from it.</a:t>
            </a:r>
          </a:p>
        </p:txBody>
      </p:sp>
      <p:graphicFrame>
        <p:nvGraphicFramePr>
          <p:cNvPr id="6" name="Table 6"/>
          <p:cNvGraphicFramePr>
            <a:graphicFrameLocks noGrp="1"/>
          </p:cNvGraphicFramePr>
          <p:nvPr>
            <p:extLst>
              <p:ext uri="{D42A27DB-BD31-4B8C-83A1-F6EECF244321}">
                <p14:modId xmlns:p14="http://schemas.microsoft.com/office/powerpoint/2010/main" val="3650681025"/>
              </p:ext>
            </p:extLst>
          </p:nvPr>
        </p:nvGraphicFramePr>
        <p:xfrm>
          <a:off x="1584960" y="3733800"/>
          <a:ext cx="4267200" cy="74168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E</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G</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extLst>
                  <a:ext uri="{0D108BD9-81ED-4DB2-BD59-A6C34878D82A}">
                    <a16:rowId xmlns:a16="http://schemas.microsoft.com/office/drawing/2014/main" val="10001"/>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1942550841"/>
              </p:ext>
            </p:extLst>
          </p:nvPr>
        </p:nvGraphicFramePr>
        <p:xfrm>
          <a:off x="1584960" y="4800600"/>
          <a:ext cx="4267200" cy="74168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pPr algn="ctr"/>
                      <a:r>
                        <a:rPr lang="en-US" dirty="0" smtClean="0"/>
                        <a:t>A</a:t>
                      </a:r>
                      <a:endParaRPr lang="en-US" dirty="0"/>
                    </a:p>
                  </a:txBody>
                  <a:tcPr anchor="ctr"/>
                </a:tc>
                <a:tc>
                  <a:txBody>
                    <a:bodyPr/>
                    <a:lstStyle/>
                    <a:p>
                      <a:pPr algn="ctr"/>
                      <a:endParaRPr lang="en-US" dirty="0"/>
                    </a:p>
                  </a:txBody>
                  <a:tcPr anchor="ctr">
                    <a:solidFill>
                      <a:schemeClr val="tx2">
                        <a:lumMod val="75000"/>
                        <a:lumOff val="25000"/>
                      </a:schemeClr>
                    </a:solidFill>
                  </a:tcPr>
                </a:tc>
                <a:tc>
                  <a:txBody>
                    <a:bodyPr/>
                    <a:lstStyle/>
                    <a:p>
                      <a:pPr algn="ctr"/>
                      <a:r>
                        <a:rPr lang="en-US" dirty="0" smtClean="0"/>
                        <a:t>C</a:t>
                      </a:r>
                      <a:endParaRPr lang="en-US" dirty="0"/>
                    </a:p>
                  </a:txBody>
                  <a:tcPr anchor="ctr"/>
                </a:tc>
                <a:tc>
                  <a:txBody>
                    <a:bodyPr/>
                    <a:lstStyle/>
                    <a:p>
                      <a:pPr algn="ctr"/>
                      <a:endParaRPr lang="en-US" dirty="0"/>
                    </a:p>
                  </a:txBody>
                  <a:tcPr anchor="ctr">
                    <a:solidFill>
                      <a:schemeClr val="tx2">
                        <a:lumMod val="75000"/>
                        <a:lumOff val="25000"/>
                      </a:schemeClr>
                    </a:solidFill>
                  </a:tcPr>
                </a:tc>
                <a:tc>
                  <a:txBody>
                    <a:bodyPr/>
                    <a:lstStyle/>
                    <a:p>
                      <a:pPr algn="ctr"/>
                      <a:r>
                        <a:rPr lang="en-US" dirty="0" smtClean="0"/>
                        <a:t>E</a:t>
                      </a:r>
                      <a:endParaRPr lang="en-US" dirty="0"/>
                    </a:p>
                  </a:txBody>
                  <a:tcPr anchor="ctr"/>
                </a:tc>
                <a:tc>
                  <a:txBody>
                    <a:bodyPr/>
                    <a:lstStyle/>
                    <a:p>
                      <a:pPr algn="ctr"/>
                      <a:r>
                        <a:rPr lang="en-US" dirty="0" smtClean="0"/>
                        <a:t>F</a:t>
                      </a:r>
                      <a:endParaRPr lang="en-US" dirty="0"/>
                    </a:p>
                  </a:txBody>
                  <a:tcPr anchor="ctr"/>
                </a:tc>
                <a:tc>
                  <a:txBody>
                    <a:bodyPr/>
                    <a:lstStyle/>
                    <a:p>
                      <a:pPr algn="ctr"/>
                      <a:endParaRPr lang="en-US" dirty="0"/>
                    </a:p>
                  </a:txBody>
                  <a:tcPr anchor="ctr">
                    <a:solidFill>
                      <a:schemeClr val="tx2">
                        <a:lumMod val="75000"/>
                        <a:lumOff val="25000"/>
                      </a:schemeClr>
                    </a:solidFill>
                  </a:tcP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nchor="ctr"/>
                </a:tc>
                <a:tc>
                  <a:txBody>
                    <a:bodyPr/>
                    <a:lstStyle/>
                    <a:p>
                      <a:pPr algn="ctr"/>
                      <a:endParaRPr lang="en-US" dirty="0"/>
                    </a:p>
                  </a:txBody>
                  <a:tcPr anchor="ctr">
                    <a:solidFill>
                      <a:schemeClr val="tx2">
                        <a:lumMod val="75000"/>
                        <a:lumOff val="25000"/>
                      </a:schemeClr>
                    </a:solidFill>
                  </a:tcPr>
                </a:tc>
                <a:tc>
                  <a:txBody>
                    <a:bodyPr/>
                    <a:lstStyle/>
                    <a:p>
                      <a:pPr algn="ctr"/>
                      <a:r>
                        <a:rPr lang="en-US" dirty="0" smtClean="0"/>
                        <a:t>(3)</a:t>
                      </a:r>
                      <a:endParaRPr lang="en-US" dirty="0"/>
                    </a:p>
                  </a:txBody>
                  <a:tcPr anchor="ctr"/>
                </a:tc>
                <a:tc>
                  <a:txBody>
                    <a:bodyPr/>
                    <a:lstStyle/>
                    <a:p>
                      <a:pPr algn="ctr"/>
                      <a:endParaRPr lang="en-US" dirty="0"/>
                    </a:p>
                  </a:txBody>
                  <a:tcPr anchor="ctr">
                    <a:solidFill>
                      <a:schemeClr val="tx2">
                        <a:lumMod val="75000"/>
                        <a:lumOff val="25000"/>
                      </a:schemeClr>
                    </a:solidFill>
                  </a:tcP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endParaRPr lang="en-US" dirty="0"/>
                    </a:p>
                  </a:txBody>
                  <a:tcPr anchor="ctr">
                    <a:solidFill>
                      <a:schemeClr val="tx2">
                        <a:lumMod val="75000"/>
                        <a:lumOff val="25000"/>
                      </a:schemeClr>
                    </a:solidFill>
                  </a:tcPr>
                </a:tc>
                <a:extLst>
                  <a:ext uri="{0D108BD9-81ED-4DB2-BD59-A6C34878D82A}">
                    <a16:rowId xmlns:a16="http://schemas.microsoft.com/office/drawing/2014/main" val="10001"/>
                  </a:ext>
                </a:extLst>
              </a:tr>
            </a:tbl>
          </a:graphicData>
        </a:graphic>
      </p:graphicFrame>
      <p:cxnSp>
        <p:nvCxnSpPr>
          <p:cNvPr id="8" name="Straight Connector 9"/>
          <p:cNvCxnSpPr/>
          <p:nvPr/>
        </p:nvCxnSpPr>
        <p:spPr>
          <a:xfrm>
            <a:off x="6156960" y="3733800"/>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11"/>
          <p:cNvCxnSpPr/>
          <p:nvPr/>
        </p:nvCxnSpPr>
        <p:spPr>
          <a:xfrm>
            <a:off x="6004560" y="55626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85560" y="3886200"/>
            <a:ext cx="1767840" cy="369332"/>
          </a:xfrm>
          <a:prstGeom prst="rect">
            <a:avLst/>
          </a:prstGeom>
          <a:noFill/>
        </p:spPr>
        <p:txBody>
          <a:bodyPr wrap="square" rtlCol="0">
            <a:spAutoFit/>
          </a:bodyPr>
          <a:lstStyle/>
          <a:p>
            <a:r>
              <a:rPr lang="en-US" dirty="0" smtClean="0">
                <a:latin typeface="Arial" pitchFamily="34" charset="0"/>
                <a:cs typeface="Arial" pitchFamily="34" charset="0"/>
              </a:rPr>
              <a:t>Fixed bound</a:t>
            </a:r>
            <a:endParaRPr lang="en-US" dirty="0">
              <a:latin typeface="Arial" pitchFamily="34" charset="0"/>
              <a:cs typeface="Arial" pitchFamily="34" charset="0"/>
            </a:endParaRPr>
          </a:p>
        </p:txBody>
      </p:sp>
      <p:sp>
        <p:nvSpPr>
          <p:cNvPr id="11" name="TextBox 10"/>
          <p:cNvSpPr txBox="1"/>
          <p:nvPr/>
        </p:nvSpPr>
        <p:spPr>
          <a:xfrm>
            <a:off x="6156960" y="4876800"/>
            <a:ext cx="1600200" cy="646331"/>
          </a:xfrm>
          <a:prstGeom prst="rect">
            <a:avLst/>
          </a:prstGeom>
          <a:noFill/>
        </p:spPr>
        <p:txBody>
          <a:bodyPr wrap="square" rtlCol="0">
            <a:spAutoFit/>
          </a:bodyPr>
          <a:lstStyle/>
          <a:p>
            <a:r>
              <a:rPr lang="en-US" dirty="0" smtClean="0">
                <a:latin typeface="Arial" pitchFamily="34" charset="0"/>
                <a:cs typeface="Arial" pitchFamily="34" charset="0"/>
              </a:rPr>
              <a:t>Can grow in size</a:t>
            </a:r>
            <a:endParaRPr lang="en-US"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15</a:t>
            </a:fld>
            <a:endParaRPr lang="en-US" dirty="0"/>
          </a:p>
        </p:txBody>
      </p:sp>
      <p:sp>
        <p:nvSpPr>
          <p:cNvPr id="4" name="Заголовок 3"/>
          <p:cNvSpPr>
            <a:spLocks noGrp="1"/>
          </p:cNvSpPr>
          <p:nvPr>
            <p:ph type="title"/>
          </p:nvPr>
        </p:nvSpPr>
        <p:spPr/>
        <p:txBody>
          <a:bodyPr/>
          <a:lstStyle/>
          <a:p>
            <a:r>
              <a:rPr smtClean="0"/>
              <a:t>Associative Arrays</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200" b="0" dirty="0" smtClean="0"/>
              <a:t>An associative array (formerly called PL/SQL table or index-by table) is a </a:t>
            </a:r>
            <a:r>
              <a:rPr lang="en-US" sz="2200" i="1" dirty="0" smtClean="0"/>
              <a:t>set of key-value pairs</a:t>
            </a:r>
            <a:r>
              <a:rPr lang="en-US" sz="2200" b="0" dirty="0" smtClean="0"/>
              <a:t>. Each key is a unique index, used to locate the associated value with the syntax </a:t>
            </a:r>
            <a:r>
              <a:rPr lang="en-US" sz="2200" dirty="0" smtClean="0">
                <a:solidFill>
                  <a:schemeClr val="accent1">
                    <a:lumMod val="75000"/>
                  </a:schemeClr>
                </a:solidFill>
              </a:rPr>
              <a:t>variable_name ( index )</a:t>
            </a:r>
            <a:r>
              <a:rPr lang="en-US" sz="2200" b="0" dirty="0" smtClean="0"/>
              <a:t>.</a:t>
            </a:r>
          </a:p>
          <a:p>
            <a:pPr>
              <a:buSzPct val="140000"/>
              <a:buFont typeface="Arial" pitchFamily="34" charset="0"/>
              <a:buChar char="•"/>
            </a:pPr>
            <a:r>
              <a:rPr lang="en-US" sz="2200" b="0" dirty="0" smtClean="0"/>
              <a:t>The data type of index can be either a string type or PLS_INTEGER. Indexes are </a:t>
            </a:r>
            <a:r>
              <a:rPr lang="en-US" sz="2200" i="1" dirty="0" smtClean="0"/>
              <a:t>stored in sort order</a:t>
            </a:r>
            <a:r>
              <a:rPr lang="en-US" sz="2200" b="0" dirty="0" smtClean="0"/>
              <a:t>, not creation order.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smtClean="0"/>
              <a:t>Bulk SQL Operations</a:t>
            </a:r>
            <a:endParaRPr lang="en-US" dirty="0"/>
          </a:p>
        </p:txBody>
      </p:sp>
      <p:sp>
        <p:nvSpPr>
          <p:cNvPr id="3" name="Нижний колонтитул 2"/>
          <p:cNvSpPr>
            <a:spLocks noGrp="1"/>
          </p:cNvSpPr>
          <p:nvPr>
            <p:ph type="ftr" sz="quarter" idx="10"/>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Заголовок 3"/>
          <p:cNvSpPr>
            <a:spLocks noGrp="1"/>
          </p:cNvSpPr>
          <p:nvPr>
            <p:ph type="title"/>
          </p:nvPr>
        </p:nvSpPr>
        <p:spPr/>
        <p:txBody>
          <a:bodyPr/>
          <a:lstStyle/>
          <a:p>
            <a:r>
              <a:rPr smtClean="0"/>
              <a:t>BULK COLLECT and FORALL</a:t>
            </a:r>
            <a:endParaRPr lang="en-US" dirty="0"/>
          </a:p>
        </p:txBody>
      </p:sp>
      <p:sp>
        <p:nvSpPr>
          <p:cNvPr id="5" name="Содержимое 4"/>
          <p:cNvSpPr>
            <a:spLocks noGrp="1"/>
          </p:cNvSpPr>
          <p:nvPr>
            <p:ph idx="1"/>
          </p:nvPr>
        </p:nvSpPr>
        <p:spPr/>
        <p:txBody>
          <a:bodyPr/>
          <a:lstStyle/>
          <a:p>
            <a:r>
              <a:rPr lang="en-US" sz="2200" dirty="0" smtClean="0"/>
              <a:t>BULK COLLECT:</a:t>
            </a:r>
            <a:r>
              <a:rPr lang="en-US" sz="2200" b="0" dirty="0" smtClean="0"/>
              <a:t> SELECT statements that retrieve multiple rows with a single fetch, improving the speed of data retrieval</a:t>
            </a:r>
          </a:p>
          <a:p>
            <a:r>
              <a:rPr lang="en-US" sz="2200" dirty="0" smtClean="0"/>
              <a:t>FORALL:</a:t>
            </a:r>
            <a:r>
              <a:rPr lang="en-US" sz="2200" b="0" dirty="0" smtClean="0"/>
              <a:t> INSERTs, UPDATEs, and DELETEs that use collections to change multiple rows of data very quickly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Заголовок 3"/>
          <p:cNvSpPr>
            <a:spLocks noGrp="1"/>
          </p:cNvSpPr>
          <p:nvPr>
            <p:ph type="title"/>
          </p:nvPr>
        </p:nvSpPr>
        <p:spPr/>
        <p:txBody>
          <a:bodyPr/>
          <a:lstStyle/>
          <a:p>
            <a:r>
              <a:rPr smtClean="0"/>
              <a:t>Bulk Collect</a:t>
            </a:r>
            <a:endParaRPr lang="en-US" dirty="0"/>
          </a:p>
        </p:txBody>
      </p:sp>
      <p:sp>
        <p:nvSpPr>
          <p:cNvPr id="5" name="Содержимое 4"/>
          <p:cNvSpPr>
            <a:spLocks noGrp="1"/>
          </p:cNvSpPr>
          <p:nvPr>
            <p:ph idx="1"/>
          </p:nvPr>
        </p:nvSpPr>
        <p:spPr/>
        <p:txBody>
          <a:bodyPr/>
          <a:lstStyle/>
          <a:p>
            <a:r>
              <a:rPr lang="en-US" sz="2200" b="0" dirty="0" smtClean="0"/>
              <a:t>It can be used with all three types of collections: associative arrays, nested tables, and VARRAYs.</a:t>
            </a:r>
          </a:p>
          <a:p>
            <a:r>
              <a:rPr lang="en-US" sz="2200" b="0" dirty="0" smtClean="0"/>
              <a:t>You can fetch into individual collections (one for each expression in the SELECT list) or a single collection of records.</a:t>
            </a:r>
          </a:p>
          <a:p>
            <a:r>
              <a:rPr lang="en-US" sz="2200" b="0" dirty="0" smtClean="0"/>
              <a:t>The collection is always populated densely, starting from index value 1.</a:t>
            </a:r>
          </a:p>
          <a:p>
            <a:r>
              <a:rPr lang="en-US" sz="2200" b="0" dirty="0" smtClean="0"/>
              <a:t>If no rows are fetched, then the collection is emptied of all elements.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19</a:t>
            </a:fld>
            <a:endParaRPr lang="en-US" dirty="0"/>
          </a:p>
        </p:txBody>
      </p:sp>
      <p:sp>
        <p:nvSpPr>
          <p:cNvPr id="4" name="Заголовок 3"/>
          <p:cNvSpPr>
            <a:spLocks noGrp="1"/>
          </p:cNvSpPr>
          <p:nvPr>
            <p:ph type="title"/>
          </p:nvPr>
        </p:nvSpPr>
        <p:spPr/>
        <p:txBody>
          <a:bodyPr/>
          <a:lstStyle/>
          <a:p>
            <a:r>
              <a:rPr smtClean="0"/>
              <a:t>Forall</a:t>
            </a:r>
            <a:endParaRPr lang="en-US" dirty="0"/>
          </a:p>
        </p:txBody>
      </p:sp>
      <p:sp>
        <p:nvSpPr>
          <p:cNvPr id="5" name="Содержимое 4"/>
          <p:cNvSpPr>
            <a:spLocks noGrp="1"/>
          </p:cNvSpPr>
          <p:nvPr>
            <p:ph idx="1"/>
          </p:nvPr>
        </p:nvSpPr>
        <p:spPr/>
        <p:txBody>
          <a:bodyPr/>
          <a:lstStyle/>
          <a:p>
            <a:r>
              <a:rPr lang="en-US" sz="2200" b="0" dirty="0" smtClean="0"/>
              <a:t>Each FORALL statement may contain just a single DML statement. If your loop contains two updates and a delete, then you will need to write three FORALL statements.</a:t>
            </a:r>
          </a:p>
          <a:p>
            <a:r>
              <a:rPr lang="en-US" sz="2200" b="0" dirty="0" smtClean="0"/>
              <a:t>PL/SQL declares the FORALL iterator as an integer, just as it does with a FOR loop.</a:t>
            </a:r>
          </a:p>
          <a:p>
            <a:r>
              <a:rPr lang="en-US" sz="2200" b="0" dirty="0" smtClean="0"/>
              <a:t>When using the IN low_value . . . high_value syntax in the FORALL header, the collections referenced inside the FORALL statement must be densely filled.</a:t>
            </a:r>
          </a:p>
          <a:p>
            <a:r>
              <a:rPr lang="en-US" sz="2200" b="0" dirty="0" smtClean="0"/>
              <a:t>If your collection is not densely filled, you should use the INDICES OF or VALUES OF syntax in your FORALL header.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Заголовок 3"/>
          <p:cNvSpPr>
            <a:spLocks noGrp="1"/>
          </p:cNvSpPr>
          <p:nvPr>
            <p:ph type="title"/>
          </p:nvPr>
        </p:nvSpPr>
        <p:spPr/>
        <p:txBody>
          <a:bodyPr/>
          <a:lstStyle/>
          <a:p>
            <a:r>
              <a:rPr smtClean="0"/>
              <a:t>Agenda</a:t>
            </a:r>
            <a:endParaRPr lang="en-US" dirty="0"/>
          </a:p>
        </p:txBody>
      </p:sp>
      <p:sp>
        <p:nvSpPr>
          <p:cNvPr id="5" name="Содержимое 4"/>
          <p:cNvSpPr>
            <a:spLocks noGrp="1"/>
          </p:cNvSpPr>
          <p:nvPr>
            <p:ph idx="1"/>
          </p:nvPr>
        </p:nvSpPr>
        <p:spPr/>
        <p:txBody>
          <a:bodyPr/>
          <a:lstStyle/>
          <a:p>
            <a:pPr marL="514350" indent="-514350"/>
            <a:r>
              <a:rPr lang="en-US" sz="3000" dirty="0" smtClean="0"/>
              <a:t>Records in PL/SQL</a:t>
            </a:r>
          </a:p>
          <a:p>
            <a:pPr marL="514350" indent="-514350"/>
            <a:r>
              <a:rPr lang="en-US" sz="3000" dirty="0" smtClean="0"/>
              <a:t>Collections in PL/SQL</a:t>
            </a:r>
          </a:p>
          <a:p>
            <a:pPr marL="514350" indent="-514350"/>
            <a:r>
              <a:rPr lang="en-US" sz="3000" dirty="0" smtClean="0"/>
              <a:t>Bulk SQL Operations</a:t>
            </a:r>
          </a:p>
          <a:p>
            <a:pPr marL="514350" indent="-514350"/>
            <a:r>
              <a:rPr lang="en-US" sz="3000" dirty="0" smtClean="0"/>
              <a:t>Dynamic SQL (Execute Immediate)</a:t>
            </a:r>
          </a:p>
          <a:p>
            <a:endParaRPr lang="en-US"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
            </a:r>
            <a:r>
              <a:rPr smtClean="0"/>
              <a:t>ynamic sql</a:t>
            </a:r>
            <a:endParaRPr lang="en-US" dirty="0"/>
          </a:p>
        </p:txBody>
      </p:sp>
      <p:sp>
        <p:nvSpPr>
          <p:cNvPr id="3" name="Нижний колонтитул 2"/>
          <p:cNvSpPr>
            <a:spLocks noGrp="1"/>
          </p:cNvSpPr>
          <p:nvPr>
            <p:ph type="ftr" sz="quarter" idx="10"/>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21</a:t>
            </a:fld>
            <a:endParaRPr lang="en-US" dirty="0"/>
          </a:p>
        </p:txBody>
      </p:sp>
      <p:sp>
        <p:nvSpPr>
          <p:cNvPr id="4" name="Заголовок 3"/>
          <p:cNvSpPr>
            <a:spLocks noGrp="1"/>
          </p:cNvSpPr>
          <p:nvPr>
            <p:ph type="title"/>
          </p:nvPr>
        </p:nvSpPr>
        <p:spPr/>
        <p:txBody>
          <a:bodyPr/>
          <a:lstStyle/>
          <a:p>
            <a:r>
              <a:rPr smtClean="0"/>
              <a:t>Dynamic Cursors</a:t>
            </a:r>
            <a:endParaRPr lang="en-US" dirty="0"/>
          </a:p>
        </p:txBody>
      </p:sp>
      <p:sp>
        <p:nvSpPr>
          <p:cNvPr id="5" name="Содержимое 4"/>
          <p:cNvSpPr>
            <a:spLocks noGrp="1"/>
          </p:cNvSpPr>
          <p:nvPr>
            <p:ph idx="1"/>
          </p:nvPr>
        </p:nvSpPr>
        <p:spPr/>
        <p:txBody>
          <a:bodyPr/>
          <a:lstStyle/>
          <a:p>
            <a:pPr indent="0">
              <a:buNone/>
            </a:pPr>
            <a:r>
              <a:rPr lang="en-US" sz="2200" b="0" dirty="0" smtClean="0"/>
              <a:t>Dynamic cursors are implemented with an EXECUTE IMMEDIATE statement together with the OPEN FOR, FETCH, and CLOSE statements. The EXECUTE IMMEDIATE statement supports single-row queries and DDL, while the OPEN FOR, FETCH, and CLOSE statements support dynamic multirow queries. </a:t>
            </a:r>
            <a:endParaRPr lang="en-US" sz="22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Заголовок 3"/>
          <p:cNvSpPr>
            <a:spLocks noGrp="1"/>
          </p:cNvSpPr>
          <p:nvPr>
            <p:ph type="title"/>
          </p:nvPr>
        </p:nvSpPr>
        <p:spPr/>
        <p:txBody>
          <a:bodyPr/>
          <a:lstStyle/>
          <a:p>
            <a:r>
              <a:rPr smtClean="0"/>
              <a:t>Dynamic Cursors Samples</a:t>
            </a:r>
            <a:endParaRPr lang="en-US" dirty="0"/>
          </a:p>
        </p:txBody>
      </p:sp>
      <p:sp>
        <p:nvSpPr>
          <p:cNvPr id="5" name="Содержимое 4"/>
          <p:cNvSpPr>
            <a:spLocks noGrp="1"/>
          </p:cNvSpPr>
          <p:nvPr>
            <p:ph idx="1"/>
          </p:nvPr>
        </p:nvSpPr>
        <p:spPr/>
        <p:txBody>
          <a:bodyPr/>
          <a:lstStyle/>
          <a:p>
            <a:pPr>
              <a:buNone/>
            </a:pPr>
            <a:r>
              <a:rPr lang="en-US" sz="1400" dirty="0" smtClean="0">
                <a:latin typeface="Consolas" pitchFamily="49" charset="0"/>
                <a:cs typeface="Consolas" pitchFamily="49" charset="0"/>
              </a:rPr>
              <a:t>EXECUTE IMMEDIATE</a:t>
            </a:r>
            <a:r>
              <a:rPr lang="en-US" sz="1400" b="0" dirty="0" smtClean="0">
                <a:latin typeface="Consolas" pitchFamily="49" charset="0"/>
                <a:cs typeface="Consolas" pitchFamily="49" charset="0"/>
              </a:rPr>
              <a:t> '</a:t>
            </a:r>
            <a:r>
              <a:rPr lang="en-US" sz="1400" b="0" i="1" dirty="0" smtClean="0">
                <a:latin typeface="Consolas" pitchFamily="49" charset="0"/>
                <a:cs typeface="Consolas" pitchFamily="49" charset="0"/>
              </a:rPr>
              <a:t>TRUNCATE TABLE foo</a:t>
            </a:r>
            <a:r>
              <a:rPr lang="en-US" sz="1400" b="0" dirty="0" smtClean="0">
                <a:latin typeface="Consolas" pitchFamily="49" charset="0"/>
                <a:cs typeface="Consolas" pitchFamily="49" charset="0"/>
              </a:rPr>
              <a:t>';</a:t>
            </a:r>
          </a:p>
          <a:p>
            <a:pPr>
              <a:buNone/>
            </a:pPr>
            <a:endParaRPr lang="en-US" sz="1400" b="0" dirty="0" smtClean="0">
              <a:latin typeface="Consolas" pitchFamily="49" charset="0"/>
              <a:cs typeface="Consolas" pitchFamily="49" charset="0"/>
            </a:endParaRPr>
          </a:p>
          <a:p>
            <a:pPr>
              <a:buNone/>
            </a:pPr>
            <a:r>
              <a:rPr lang="en-US" sz="1400" b="0" dirty="0" smtClean="0">
                <a:latin typeface="Consolas" pitchFamily="49" charset="0"/>
                <a:cs typeface="Consolas" pitchFamily="49" charset="0"/>
              </a:rPr>
              <a:t>sql_stmt := '</a:t>
            </a:r>
            <a:r>
              <a:rPr lang="en-US" sz="1400" b="0" i="1" dirty="0" smtClean="0">
                <a:latin typeface="Consolas" pitchFamily="49" charset="0"/>
                <a:cs typeface="Consolas" pitchFamily="49" charset="0"/>
              </a:rPr>
              <a:t>UPDATE emp SET salary = :new_sal WHERE emp_id = :empno</a:t>
            </a:r>
            <a:r>
              <a:rPr lang="en-US" sz="1400" b="0" dirty="0" smtClean="0">
                <a:latin typeface="Consolas" pitchFamily="49" charset="0"/>
                <a:cs typeface="Consolas" pitchFamily="49" charset="0"/>
              </a:rPr>
              <a:t>';</a:t>
            </a:r>
          </a:p>
          <a:p>
            <a:pPr>
              <a:buNone/>
            </a:pPr>
            <a:r>
              <a:rPr lang="en-US" sz="1400" dirty="0" smtClean="0">
                <a:latin typeface="Consolas" pitchFamily="49" charset="0"/>
                <a:cs typeface="Consolas" pitchFamily="49" charset="0"/>
              </a:rPr>
              <a:t>EXECUTE IMMEDIATE</a:t>
            </a:r>
            <a:r>
              <a:rPr lang="en-US" sz="1400" b="0" dirty="0" smtClean="0">
                <a:latin typeface="Consolas" pitchFamily="49" charset="0"/>
                <a:cs typeface="Consolas" pitchFamily="49" charset="0"/>
              </a:rPr>
              <a:t> sql_stmt </a:t>
            </a:r>
            <a:r>
              <a:rPr lang="en-US" sz="1400" dirty="0" smtClean="0">
                <a:latin typeface="Consolas" pitchFamily="49" charset="0"/>
                <a:cs typeface="Consolas" pitchFamily="49" charset="0"/>
              </a:rPr>
              <a:t>USING</a:t>
            </a:r>
            <a:r>
              <a:rPr lang="en-US" sz="1400" b="0" dirty="0" smtClean="0">
                <a:latin typeface="Consolas" pitchFamily="49" charset="0"/>
                <a:cs typeface="Consolas" pitchFamily="49" charset="0"/>
              </a:rPr>
              <a:t> 75000, 123</a:t>
            </a:r>
          </a:p>
          <a:p>
            <a:pPr>
              <a:buNone/>
            </a:pPr>
            <a:endParaRPr lang="en-US" sz="1400" b="0" dirty="0" smtClean="0">
              <a:latin typeface="Consolas" pitchFamily="49" charset="0"/>
              <a:cs typeface="Consolas" pitchFamily="49" charset="0"/>
            </a:endParaRPr>
          </a:p>
          <a:p>
            <a:pPr>
              <a:buNone/>
            </a:pPr>
            <a:r>
              <a:rPr lang="en-US" sz="1400" dirty="0" smtClean="0">
                <a:latin typeface="Consolas" pitchFamily="49" charset="0"/>
                <a:cs typeface="Consolas" pitchFamily="49" charset="0"/>
              </a:rPr>
              <a:t>DECLARE</a:t>
            </a:r>
          </a:p>
          <a:p>
            <a:pPr>
              <a:buNone/>
            </a:pPr>
            <a:r>
              <a:rPr lang="en-US" sz="1400" b="0" dirty="0" smtClean="0">
                <a:latin typeface="Consolas" pitchFamily="49" charset="0"/>
                <a:cs typeface="Consolas" pitchFamily="49" charset="0"/>
              </a:rPr>
              <a:t>  </a:t>
            </a:r>
            <a:r>
              <a:rPr lang="en-US" sz="1400" dirty="0" smtClean="0">
                <a:latin typeface="Consolas" pitchFamily="49" charset="0"/>
                <a:cs typeface="Consolas" pitchFamily="49" charset="0"/>
              </a:rPr>
              <a:t>TYPE</a:t>
            </a:r>
            <a:r>
              <a:rPr lang="en-US" sz="1400" b="0" dirty="0" smtClean="0">
                <a:latin typeface="Consolas" pitchFamily="49" charset="0"/>
                <a:cs typeface="Consolas" pitchFamily="49" charset="0"/>
              </a:rPr>
              <a:t> cv_typ </a:t>
            </a:r>
            <a:r>
              <a:rPr lang="en-US" sz="1400" dirty="0" smtClean="0">
                <a:latin typeface="Consolas" pitchFamily="49" charset="0"/>
                <a:cs typeface="Consolas" pitchFamily="49" charset="0"/>
              </a:rPr>
              <a:t>IS REF CURSOR</a:t>
            </a:r>
            <a:r>
              <a:rPr lang="en-US" sz="1400" b="0" dirty="0" smtClean="0">
                <a:latin typeface="Consolas" pitchFamily="49" charset="0"/>
                <a:cs typeface="Consolas" pitchFamily="49" charset="0"/>
              </a:rPr>
              <a:t>;</a:t>
            </a:r>
          </a:p>
          <a:p>
            <a:pPr>
              <a:buNone/>
            </a:pPr>
            <a:r>
              <a:rPr lang="en-US" sz="1400" b="0" dirty="0" smtClean="0">
                <a:latin typeface="Consolas" pitchFamily="49" charset="0"/>
                <a:cs typeface="Consolas" pitchFamily="49" charset="0"/>
              </a:rPr>
              <a:t>  cv cv_typ;</a:t>
            </a:r>
          </a:p>
          <a:p>
            <a:pPr>
              <a:buNone/>
            </a:pPr>
            <a:r>
              <a:rPr lang="en-US" sz="1400" b="0" dirty="0" smtClean="0">
                <a:latin typeface="Consolas" pitchFamily="49" charset="0"/>
                <a:cs typeface="Consolas" pitchFamily="49" charset="0"/>
              </a:rPr>
              <a:t>  laccount_no </a:t>
            </a:r>
            <a:r>
              <a:rPr lang="en-US" sz="1400" dirty="0" smtClean="0">
                <a:latin typeface="Consolas" pitchFamily="49" charset="0"/>
                <a:cs typeface="Consolas" pitchFamily="49" charset="0"/>
              </a:rPr>
              <a:t>NUMBER</a:t>
            </a:r>
            <a:r>
              <a:rPr lang="en-US" sz="1400" b="0" dirty="0" smtClean="0">
                <a:latin typeface="Consolas" pitchFamily="49" charset="0"/>
                <a:cs typeface="Consolas" pitchFamily="49" charset="0"/>
              </a:rPr>
              <a:t>; lbalance </a:t>
            </a:r>
            <a:r>
              <a:rPr lang="en-US" sz="1400" dirty="0" smtClean="0">
                <a:latin typeface="Consolas" pitchFamily="49" charset="0"/>
                <a:cs typeface="Consolas" pitchFamily="49" charset="0"/>
              </a:rPr>
              <a:t>NUMBER</a:t>
            </a:r>
            <a:r>
              <a:rPr lang="en-US" sz="1400" b="0" dirty="0" smtClean="0">
                <a:latin typeface="Consolas" pitchFamily="49" charset="0"/>
                <a:cs typeface="Consolas" pitchFamily="49" charset="0"/>
              </a:rPr>
              <a:t>;</a:t>
            </a:r>
          </a:p>
          <a:p>
            <a:pPr>
              <a:buNone/>
            </a:pPr>
            <a:r>
              <a:rPr lang="en-US" sz="1400" dirty="0" smtClean="0">
                <a:latin typeface="Consolas" pitchFamily="49" charset="0"/>
                <a:cs typeface="Consolas" pitchFamily="49" charset="0"/>
              </a:rPr>
              <a:t>BEGIN</a:t>
            </a:r>
          </a:p>
          <a:p>
            <a:pPr>
              <a:buNone/>
            </a:pPr>
            <a:r>
              <a:rPr lang="en-US" sz="1400" b="0" dirty="0" smtClean="0">
                <a:latin typeface="Consolas" pitchFamily="49" charset="0"/>
                <a:cs typeface="Consolas" pitchFamily="49" charset="0"/>
              </a:rPr>
              <a:t>  </a:t>
            </a:r>
            <a:r>
              <a:rPr lang="en-US" sz="1400" dirty="0" smtClean="0">
                <a:latin typeface="Consolas" pitchFamily="49" charset="0"/>
                <a:cs typeface="Consolas" pitchFamily="49" charset="0"/>
              </a:rPr>
              <a:t>OPEN</a:t>
            </a:r>
            <a:r>
              <a:rPr lang="en-US" sz="1400" b="0" dirty="0" smtClean="0">
                <a:latin typeface="Consolas" pitchFamily="49" charset="0"/>
                <a:cs typeface="Consolas" pitchFamily="49" charset="0"/>
              </a:rPr>
              <a:t> cv </a:t>
            </a:r>
            <a:r>
              <a:rPr lang="en-US" sz="1400" dirty="0" smtClean="0">
                <a:latin typeface="Consolas" pitchFamily="49" charset="0"/>
                <a:cs typeface="Consolas" pitchFamily="49" charset="0"/>
              </a:rPr>
              <a:t>FOR</a:t>
            </a:r>
            <a:r>
              <a:rPr lang="en-US" sz="1400" b="0" dirty="0" smtClean="0">
                <a:latin typeface="Consolas" pitchFamily="49" charset="0"/>
                <a:cs typeface="Consolas" pitchFamily="49" charset="0"/>
              </a:rPr>
              <a:t> '</a:t>
            </a:r>
            <a:r>
              <a:rPr lang="en-US" sz="1400" b="0" i="1" dirty="0" smtClean="0">
                <a:latin typeface="Consolas" pitchFamily="49" charset="0"/>
                <a:cs typeface="Consolas" pitchFamily="49" charset="0"/>
              </a:rPr>
              <a:t>SELECT account_no, balance FROM accounts WHERE balance &lt; 500</a:t>
            </a:r>
            <a:r>
              <a:rPr lang="en-US" sz="1400" b="0" dirty="0" smtClean="0">
                <a:latin typeface="Consolas" pitchFamily="49" charset="0"/>
                <a:cs typeface="Consolas" pitchFamily="49" charset="0"/>
              </a:rPr>
              <a:t>';</a:t>
            </a:r>
          </a:p>
          <a:p>
            <a:pPr>
              <a:buNone/>
            </a:pPr>
            <a:r>
              <a:rPr lang="en-US" sz="1400" b="0" dirty="0" smtClean="0">
                <a:latin typeface="Consolas" pitchFamily="49" charset="0"/>
                <a:cs typeface="Consolas" pitchFamily="49" charset="0"/>
              </a:rPr>
              <a:t>  </a:t>
            </a:r>
            <a:r>
              <a:rPr lang="en-US" sz="1400" dirty="0" smtClean="0">
                <a:latin typeface="Consolas" pitchFamily="49" charset="0"/>
                <a:cs typeface="Consolas" pitchFamily="49" charset="0"/>
              </a:rPr>
              <a:t>LOOP</a:t>
            </a:r>
          </a:p>
          <a:p>
            <a:pPr>
              <a:buNone/>
            </a:pPr>
            <a:r>
              <a:rPr lang="en-US" sz="1400" b="0" dirty="0" smtClean="0">
                <a:latin typeface="Consolas" pitchFamily="49" charset="0"/>
                <a:cs typeface="Consolas" pitchFamily="49" charset="0"/>
              </a:rPr>
              <a:t>    </a:t>
            </a:r>
            <a:r>
              <a:rPr lang="en-US" sz="1400" dirty="0" smtClean="0">
                <a:latin typeface="Consolas" pitchFamily="49" charset="0"/>
                <a:cs typeface="Consolas" pitchFamily="49" charset="0"/>
              </a:rPr>
              <a:t>FETCH</a:t>
            </a:r>
            <a:r>
              <a:rPr lang="en-US" sz="1400" b="0" dirty="0" smtClean="0">
                <a:latin typeface="Consolas" pitchFamily="49" charset="0"/>
                <a:cs typeface="Consolas" pitchFamily="49" charset="0"/>
              </a:rPr>
              <a:t> cv </a:t>
            </a:r>
            <a:r>
              <a:rPr lang="en-US" sz="1400" dirty="0" smtClean="0">
                <a:latin typeface="Consolas" pitchFamily="49" charset="0"/>
                <a:cs typeface="Consolas" pitchFamily="49" charset="0"/>
              </a:rPr>
              <a:t>INTO</a:t>
            </a:r>
            <a:r>
              <a:rPr lang="en-US" sz="1400" b="0" dirty="0" smtClean="0">
                <a:latin typeface="Consolas" pitchFamily="49" charset="0"/>
                <a:cs typeface="Consolas" pitchFamily="49" charset="0"/>
              </a:rPr>
              <a:t> laccount_no, lbalance;</a:t>
            </a:r>
          </a:p>
          <a:p>
            <a:pPr>
              <a:buNone/>
            </a:pPr>
            <a:r>
              <a:rPr lang="en-US" sz="1400" b="0" dirty="0" smtClean="0">
                <a:latin typeface="Consolas" pitchFamily="49" charset="0"/>
                <a:cs typeface="Consolas" pitchFamily="49" charset="0"/>
              </a:rPr>
              <a:t>    </a:t>
            </a:r>
            <a:r>
              <a:rPr lang="en-US" sz="1400" dirty="0" smtClean="0">
                <a:latin typeface="Consolas" pitchFamily="49" charset="0"/>
                <a:cs typeface="Consolas" pitchFamily="49" charset="0"/>
              </a:rPr>
              <a:t>EXIT WHEN</a:t>
            </a:r>
            <a:r>
              <a:rPr lang="en-US" sz="1400" b="0" dirty="0" smtClean="0">
                <a:latin typeface="Consolas" pitchFamily="49" charset="0"/>
                <a:cs typeface="Consolas" pitchFamily="49" charset="0"/>
              </a:rPr>
              <a:t> cv%NOTFOUND;</a:t>
            </a:r>
          </a:p>
          <a:p>
            <a:pPr>
              <a:buNone/>
            </a:pPr>
            <a:r>
              <a:rPr lang="en-US" sz="1400" b="0" dirty="0" smtClean="0">
                <a:latin typeface="Consolas" pitchFamily="49" charset="0"/>
                <a:cs typeface="Consolas" pitchFamily="49" charset="0"/>
              </a:rPr>
              <a:t>-- Process the row.</a:t>
            </a:r>
          </a:p>
          <a:p>
            <a:pPr>
              <a:buNone/>
            </a:pPr>
            <a:r>
              <a:rPr lang="en-US" sz="1400" b="0" dirty="0" smtClean="0">
                <a:latin typeface="Consolas" pitchFamily="49" charset="0"/>
                <a:cs typeface="Consolas" pitchFamily="49" charset="0"/>
              </a:rPr>
              <a:t>  </a:t>
            </a:r>
            <a:r>
              <a:rPr lang="en-US" sz="1400" dirty="0" smtClean="0">
                <a:latin typeface="Consolas" pitchFamily="49" charset="0"/>
                <a:cs typeface="Consolas" pitchFamily="49" charset="0"/>
              </a:rPr>
              <a:t>END LOOP</a:t>
            </a:r>
            <a:r>
              <a:rPr lang="en-US" sz="1400" b="0" dirty="0" smtClean="0">
                <a:latin typeface="Consolas" pitchFamily="49" charset="0"/>
                <a:cs typeface="Consolas" pitchFamily="49" charset="0"/>
              </a:rPr>
              <a:t>;</a:t>
            </a:r>
          </a:p>
          <a:p>
            <a:pPr>
              <a:buNone/>
            </a:pPr>
            <a:r>
              <a:rPr lang="en-US" sz="1400" b="0" dirty="0" smtClean="0">
                <a:latin typeface="Consolas" pitchFamily="49" charset="0"/>
                <a:cs typeface="Consolas" pitchFamily="49" charset="0"/>
              </a:rPr>
              <a:t>  </a:t>
            </a:r>
            <a:r>
              <a:rPr lang="en-US" sz="1400" dirty="0" smtClean="0">
                <a:latin typeface="Consolas" pitchFamily="49" charset="0"/>
                <a:cs typeface="Consolas" pitchFamily="49" charset="0"/>
              </a:rPr>
              <a:t>CLOSE</a:t>
            </a:r>
            <a:r>
              <a:rPr lang="en-US" sz="1400" b="0" dirty="0" smtClean="0">
                <a:latin typeface="Consolas" pitchFamily="49" charset="0"/>
                <a:cs typeface="Consolas" pitchFamily="49" charset="0"/>
              </a:rPr>
              <a:t> cv;</a:t>
            </a:r>
          </a:p>
          <a:p>
            <a:pPr>
              <a:buNone/>
            </a:pPr>
            <a:r>
              <a:rPr lang="en-US" sz="1400" dirty="0" smtClean="0">
                <a:latin typeface="Consolas" pitchFamily="49" charset="0"/>
                <a:cs typeface="Consolas" pitchFamily="49" charset="0"/>
              </a:rPr>
              <a:t>END</a:t>
            </a:r>
            <a:r>
              <a:rPr lang="en-US" sz="1400" b="0" dirty="0" smtClean="0">
                <a:latin typeface="Consolas" pitchFamily="49" charset="0"/>
                <a:cs typeface="Consolas" pitchFamily="49" charset="0"/>
              </a:rPr>
              <a:t>;</a:t>
            </a:r>
            <a:endParaRPr lang="en-US" sz="1400" b="0" dirty="0">
              <a:latin typeface="Consolas" pitchFamily="49" charset="0"/>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a:t>Advanced PL/SQL</a:t>
            </a:r>
          </a:p>
        </p:txBody>
      </p:sp>
      <p:sp>
        <p:nvSpPr>
          <p:cNvPr id="3" name="Нижний колонтитул 2"/>
          <p:cNvSpPr>
            <a:spLocks noGrp="1"/>
          </p:cNvSpPr>
          <p:nvPr>
            <p:ph type="ftr" sz="quarter" idx="12"/>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23</a:t>
            </a:fld>
            <a:endParaRPr lang="en-US" dirty="0"/>
          </a:p>
        </p:txBody>
      </p:sp>
      <p:sp>
        <p:nvSpPr>
          <p:cNvPr id="5" name="Текст 4"/>
          <p:cNvSpPr>
            <a:spLocks noGrp="1"/>
          </p:cNvSpPr>
          <p:nvPr>
            <p:ph type="body" sz="quarter" idx="14"/>
          </p:nvPr>
        </p:nvSpPr>
        <p:spPr/>
        <p:txBody>
          <a:bodyPr/>
          <a:lstStyle/>
          <a:p>
            <a:r>
              <a:rPr lang="pt-BR" dirty="0"/>
              <a:t>Elias Nema</a:t>
            </a:r>
          </a:p>
          <a:p>
            <a:r>
              <a:rPr/>
              <a:t>Senior </a:t>
            </a:r>
            <a:r>
              <a:rPr lang="pt-BR" dirty="0" smtClean="0"/>
              <a:t>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t>
            </a:r>
            <a:r>
              <a:rPr smtClean="0"/>
              <a:t>ecords in pl/sql</a:t>
            </a:r>
            <a:endParaRPr lang="en-US" dirty="0"/>
          </a:p>
        </p:txBody>
      </p:sp>
      <p:sp>
        <p:nvSpPr>
          <p:cNvPr id="3" name="Нижний колонтитул 2"/>
          <p:cNvSpPr>
            <a:spLocks noGrp="1"/>
          </p:cNvSpPr>
          <p:nvPr>
            <p:ph type="ftr" sz="quarter" idx="10"/>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4</a:t>
            </a:fld>
            <a:endParaRPr lang="en-US" dirty="0"/>
          </a:p>
        </p:txBody>
      </p:sp>
      <p:sp>
        <p:nvSpPr>
          <p:cNvPr id="4" name="Заголовок 3"/>
          <p:cNvSpPr>
            <a:spLocks noGrp="1"/>
          </p:cNvSpPr>
          <p:nvPr>
            <p:ph type="title"/>
          </p:nvPr>
        </p:nvSpPr>
        <p:spPr/>
        <p:txBody>
          <a:bodyPr/>
          <a:lstStyle/>
          <a:p>
            <a:r>
              <a:rPr smtClean="0"/>
              <a:t>Records</a:t>
            </a:r>
            <a:endParaRPr lang="en-US" dirty="0"/>
          </a:p>
        </p:txBody>
      </p:sp>
      <p:sp>
        <p:nvSpPr>
          <p:cNvPr id="5" name="Содержимое 4"/>
          <p:cNvSpPr>
            <a:spLocks noGrp="1"/>
          </p:cNvSpPr>
          <p:nvPr>
            <p:ph idx="1"/>
          </p:nvPr>
        </p:nvSpPr>
        <p:spPr/>
        <p:txBody>
          <a:bodyPr/>
          <a:lstStyle/>
          <a:p>
            <a:pPr indent="0">
              <a:buNone/>
            </a:pPr>
            <a:r>
              <a:rPr lang="en-US" sz="2000" dirty="0" smtClean="0"/>
              <a:t>Record</a:t>
            </a:r>
            <a:r>
              <a:rPr lang="en-US" sz="2000" b="0" dirty="0" smtClean="0"/>
              <a:t> is a </a:t>
            </a:r>
            <a:r>
              <a:rPr lang="en-US" sz="2000" b="0" i="1" dirty="0" smtClean="0"/>
              <a:t>composite</a:t>
            </a:r>
            <a:r>
              <a:rPr lang="en-US" sz="2000" b="0" dirty="0" smtClean="0"/>
              <a:t> datatype, which means that it can hold more than one piece of information, as compared to a </a:t>
            </a:r>
            <a:r>
              <a:rPr lang="en-US" sz="2000" b="0" i="1" dirty="0" smtClean="0"/>
              <a:t>scalar</a:t>
            </a:r>
            <a:r>
              <a:rPr lang="en-US" sz="2000" b="0" dirty="0" smtClean="0"/>
              <a:t> datatype, such as a number or string.</a:t>
            </a:r>
          </a:p>
          <a:p>
            <a:pPr indent="0">
              <a:buNone/>
            </a:pPr>
            <a:endParaRPr lang="en-US" sz="2000" b="0" dirty="0" smtClean="0"/>
          </a:p>
          <a:p>
            <a:pPr indent="0">
              <a:buNone/>
            </a:pPr>
            <a:endParaRPr lang="en-US" sz="2000" b="0" dirty="0" smtClean="0"/>
          </a:p>
          <a:p>
            <a:pPr indent="0">
              <a:buNone/>
            </a:pPr>
            <a:r>
              <a:rPr lang="en-US" sz="2000" b="0" dirty="0" smtClean="0"/>
              <a:t>The easiest and the most common way to declare a record is to use </a:t>
            </a:r>
            <a:r>
              <a:rPr lang="en-US" sz="2000" dirty="0" smtClean="0"/>
              <a:t>%ROWTYPE</a:t>
            </a:r>
            <a:r>
              <a:rPr lang="en-US" sz="2000" b="0" dirty="0" smtClean="0"/>
              <a:t> or via </a:t>
            </a:r>
            <a:r>
              <a:rPr lang="en-US" sz="2000" dirty="0" smtClean="0"/>
              <a:t>implicit cursor loop</a:t>
            </a:r>
            <a:r>
              <a:rPr lang="en-US" sz="2000" b="0" dirty="0" smtClean="0"/>
              <a:t>.</a:t>
            </a:r>
            <a:endParaRPr lang="en-US" sz="20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smtClean="0"/>
              <a:t>collections</a:t>
            </a:r>
            <a:endParaRPr lang="en-US" dirty="0"/>
          </a:p>
        </p:txBody>
      </p:sp>
      <p:sp>
        <p:nvSpPr>
          <p:cNvPr id="3" name="Нижний колонтитул 2"/>
          <p:cNvSpPr>
            <a:spLocks noGrp="1"/>
          </p:cNvSpPr>
          <p:nvPr>
            <p:ph type="ftr" sz="quarter" idx="10"/>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6</a:t>
            </a:fld>
            <a:endParaRPr lang="en-US" dirty="0"/>
          </a:p>
        </p:txBody>
      </p:sp>
      <p:sp>
        <p:nvSpPr>
          <p:cNvPr id="4" name="Заголовок 3"/>
          <p:cNvSpPr>
            <a:spLocks noGrp="1"/>
          </p:cNvSpPr>
          <p:nvPr>
            <p:ph type="title"/>
          </p:nvPr>
        </p:nvSpPr>
        <p:spPr/>
        <p:txBody>
          <a:bodyPr/>
          <a:lstStyle/>
          <a:p>
            <a:r>
              <a:rPr smtClean="0"/>
              <a:t>Collection in PL/SQL</a:t>
            </a:r>
            <a:endParaRPr lang="en-US" dirty="0"/>
          </a:p>
        </p:txBody>
      </p:sp>
      <p:sp>
        <p:nvSpPr>
          <p:cNvPr id="5" name="Содержимое 4"/>
          <p:cNvSpPr>
            <a:spLocks noGrp="1"/>
          </p:cNvSpPr>
          <p:nvPr>
            <p:ph idx="1"/>
          </p:nvPr>
        </p:nvSpPr>
        <p:spPr/>
        <p:txBody>
          <a:bodyPr/>
          <a:lstStyle/>
          <a:p>
            <a:pPr indent="0">
              <a:buNone/>
            </a:pPr>
            <a:r>
              <a:rPr lang="en-US" sz="2400" b="0" dirty="0" smtClean="0"/>
              <a:t>A </a:t>
            </a:r>
            <a:r>
              <a:rPr lang="en-US" sz="2400" i="1" dirty="0" smtClean="0">
                <a:solidFill>
                  <a:schemeClr val="accent1">
                    <a:lumMod val="75000"/>
                  </a:schemeClr>
                </a:solidFill>
              </a:rPr>
              <a:t>collection</a:t>
            </a:r>
            <a:r>
              <a:rPr lang="en-US" sz="2400" b="0" i="1" dirty="0" smtClean="0"/>
              <a:t> </a:t>
            </a:r>
            <a:r>
              <a:rPr lang="en-US" sz="2400" b="0" dirty="0" smtClean="0"/>
              <a:t>is a data structure that acts like a list or a single-dimensional array. </a:t>
            </a:r>
          </a:p>
          <a:p>
            <a:pPr indent="0">
              <a:buNone/>
            </a:pPr>
            <a:r>
              <a:rPr lang="en-US" sz="2400" b="0" dirty="0" smtClean="0"/>
              <a:t>Collections are, in fact, the </a:t>
            </a:r>
            <a:r>
              <a:rPr lang="en-US" sz="2400" i="1" dirty="0" smtClean="0"/>
              <a:t>closest</a:t>
            </a:r>
            <a:r>
              <a:rPr lang="en-US" sz="2400" b="0" dirty="0" smtClean="0"/>
              <a:t> you can get in the PL/SQL language to </a:t>
            </a:r>
            <a:r>
              <a:rPr lang="en-US" sz="2400" i="1" dirty="0" smtClean="0"/>
              <a:t>traditional arrays</a:t>
            </a:r>
            <a:r>
              <a:rPr lang="en-US" sz="2400" b="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7</a:t>
            </a:fld>
            <a:endParaRPr lang="en-US" dirty="0"/>
          </a:p>
        </p:txBody>
      </p:sp>
      <p:sp>
        <p:nvSpPr>
          <p:cNvPr id="4" name="Заголовок 3"/>
          <p:cNvSpPr>
            <a:spLocks noGrp="1"/>
          </p:cNvSpPr>
          <p:nvPr>
            <p:ph type="title"/>
          </p:nvPr>
        </p:nvSpPr>
        <p:spPr/>
        <p:txBody>
          <a:bodyPr/>
          <a:lstStyle/>
          <a:p>
            <a:r>
              <a:rPr smtClean="0"/>
              <a:t>What exactly is a collection</a:t>
            </a:r>
            <a:endParaRPr lang="en-US" dirty="0"/>
          </a:p>
        </p:txBody>
      </p:sp>
      <p:sp>
        <p:nvSpPr>
          <p:cNvPr id="5" name="Содержимое 4"/>
          <p:cNvSpPr>
            <a:spLocks noGrp="1"/>
          </p:cNvSpPr>
          <p:nvPr>
            <p:ph idx="1"/>
          </p:nvPr>
        </p:nvSpPr>
        <p:spPr/>
        <p:txBody>
          <a:bodyPr/>
          <a:lstStyle/>
          <a:p>
            <a:pPr indent="0">
              <a:buNone/>
            </a:pPr>
            <a:r>
              <a:rPr lang="en-US" sz="2400" b="0" dirty="0" smtClean="0"/>
              <a:t>In a collection, the internal components always have the </a:t>
            </a:r>
            <a:r>
              <a:rPr lang="en-US" sz="2400" i="1" dirty="0" smtClean="0"/>
              <a:t>same data type</a:t>
            </a:r>
            <a:r>
              <a:rPr lang="en-US" sz="2400" b="0" dirty="0" smtClean="0"/>
              <a:t>, and are called </a:t>
            </a:r>
            <a:r>
              <a:rPr lang="en-US" sz="2400" dirty="0" smtClean="0">
                <a:solidFill>
                  <a:schemeClr val="accent1">
                    <a:lumMod val="75000"/>
                  </a:schemeClr>
                </a:solidFill>
              </a:rPr>
              <a:t>elements</a:t>
            </a:r>
            <a:r>
              <a:rPr lang="en-US" sz="2400" b="0" dirty="0" smtClean="0"/>
              <a:t>. </a:t>
            </a:r>
          </a:p>
          <a:p>
            <a:pPr indent="0">
              <a:buNone/>
            </a:pPr>
            <a:r>
              <a:rPr lang="en-US" sz="2400" b="0" dirty="0" smtClean="0"/>
              <a:t>You can access each element of a collection variable by its </a:t>
            </a:r>
            <a:r>
              <a:rPr lang="en-US" sz="2400" i="1" dirty="0" smtClean="0"/>
              <a:t>unique index</a:t>
            </a:r>
            <a:r>
              <a:rPr lang="en-US" sz="2400" b="0" dirty="0" smtClean="0"/>
              <a:t>, with this syntax: </a:t>
            </a:r>
            <a:r>
              <a:rPr lang="en-US" sz="2400" dirty="0" smtClean="0">
                <a:solidFill>
                  <a:schemeClr val="accent1">
                    <a:lumMod val="75000"/>
                  </a:schemeClr>
                </a:solidFill>
              </a:rPr>
              <a:t>variable_name ( index )</a:t>
            </a:r>
            <a:r>
              <a:rPr lang="en-US" sz="2400" b="0" dirty="0" smtClean="0"/>
              <a:t>. </a:t>
            </a:r>
          </a:p>
          <a:p>
            <a:pPr indent="0">
              <a:buNone/>
            </a:pPr>
            <a:r>
              <a:rPr lang="en-US" sz="2400" b="0" dirty="0" smtClean="0"/>
              <a:t>To create a collection variable, you either </a:t>
            </a:r>
            <a:r>
              <a:rPr lang="en-US" sz="2400" i="1" dirty="0" smtClean="0"/>
              <a:t>define a collection type</a:t>
            </a:r>
            <a:r>
              <a:rPr lang="en-US" sz="2400" b="0" dirty="0" smtClean="0"/>
              <a:t> and then create a variable of that type or use </a:t>
            </a:r>
            <a:r>
              <a:rPr lang="en-US" sz="2400" i="1" dirty="0" smtClean="0"/>
              <a:t>%TYPE</a:t>
            </a:r>
            <a:r>
              <a:rPr lang="en-US" sz="2400" b="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Заголовок 3"/>
          <p:cNvSpPr>
            <a:spLocks noGrp="1"/>
          </p:cNvSpPr>
          <p:nvPr>
            <p:ph type="title"/>
          </p:nvPr>
        </p:nvSpPr>
        <p:spPr/>
        <p:txBody>
          <a:bodyPr/>
          <a:lstStyle/>
          <a:p>
            <a:r>
              <a:rPr smtClean="0"/>
              <a:t>Why do we need them?</a:t>
            </a:r>
            <a:endParaRPr lang="en-US" dirty="0"/>
          </a:p>
        </p:txBody>
      </p:sp>
      <p:sp>
        <p:nvSpPr>
          <p:cNvPr id="5" name="Содержимое 4"/>
          <p:cNvSpPr>
            <a:spLocks noGrp="1"/>
          </p:cNvSpPr>
          <p:nvPr>
            <p:ph idx="1"/>
          </p:nvPr>
        </p:nvSpPr>
        <p:spPr/>
        <p:txBody>
          <a:bodyPr/>
          <a:lstStyle/>
          <a:p>
            <a:r>
              <a:rPr lang="en-US" sz="2000" i="1" dirty="0" smtClean="0"/>
              <a:t>To maintain in-program lists of data.</a:t>
            </a:r>
            <a:r>
              <a:rPr lang="en-US" sz="2000" b="0" i="1" dirty="0" smtClean="0"/>
              <a:t> </a:t>
            </a:r>
            <a:r>
              <a:rPr lang="en-US" sz="2000" b="0" dirty="0" smtClean="0"/>
              <a:t>You could use relational tables or global temporary tables (which would involve many context switches) or delimited strings, but collections are very efficient structures that can be manipulated with very clean, maintainable code.</a:t>
            </a:r>
          </a:p>
          <a:p>
            <a:r>
              <a:rPr lang="en-US" sz="2000" i="1" dirty="0" smtClean="0"/>
              <a:t>To improve multirow SQL operations by an order of magnitude or more.</a:t>
            </a:r>
            <a:r>
              <a:rPr lang="en-US" sz="2000" b="0" i="1" dirty="0" smtClean="0"/>
              <a:t> </a:t>
            </a:r>
            <a:r>
              <a:rPr lang="en-US" sz="2000" b="0" dirty="0" smtClean="0"/>
              <a:t>You can use collections in conjunction with FORALL and BULK COLLECT.</a:t>
            </a:r>
          </a:p>
          <a:p>
            <a:r>
              <a:rPr lang="en-US" sz="2000" i="1" dirty="0" smtClean="0"/>
              <a:t>To cache database information.</a:t>
            </a:r>
            <a:r>
              <a:rPr lang="en-US" sz="2000" b="0" i="1" dirty="0" smtClean="0"/>
              <a:t> </a:t>
            </a:r>
            <a:r>
              <a:rPr lang="en-US" sz="2000" b="0" dirty="0" smtClean="0"/>
              <a:t>Collections are appropriate for caching database information that is static and frequently queried in a single session.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Заголовок 3"/>
          <p:cNvSpPr>
            <a:spLocks noGrp="1"/>
          </p:cNvSpPr>
          <p:nvPr>
            <p:ph type="title"/>
          </p:nvPr>
        </p:nvSpPr>
        <p:spPr/>
        <p:txBody>
          <a:bodyPr/>
          <a:lstStyle/>
          <a:p>
            <a:r>
              <a:rPr smtClean="0"/>
              <a:t>Types of Collections</a:t>
            </a:r>
            <a:endParaRPr lang="en-US" dirty="0"/>
          </a:p>
        </p:txBody>
      </p:sp>
      <p:sp>
        <p:nvSpPr>
          <p:cNvPr id="5" name="Содержимое 4"/>
          <p:cNvSpPr>
            <a:spLocks noGrp="1"/>
          </p:cNvSpPr>
          <p:nvPr>
            <p:ph idx="1"/>
          </p:nvPr>
        </p:nvSpPr>
        <p:spPr/>
        <p:txBody>
          <a:bodyPr/>
          <a:lstStyle/>
          <a:p>
            <a:r>
              <a:rPr lang="en-US" sz="2000" dirty="0" smtClean="0"/>
              <a:t>Associative array.</a:t>
            </a:r>
            <a:r>
              <a:rPr lang="en-US" sz="2000" b="0" dirty="0" smtClean="0"/>
              <a:t> Originally was called a “PL/SQL table” and can be used </a:t>
            </a:r>
            <a:r>
              <a:rPr lang="en-US" sz="2000" b="0" i="1" dirty="0" smtClean="0"/>
              <a:t>only in PL/SQL blocks</a:t>
            </a:r>
            <a:r>
              <a:rPr lang="en-US" sz="2000" b="0" dirty="0" smtClean="0"/>
              <a:t>. Associative arrays can be sparse or dense and can be indexed by integer or string.</a:t>
            </a:r>
          </a:p>
          <a:p>
            <a:r>
              <a:rPr lang="en-US" sz="2000" dirty="0" smtClean="0"/>
              <a:t>Nested table.</a:t>
            </a:r>
            <a:r>
              <a:rPr lang="en-US" sz="2000" b="0" dirty="0" smtClean="0"/>
              <a:t> Added in Oracle8 Database, can be used in PL/SQL blocks, in SQL statements, and as the datatype of columns in tables. Nested tables can be sparse but are almost always dense. They can be indexed only by integer. </a:t>
            </a:r>
          </a:p>
          <a:p>
            <a:r>
              <a:rPr lang="en-US" sz="2000" dirty="0" smtClean="0"/>
              <a:t>Varray.</a:t>
            </a:r>
            <a:r>
              <a:rPr lang="en-US" sz="2000" b="0" dirty="0" smtClean="0"/>
              <a:t> Variable-size array can be used in PL/SQL blocks, in SQL statements, and as the datatype of columns in tables. Varrays are always dense and indexed by integer. You must specify the </a:t>
            </a:r>
            <a:r>
              <a:rPr lang="en-US" sz="2000" dirty="0" smtClean="0"/>
              <a:t>maximum number </a:t>
            </a:r>
            <a:r>
              <a:rPr lang="en-US" sz="2000" b="0" dirty="0" smtClean="0"/>
              <a:t>of elements allowed in a collection declared with that type.</a:t>
            </a:r>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1689</TotalTime>
  <Words>1407</Words>
  <Application>Microsoft Office PowerPoint</Application>
  <PresentationFormat>On-screen Show (4:3)</PresentationFormat>
  <Paragraphs>196</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Tahoma</vt:lpstr>
      <vt:lpstr>Wingdings</vt:lpstr>
      <vt:lpstr>template</vt:lpstr>
      <vt:lpstr>Extract, transform, load</vt:lpstr>
      <vt:lpstr>Agenda</vt:lpstr>
      <vt:lpstr>Records in pl/sql</vt:lpstr>
      <vt:lpstr>Records</vt:lpstr>
      <vt:lpstr>collections</vt:lpstr>
      <vt:lpstr>Collection in PL/SQL</vt:lpstr>
      <vt:lpstr>What exactly is a collection</vt:lpstr>
      <vt:lpstr>Why do we need them?</vt:lpstr>
      <vt:lpstr>Types of Collections</vt:lpstr>
      <vt:lpstr>How to create</vt:lpstr>
      <vt:lpstr>Collection Methods</vt:lpstr>
      <vt:lpstr>Varrays (Variable-Size Arrays)</vt:lpstr>
      <vt:lpstr>Nested Tables</vt:lpstr>
      <vt:lpstr>Varray and Nested Tables</vt:lpstr>
      <vt:lpstr>Associative Arrays</vt:lpstr>
      <vt:lpstr>Bulk SQL Operations</vt:lpstr>
      <vt:lpstr>BULK COLLECT and FORALL</vt:lpstr>
      <vt:lpstr>Bulk Collect</vt:lpstr>
      <vt:lpstr>Forall</vt:lpstr>
      <vt:lpstr>Dynamic sql</vt:lpstr>
      <vt:lpstr>Dynamic Cursors</vt:lpstr>
      <vt:lpstr>Dynamic Cursors Samples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Ilya Norkin</cp:lastModifiedBy>
  <cp:revision>429</cp:revision>
  <dcterms:created xsi:type="dcterms:W3CDTF">2014-04-05T15:14:09Z</dcterms:created>
  <dcterms:modified xsi:type="dcterms:W3CDTF">2017-11-22T20:23:36Z</dcterms:modified>
</cp:coreProperties>
</file>