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40"/>
  </p:notesMasterIdLst>
  <p:handoutMasterIdLst>
    <p:handoutMasterId r:id="rId41"/>
  </p:handoutMasterIdLst>
  <p:sldIdLst>
    <p:sldId id="376" r:id="rId2"/>
    <p:sldId id="377" r:id="rId3"/>
    <p:sldId id="354" r:id="rId4"/>
    <p:sldId id="378" r:id="rId5"/>
    <p:sldId id="381" r:id="rId6"/>
    <p:sldId id="380" r:id="rId7"/>
    <p:sldId id="382" r:id="rId8"/>
    <p:sldId id="384" r:id="rId9"/>
    <p:sldId id="385" r:id="rId10"/>
    <p:sldId id="387" r:id="rId11"/>
    <p:sldId id="386" r:id="rId12"/>
    <p:sldId id="388" r:id="rId13"/>
    <p:sldId id="391" r:id="rId14"/>
    <p:sldId id="389" r:id="rId15"/>
    <p:sldId id="390" r:id="rId16"/>
    <p:sldId id="392" r:id="rId17"/>
    <p:sldId id="397" r:id="rId18"/>
    <p:sldId id="393" r:id="rId19"/>
    <p:sldId id="398" r:id="rId20"/>
    <p:sldId id="396" r:id="rId21"/>
    <p:sldId id="395" r:id="rId22"/>
    <p:sldId id="383" r:id="rId23"/>
    <p:sldId id="399" r:id="rId24"/>
    <p:sldId id="401" r:id="rId25"/>
    <p:sldId id="410" r:id="rId26"/>
    <p:sldId id="411" r:id="rId27"/>
    <p:sldId id="412" r:id="rId28"/>
    <p:sldId id="413" r:id="rId29"/>
    <p:sldId id="409" r:id="rId30"/>
    <p:sldId id="403" r:id="rId31"/>
    <p:sldId id="414" r:id="rId32"/>
    <p:sldId id="415" r:id="rId33"/>
    <p:sldId id="417" r:id="rId34"/>
    <p:sldId id="416" r:id="rId35"/>
    <p:sldId id="405" r:id="rId36"/>
    <p:sldId id="419" r:id="rId37"/>
    <p:sldId id="375" r:id="rId38"/>
    <p:sldId id="418" r:id="rId3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 Options" id="{FC699B4F-2CF1-834B-9091-DF7C885204F9}">
          <p14:sldIdLst>
            <p14:sldId id="376"/>
          </p14:sldIdLst>
        </p14:section>
        <p14:section name="Content Pages" id="{ED1C162D-118D-3548-B293-5127223BDB37}">
          <p14:sldIdLst>
            <p14:sldId id="377"/>
            <p14:sldId id="354"/>
            <p14:sldId id="378"/>
            <p14:sldId id="381"/>
            <p14:sldId id="380"/>
            <p14:sldId id="382"/>
            <p14:sldId id="384"/>
            <p14:sldId id="385"/>
            <p14:sldId id="387"/>
            <p14:sldId id="386"/>
            <p14:sldId id="388"/>
            <p14:sldId id="391"/>
            <p14:sldId id="389"/>
            <p14:sldId id="390"/>
            <p14:sldId id="392"/>
            <p14:sldId id="397"/>
            <p14:sldId id="393"/>
            <p14:sldId id="398"/>
            <p14:sldId id="396"/>
            <p14:sldId id="395"/>
            <p14:sldId id="383"/>
            <p14:sldId id="399"/>
            <p14:sldId id="401"/>
            <p14:sldId id="410"/>
            <p14:sldId id="411"/>
            <p14:sldId id="412"/>
            <p14:sldId id="413"/>
            <p14:sldId id="409"/>
            <p14:sldId id="403"/>
            <p14:sldId id="414"/>
            <p14:sldId id="415"/>
            <p14:sldId id="417"/>
            <p14:sldId id="416"/>
            <p14:sldId id="405"/>
            <p14:sldId id="419"/>
            <p14:sldId id="375"/>
            <p14:sldId id="4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77" userDrawn="1">
          <p15:clr>
            <a:srgbClr val="A4A3A4"/>
          </p15:clr>
        </p15:guide>
        <p15:guide id="2" pos="5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45DBEB"/>
    <a:srgbClr val="006699"/>
    <a:srgbClr val="091925"/>
    <a:srgbClr val="123451"/>
    <a:srgbClr val="07131C"/>
    <a:srgbClr val="0D263A"/>
    <a:srgbClr val="336699"/>
    <a:srgbClr val="00FF8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 autoAdjust="0"/>
    <p:restoredTop sz="96210" autoAdjust="0"/>
  </p:normalViewPr>
  <p:slideViewPr>
    <p:cSldViewPr>
      <p:cViewPr varScale="1">
        <p:scale>
          <a:sx n="93" d="100"/>
          <a:sy n="93" d="100"/>
        </p:scale>
        <p:origin x="150" y="78"/>
      </p:cViewPr>
      <p:guideLst>
        <p:guide orient="horz" pos="677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1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1D3-35E8-438C-83B8-AB4C409907EB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C80A-5278-47FF-ABE7-913D0C84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614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1D3-35E8-438C-83B8-AB4C409907EB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C80A-5278-47FF-ABE7-913D0C84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7725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1D3-35E8-438C-83B8-AB4C409907EB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C80A-5278-47FF-ABE7-913D0C84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4243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80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75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685800"/>
            <a:ext cx="8412480" cy="38862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Aft>
                <a:spcPts val="450"/>
              </a:spcAft>
              <a:defRPr/>
            </a:lvl3pPr>
            <a:lvl4pPr>
              <a:lnSpc>
                <a:spcPct val="100000"/>
              </a:lnSpc>
              <a:spcAft>
                <a:spcPts val="450"/>
              </a:spcAft>
              <a:defRPr/>
            </a:lvl4pPr>
            <a:lvl5pPr>
              <a:lnSpc>
                <a:spcPct val="100000"/>
              </a:lnSpc>
              <a:spcAft>
                <a:spcPts val="45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05980"/>
            <a:ext cx="8686800" cy="45397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4889337"/>
            <a:ext cx="3048000" cy="2541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8220476" y="4869180"/>
            <a:ext cx="482185" cy="27432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81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683204"/>
            <a:ext cx="4114800" cy="41833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7"/>
            <a:ext cx="43434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9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1D3-35E8-438C-83B8-AB4C409907EB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C80A-5278-47FF-ABE7-913D0C84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8558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1D3-35E8-438C-83B8-AB4C409907EB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C80A-5278-47FF-ABE7-913D0C84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60746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1D3-35E8-438C-83B8-AB4C409907EB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C80A-5278-47FF-ABE7-913D0C84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6949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1D3-35E8-438C-83B8-AB4C409907EB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C80A-5278-47FF-ABE7-913D0C84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63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1D3-35E8-438C-83B8-AB4C409907EB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C80A-5278-47FF-ABE7-913D0C84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27697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1D3-35E8-438C-83B8-AB4C409907EB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C80A-5278-47FF-ABE7-913D0C84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45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1D3-35E8-438C-83B8-AB4C409907EB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C80A-5278-47FF-ABE7-913D0C84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783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1D3-35E8-438C-83B8-AB4C409907EB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C80A-5278-47FF-ABE7-913D0C84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8903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7F1D3-35E8-438C-83B8-AB4C409907EB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1C80A-5278-47FF-ABE7-913D0C8442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842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3" r:id="rId13"/>
    <p:sldLayoutId id="2147483744" r:id="rId14"/>
    <p:sldLayoutId id="2147483781" r:id="rId1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62000" y="1200150"/>
            <a:ext cx="7830320" cy="2557623"/>
          </a:xfrm>
        </p:spPr>
        <p:txBody>
          <a:bodyPr/>
          <a:lstStyle/>
          <a:p>
            <a:r>
              <a:rPr lang="en-US" sz="6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MILAVITSA’S</a:t>
            </a:r>
          </a:p>
          <a:p>
            <a:r>
              <a:rPr lang="en-US" sz="6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RETAIL</a:t>
            </a:r>
          </a:p>
          <a:p>
            <a:r>
              <a:rPr lang="en-US" sz="6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SALES</a:t>
            </a:r>
            <a:endParaRPr lang="en-US" sz="6600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-28254" y="4095750"/>
            <a:ext cx="3429000" cy="899971"/>
          </a:xfrm>
        </p:spPr>
        <p:txBody>
          <a:bodyPr>
            <a:noAutofit/>
          </a:bodyPr>
          <a:lstStyle/>
          <a:p>
            <a:pPr marL="342900" lvl="1" indent="0">
              <a:buNone/>
            </a:pPr>
            <a:r>
              <a:rPr lang="en-US" sz="20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VALERYIA LUPANAVA</a:t>
            </a:r>
          </a:p>
          <a:p>
            <a:pPr marL="342900" lvl="1" indent="0">
              <a:buNone/>
            </a:pPr>
            <a:r>
              <a:rPr lang="en-US" sz="20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BI LAB STUDENT</a:t>
            </a:r>
          </a:p>
          <a:p>
            <a:pPr marL="342900" lvl="1" indent="0">
              <a:buNone/>
            </a:pPr>
            <a:r>
              <a:rPr lang="en-US" sz="20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DECEMBER 2, 2017</a:t>
            </a:r>
          </a:p>
        </p:txBody>
      </p:sp>
    </p:spTree>
    <p:extLst>
      <p:ext uri="{BB962C8B-B14F-4D97-AF65-F5344CB8AC3E}">
        <p14:creationId xmlns:p14="http://schemas.microsoft.com/office/powerpoint/2010/main" val="41384705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609600" y="438150"/>
            <a:ext cx="3810000" cy="381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885950"/>
            <a:ext cx="7543800" cy="2057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MV Boli" panose="02000500030200090000" pitchFamily="2" charset="0"/>
                <a:cs typeface="MV Boli" panose="02000500030200090000" pitchFamily="2" charset="0"/>
              </a:rPr>
              <a:t>The </a:t>
            </a:r>
            <a:r>
              <a:rPr lang="en-US" sz="3200" dirty="0" smtClean="0">
                <a:latin typeface="MV Boli" panose="02000500030200090000" pitchFamily="2" charset="0"/>
                <a:cs typeface="MV Boli" panose="02000500030200090000" pitchFamily="2" charset="0"/>
              </a:rPr>
              <a:t>fact </a:t>
            </a:r>
            <a:r>
              <a:rPr lang="en-US" sz="3200" dirty="0">
                <a:latin typeface="MV Boli" panose="02000500030200090000" pitchFamily="2" charset="0"/>
                <a:cs typeface="MV Boli" panose="02000500030200090000" pitchFamily="2" charset="0"/>
              </a:rPr>
              <a:t>granularity is </a:t>
            </a:r>
            <a:r>
              <a:rPr lang="en-US" sz="32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DAILY SALES </a:t>
            </a:r>
            <a:r>
              <a:rPr lang="en-US" sz="32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AMOUNT</a:t>
            </a:r>
            <a:r>
              <a:rPr lang="en-US" sz="32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3200" dirty="0">
                <a:latin typeface="MV Boli" panose="02000500030200090000" pitchFamily="2" charset="0"/>
                <a:cs typeface="MV Boli" panose="02000500030200090000" pitchFamily="2" charset="0"/>
              </a:rPr>
              <a:t>per certain </a:t>
            </a:r>
            <a:r>
              <a:rPr lang="en-US" sz="32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CUSTOME</a:t>
            </a:r>
            <a:r>
              <a:rPr lang="en-US" sz="32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</a:t>
            </a:r>
            <a:r>
              <a:rPr lang="en-US" sz="3200" dirty="0" smtClean="0">
                <a:latin typeface="MV Boli" panose="02000500030200090000" pitchFamily="2" charset="0"/>
                <a:cs typeface="MV Boli" panose="02000500030200090000" pitchFamily="2" charset="0"/>
              </a:rPr>
              <a:t> and </a:t>
            </a:r>
            <a:r>
              <a:rPr lang="en-US" sz="32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</a:t>
            </a:r>
            <a:r>
              <a:rPr lang="en-US" sz="32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</a:t>
            </a:r>
            <a:r>
              <a:rPr lang="en-US" sz="32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PLOYEE</a:t>
            </a:r>
            <a:r>
              <a:rPr lang="en-US" sz="3200" dirty="0" smtClean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3200" dirty="0" smtClean="0">
                <a:latin typeface="MV Boli" panose="02000500030200090000" pitchFamily="2" charset="0"/>
                <a:cs typeface="MV Boli" panose="02000500030200090000" pitchFamily="2" charset="0"/>
              </a:rPr>
              <a:t>in </a:t>
            </a:r>
            <a:r>
              <a:rPr lang="en-US" sz="3200" dirty="0">
                <a:latin typeface="MV Boli" panose="02000500030200090000" pitchFamily="2" charset="0"/>
                <a:cs typeface="MV Boli" panose="02000500030200090000" pitchFamily="2" charset="0"/>
              </a:rPr>
              <a:t>a specific a </a:t>
            </a:r>
            <a:r>
              <a:rPr lang="en-US" sz="32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STORE</a:t>
            </a:r>
            <a:endParaRPr lang="ru-RU" sz="3200" dirty="0">
              <a:cs typeface="MV Boli" panose="0200050003020009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048000" y="1047750"/>
            <a:ext cx="533400" cy="533400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629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>
            <a:spLocks noGrp="1"/>
          </p:cNvSpPr>
          <p:nvPr>
            <p:ph type="ctrTitle"/>
          </p:nvPr>
        </p:nvSpPr>
        <p:spPr>
          <a:xfrm>
            <a:off x="228600" y="209550"/>
            <a:ext cx="3625850" cy="533400"/>
          </a:xfrm>
        </p:spPr>
        <p:txBody>
          <a:bodyPr>
            <a:noAutofit/>
          </a:bodyPr>
          <a:lstStyle/>
          <a:p>
            <a:pPr lvl="1" algn="ctr"/>
            <a:r>
              <a:rPr lang="en-US" sz="2800" b="1" cap="al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DATA SOURCES </a:t>
            </a:r>
            <a:endParaRPr lang="ru-RU" sz="2800" b="1" cap="al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751172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#1 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data from 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the site </a:t>
            </a:r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WWW.MILAVITSA.COM </a:t>
            </a:r>
            <a:endParaRPr lang="ru-RU" sz="2000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5926" y="1867873"/>
            <a:ext cx="7141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#2 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generated data on the 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site </a:t>
            </a:r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WWW.MOCKAROO.COM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ru-RU" sz="2000" dirty="0">
              <a:cs typeface="MV Boli" panose="0200050003020009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5926" y="3730842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#3 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generated data with SQL</a:t>
            </a:r>
            <a:endParaRPr lang="ru-RU" sz="2000" dirty="0">
              <a:cs typeface="MV Boli" panose="0200050003020009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82289" y="402332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en-US" sz="2000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1</a:t>
            </a:r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calendar data</a:t>
            </a:r>
            <a:endParaRPr lang="ru-RU" sz="2000" dirty="0">
              <a:cs typeface="MV Boli" panose="0200050003020009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82289" y="4367596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#2 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sales data</a:t>
            </a:r>
            <a:endParaRPr lang="ru-RU" sz="2000" dirty="0">
              <a:cs typeface="MV Boli" panose="0200050003020009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5075" y="225641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en-US" sz="2000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1</a:t>
            </a:r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customers data</a:t>
            </a:r>
            <a:endParaRPr lang="ru-RU" sz="2000" dirty="0">
              <a:cs typeface="MV Boli" panose="0200050003020009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45075" y="2610957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#2 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employees data</a:t>
            </a:r>
            <a:endParaRPr lang="ru-RU" sz="2000" dirty="0">
              <a:cs typeface="MV Boli" panose="0200050003020009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5075" y="2962534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#3 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products data</a:t>
            </a:r>
            <a:endParaRPr lang="ru-RU" sz="2000" dirty="0">
              <a:cs typeface="MV Boli" panose="0200050003020009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23810" y="1072524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en-US" sz="2000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1</a:t>
            </a:r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collections and lines data</a:t>
            </a:r>
            <a:endParaRPr lang="ru-RU" sz="2000" dirty="0">
              <a:cs typeface="MV Boli" panose="0200050003020009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22187" y="1479336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#2 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sizes data</a:t>
            </a:r>
            <a:endParaRPr lang="ru-RU" sz="2000" dirty="0">
              <a:cs typeface="MV Boli" panose="0200050003020009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45075" y="3315393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#4 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geography data</a:t>
            </a:r>
            <a:endParaRPr lang="ru-RU" sz="2000" dirty="0"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00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>
            <a:spLocks noGrp="1"/>
          </p:cNvSpPr>
          <p:nvPr>
            <p:ph type="ctrTitle"/>
          </p:nvPr>
        </p:nvSpPr>
        <p:spPr>
          <a:xfrm>
            <a:off x="946150" y="1885950"/>
            <a:ext cx="6858000" cy="1104900"/>
          </a:xfrm>
        </p:spPr>
        <p:txBody>
          <a:bodyPr>
            <a:noAutofit/>
          </a:bodyPr>
          <a:lstStyle/>
          <a:p>
            <a:pPr lvl="1" algn="ctr"/>
            <a:r>
              <a:rPr lang="en-US" sz="4000" b="1" cap="al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DIMENSIONAL SCHEMA </a:t>
            </a:r>
            <a:endParaRPr lang="ru-RU" sz="4000" b="1" cap="al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269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209550"/>
            <a:ext cx="87630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#1 </a:t>
            </a:r>
            <a:r>
              <a:rPr lang="en-US" sz="2800" dirty="0" smtClean="0">
                <a:latin typeface="MV Boli" panose="02000500030200090000" pitchFamily="2" charset="0"/>
                <a:cs typeface="MV Boli" panose="02000500030200090000" pitchFamily="2" charset="0"/>
              </a:rPr>
              <a:t>FOUR SCD2 DIMENSIONS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28600" y="1716102"/>
            <a:ext cx="8763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#2 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ONE SCD1 DIMENSION</a:t>
            </a:r>
          </a:p>
          <a:p>
            <a:pPr marL="0" indent="0">
              <a:buNone/>
            </a:pPr>
            <a:endParaRPr lang="en-US" sz="2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28600" y="3256605"/>
            <a:ext cx="8763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#3 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CALENDAR </a:t>
            </a:r>
            <a:r>
              <a:rPr lang="en-US" sz="2800" dirty="0" smtClean="0">
                <a:latin typeface="MV Boli" panose="02000500030200090000" pitchFamily="2" charset="0"/>
                <a:cs typeface="MV Boli" panose="02000500030200090000" pitchFamily="2" charset="0"/>
              </a:rPr>
              <a:t>DIMENSION</a:t>
            </a:r>
            <a:endParaRPr lang="en-US" sz="2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7113164" y="32120"/>
            <a:ext cx="1872258" cy="1872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dim_customers</a:t>
            </a:r>
            <a:endParaRPr lang="en-US" sz="1400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866042" y="467451"/>
            <a:ext cx="1951173" cy="1951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dim_employees</a:t>
            </a:r>
            <a:endParaRPr lang="en-US" sz="1200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5168806" y="1513410"/>
            <a:ext cx="1672823" cy="1672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dim_products</a:t>
            </a:r>
            <a:endParaRPr lang="ru-RU" dirty="0">
              <a:solidFill>
                <a:srgbClr val="FF0066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5373495" y="2484898"/>
            <a:ext cx="1672823" cy="1672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dim_payment_methods</a:t>
            </a:r>
            <a:endParaRPr lang="ru-RU" dirty="0">
              <a:solidFill>
                <a:srgbClr val="FF0066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6298366" y="3189470"/>
            <a:ext cx="1551889" cy="1551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dim_stores</a:t>
            </a:r>
            <a:endParaRPr lang="ru-RU" sz="1400" dirty="0">
              <a:solidFill>
                <a:srgbClr val="FF0066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7468493" y="3878796"/>
            <a:ext cx="1161600" cy="11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dim_day_time</a:t>
            </a:r>
            <a:endParaRPr lang="en-US" sz="1200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610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4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1" grpId="0" animBg="1"/>
      <p:bldP spid="13" grpId="0" animBg="1"/>
      <p:bldP spid="16" grpId="0" animBg="1"/>
      <p:bldP spid="17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" name="Объект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57150"/>
            <a:ext cx="7222231" cy="5086350"/>
          </a:xfrm>
        </p:spPr>
      </p:pic>
      <p:cxnSp>
        <p:nvCxnSpPr>
          <p:cNvPr id="19" name="Прямая со стрелкой 18"/>
          <p:cNvCxnSpPr/>
          <p:nvPr/>
        </p:nvCxnSpPr>
        <p:spPr>
          <a:xfrm flipV="1">
            <a:off x="4437321" y="115788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2819400" y="3181350"/>
            <a:ext cx="5334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 flipV="1">
            <a:off x="2819400" y="1268016"/>
            <a:ext cx="533400" cy="38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V="1">
            <a:off x="5592726" y="1350466"/>
            <a:ext cx="381000" cy="34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5562600" y="3181350"/>
            <a:ext cx="457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4419600" y="333375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3689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>
            <a:spLocks noGrp="1"/>
          </p:cNvSpPr>
          <p:nvPr>
            <p:ph type="ctrTitle"/>
          </p:nvPr>
        </p:nvSpPr>
        <p:spPr>
          <a:xfrm>
            <a:off x="946150" y="1885950"/>
            <a:ext cx="6858000" cy="1104900"/>
          </a:xfrm>
        </p:spPr>
        <p:txBody>
          <a:bodyPr>
            <a:noAutofit/>
          </a:bodyPr>
          <a:lstStyle/>
          <a:p>
            <a:pPr lvl="1" algn="ctr"/>
            <a:r>
              <a:rPr lang="ru-RU" sz="4000" b="1" cap="al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3</a:t>
            </a:r>
            <a:r>
              <a:rPr lang="en-US" sz="4000" b="1" cap="al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NF SCHEMA </a:t>
            </a:r>
            <a:endParaRPr lang="ru-RU" sz="4000" b="1" cap="al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214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81075"/>
            <a:ext cx="3124200" cy="31813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828800"/>
            <a:ext cx="3209925" cy="1485900"/>
          </a:xfrm>
          <a:prstGeom prst="rect">
            <a:avLst/>
          </a:prstGeom>
        </p:spPr>
      </p:pic>
      <p:cxnSp>
        <p:nvCxnSpPr>
          <p:cNvPr id="8" name="Прямая со стрелкой 7"/>
          <p:cNvCxnSpPr>
            <a:stCxn id="4" idx="3"/>
          </p:cNvCxnSpPr>
          <p:nvPr/>
        </p:nvCxnSpPr>
        <p:spPr>
          <a:xfrm>
            <a:off x="3429000" y="2571750"/>
            <a:ext cx="157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6301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 стрелкой 7"/>
          <p:cNvCxnSpPr/>
          <p:nvPr/>
        </p:nvCxnSpPr>
        <p:spPr>
          <a:xfrm>
            <a:off x="3429000" y="2571750"/>
            <a:ext cx="157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41" y="1047750"/>
            <a:ext cx="3181350" cy="29622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1790700"/>
            <a:ext cx="32956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098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" y="133350"/>
            <a:ext cx="2743200" cy="13906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95139"/>
            <a:ext cx="2638425" cy="17621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2571750"/>
            <a:ext cx="2590800" cy="17811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9816" y="2571750"/>
            <a:ext cx="2619375" cy="1781175"/>
          </a:xfrm>
          <a:prstGeom prst="rect">
            <a:avLst/>
          </a:prstGeom>
        </p:spPr>
      </p:pic>
      <p:cxnSp>
        <p:nvCxnSpPr>
          <p:cNvPr id="13" name="Прямая со стрелкой 12"/>
          <p:cNvCxnSpPr>
            <a:endCxn id="9" idx="1"/>
          </p:cNvCxnSpPr>
          <p:nvPr/>
        </p:nvCxnSpPr>
        <p:spPr>
          <a:xfrm>
            <a:off x="2746744" y="971550"/>
            <a:ext cx="606056" cy="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495800" y="1857264"/>
            <a:ext cx="0" cy="71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5943600" y="3409950"/>
            <a:ext cx="556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47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893" y="656284"/>
            <a:ext cx="3067050" cy="2438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232" y="3195887"/>
            <a:ext cx="2705100" cy="18764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9" y="3527947"/>
            <a:ext cx="2800350" cy="15621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3844"/>
            <a:ext cx="3171825" cy="1628775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>
            <a:off x="3171825" y="1098823"/>
            <a:ext cx="2238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2847089" y="4308997"/>
            <a:ext cx="648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 rot="5400000" flipH="1" flipV="1">
            <a:off x="6188710" y="3106307"/>
            <a:ext cx="1214313" cy="1191068"/>
          </a:xfrm>
          <a:prstGeom prst="bentConnector3">
            <a:avLst>
              <a:gd name="adj1" fmla="val 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0752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>
            <a:spLocks noGrp="1"/>
          </p:cNvSpPr>
          <p:nvPr>
            <p:ph type="ctrTitle"/>
          </p:nvPr>
        </p:nvSpPr>
        <p:spPr>
          <a:xfrm>
            <a:off x="990600" y="2038350"/>
            <a:ext cx="6858000" cy="723900"/>
          </a:xfrm>
        </p:spPr>
        <p:txBody>
          <a:bodyPr>
            <a:normAutofit/>
          </a:bodyPr>
          <a:lstStyle/>
          <a:p>
            <a:pPr lvl="1" algn="ctr"/>
            <a:r>
              <a:rPr lang="en-US" sz="40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Business background</a:t>
            </a:r>
            <a:endParaRPr lang="ru-RU" sz="4000" b="1" cap="al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V Boli" panose="02000500030200090000" pitchFamily="2" charset="0"/>
            </a:endParaRPr>
          </a:p>
        </p:txBody>
      </p:sp>
      <p:pic>
        <p:nvPicPr>
          <p:cNvPr id="7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848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23805" y="1602858"/>
            <a:ext cx="2520195" cy="20097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424" y="1119186"/>
            <a:ext cx="3409950" cy="28098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3" y="133349"/>
            <a:ext cx="2524125" cy="19716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64" y="3124200"/>
            <a:ext cx="2752725" cy="1924050"/>
          </a:xfrm>
          <a:prstGeom prst="rect">
            <a:avLst/>
          </a:prstGeom>
        </p:spPr>
      </p:pic>
      <p:cxnSp>
        <p:nvCxnSpPr>
          <p:cNvPr id="10" name="Соединительная линия уступом 9"/>
          <p:cNvCxnSpPr>
            <a:stCxn id="4" idx="2"/>
          </p:cNvCxnSpPr>
          <p:nvPr/>
        </p:nvCxnSpPr>
        <p:spPr>
          <a:xfrm rot="16200000" flipH="1">
            <a:off x="1870499" y="1567360"/>
            <a:ext cx="390526" cy="1465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/>
          <p:nvPr/>
        </p:nvCxnSpPr>
        <p:spPr>
          <a:xfrm flipV="1">
            <a:off x="1332835" y="2800350"/>
            <a:ext cx="1465854" cy="323850"/>
          </a:xfrm>
          <a:prstGeom prst="bentConnector3">
            <a:avLst>
              <a:gd name="adj1" fmla="val -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6325374" y="2724150"/>
            <a:ext cx="298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6331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1197"/>
            <a:ext cx="3438525" cy="19145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110" y="2067368"/>
            <a:ext cx="2971800" cy="23050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375" y="2080023"/>
            <a:ext cx="2714625" cy="2552700"/>
          </a:xfrm>
          <a:prstGeom prst="rect">
            <a:avLst/>
          </a:prstGeom>
        </p:spPr>
      </p:pic>
      <p:cxnSp>
        <p:nvCxnSpPr>
          <p:cNvPr id="9" name="Соединительная линия уступом 8"/>
          <p:cNvCxnSpPr/>
          <p:nvPr/>
        </p:nvCxnSpPr>
        <p:spPr>
          <a:xfrm>
            <a:off x="1600200" y="1965722"/>
            <a:ext cx="1481138" cy="1444228"/>
          </a:xfrm>
          <a:prstGeom prst="bentConnector3">
            <a:avLst>
              <a:gd name="adj1" fmla="val 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6051587" y="3409950"/>
            <a:ext cx="37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5481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>
            <a:spLocks noGrp="1"/>
          </p:cNvSpPr>
          <p:nvPr>
            <p:ph type="ctrTitle"/>
          </p:nvPr>
        </p:nvSpPr>
        <p:spPr>
          <a:xfrm>
            <a:off x="946150" y="1885950"/>
            <a:ext cx="6858000" cy="1104900"/>
          </a:xfrm>
        </p:spPr>
        <p:txBody>
          <a:bodyPr>
            <a:noAutofit/>
          </a:bodyPr>
          <a:lstStyle/>
          <a:p>
            <a:pPr lvl="1" algn="ctr"/>
            <a:r>
              <a:rPr lang="en-US" sz="4000" b="1" cap="al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Load Strategy </a:t>
            </a:r>
            <a:endParaRPr lang="ru-RU" sz="4000" b="1" cap="al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904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6391497" y="869876"/>
            <a:ext cx="2274481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214" y="69084"/>
            <a:ext cx="2858386" cy="44526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LAYERS SCHEMA</a:t>
            </a:r>
            <a:endParaRPr lang="ru-RU" sz="2400" dirty="0">
              <a:solidFill>
                <a:schemeClr val="accent5">
                  <a:lumMod val="7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11" name="Прямоугольник с одним вырезанным углом 10"/>
          <p:cNvSpPr/>
          <p:nvPr/>
        </p:nvSpPr>
        <p:spPr>
          <a:xfrm>
            <a:off x="68320" y="713521"/>
            <a:ext cx="828562" cy="45657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040971" y="869876"/>
            <a:ext cx="3779725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1295400" y="1290459"/>
            <a:ext cx="1433771" cy="31490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919387" y="1872543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BL_CL_1ST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903923" y="2712914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BL_3NF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2895600" y="3543188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BL_CL_2ND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711470" y="3518822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BL_DM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22" name="Правая фигурная скобка 21"/>
          <p:cNvSpPr/>
          <p:nvPr/>
        </p:nvSpPr>
        <p:spPr>
          <a:xfrm>
            <a:off x="861681" y="666750"/>
            <a:ext cx="760541" cy="3896443"/>
          </a:xfrm>
          <a:prstGeom prst="rightBrace">
            <a:avLst>
              <a:gd name="adj1" fmla="val 8333"/>
              <a:gd name="adj2" fmla="val 196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>
            <a:off x="5075792" y="3766735"/>
            <a:ext cx="1433771" cy="31490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с одним вырезанным углом 23"/>
          <p:cNvSpPr/>
          <p:nvPr/>
        </p:nvSpPr>
        <p:spPr>
          <a:xfrm>
            <a:off x="170399" y="873588"/>
            <a:ext cx="828562" cy="45657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с одним вырезанным углом 24"/>
          <p:cNvSpPr/>
          <p:nvPr/>
        </p:nvSpPr>
        <p:spPr>
          <a:xfrm>
            <a:off x="299116" y="1038106"/>
            <a:ext cx="828562" cy="45657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с одним вырезанным углом 26"/>
          <p:cNvSpPr/>
          <p:nvPr/>
        </p:nvSpPr>
        <p:spPr>
          <a:xfrm>
            <a:off x="59052" y="1679477"/>
            <a:ext cx="828562" cy="45657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с одним вырезанным углом 27"/>
          <p:cNvSpPr/>
          <p:nvPr/>
        </p:nvSpPr>
        <p:spPr>
          <a:xfrm>
            <a:off x="146700" y="1827286"/>
            <a:ext cx="828562" cy="45657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с одним вырезанным углом 28"/>
          <p:cNvSpPr/>
          <p:nvPr/>
        </p:nvSpPr>
        <p:spPr>
          <a:xfrm>
            <a:off x="264768" y="1985598"/>
            <a:ext cx="828562" cy="45657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с одним вырезанным углом 29"/>
          <p:cNvSpPr/>
          <p:nvPr/>
        </p:nvSpPr>
        <p:spPr>
          <a:xfrm>
            <a:off x="75466" y="2673563"/>
            <a:ext cx="828562" cy="45657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с одним вырезанным углом 30"/>
          <p:cNvSpPr/>
          <p:nvPr/>
        </p:nvSpPr>
        <p:spPr>
          <a:xfrm>
            <a:off x="177545" y="2833630"/>
            <a:ext cx="828562" cy="45657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с одним вырезанным углом 31"/>
          <p:cNvSpPr/>
          <p:nvPr/>
        </p:nvSpPr>
        <p:spPr>
          <a:xfrm>
            <a:off x="306262" y="2998148"/>
            <a:ext cx="828562" cy="45657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с одним вырезанным углом 32"/>
          <p:cNvSpPr/>
          <p:nvPr/>
        </p:nvSpPr>
        <p:spPr>
          <a:xfrm>
            <a:off x="68320" y="3653417"/>
            <a:ext cx="828562" cy="45657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с одним вырезанным углом 33"/>
          <p:cNvSpPr/>
          <p:nvPr/>
        </p:nvSpPr>
        <p:spPr>
          <a:xfrm>
            <a:off x="170399" y="3813484"/>
            <a:ext cx="828562" cy="45657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с одним вырезанным углом 34"/>
          <p:cNvSpPr/>
          <p:nvPr/>
        </p:nvSpPr>
        <p:spPr>
          <a:xfrm>
            <a:off x="299116" y="3978002"/>
            <a:ext cx="828562" cy="45657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Выгнутая вправо стрелка 35"/>
          <p:cNvSpPr/>
          <p:nvPr/>
        </p:nvSpPr>
        <p:spPr>
          <a:xfrm>
            <a:off x="4724400" y="1330162"/>
            <a:ext cx="457200" cy="100537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7" name="Выгнутая влево стрелка 36"/>
          <p:cNvSpPr/>
          <p:nvPr/>
        </p:nvSpPr>
        <p:spPr>
          <a:xfrm>
            <a:off x="2216847" y="2158399"/>
            <a:ext cx="595849" cy="102295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7293963" y="1775610"/>
            <a:ext cx="691373" cy="5599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FACT</a:t>
            </a:r>
            <a:endParaRPr lang="ru-RU" sz="900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6593411" y="1446323"/>
            <a:ext cx="558259" cy="4521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</a:t>
            </a:r>
            <a:endParaRPr lang="ru-RU" sz="800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107447" y="1308904"/>
            <a:ext cx="531825" cy="4307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</a:t>
            </a:r>
            <a:endParaRPr lang="ru-RU" sz="800" dirty="0"/>
          </a:p>
        </p:txBody>
      </p:sp>
      <p:sp>
        <p:nvSpPr>
          <p:cNvPr id="41" name="Овал 40"/>
          <p:cNvSpPr/>
          <p:nvPr/>
        </p:nvSpPr>
        <p:spPr>
          <a:xfrm>
            <a:off x="7331466" y="1132179"/>
            <a:ext cx="568213" cy="4601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</a:t>
            </a:r>
            <a:endParaRPr lang="ru-RU" sz="800" dirty="0"/>
          </a:p>
        </p:txBody>
      </p:sp>
      <p:sp>
        <p:nvSpPr>
          <p:cNvPr id="47" name="Овал 46"/>
          <p:cNvSpPr/>
          <p:nvPr/>
        </p:nvSpPr>
        <p:spPr>
          <a:xfrm>
            <a:off x="8068375" y="2000858"/>
            <a:ext cx="568213" cy="4601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</a:t>
            </a:r>
            <a:endParaRPr lang="ru-RU" sz="800" dirty="0"/>
          </a:p>
        </p:txBody>
      </p:sp>
      <p:sp>
        <p:nvSpPr>
          <p:cNvPr id="48" name="Овал 47"/>
          <p:cNvSpPr/>
          <p:nvPr/>
        </p:nvSpPr>
        <p:spPr>
          <a:xfrm>
            <a:off x="6560393" y="2105445"/>
            <a:ext cx="568213" cy="4601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</a:t>
            </a:r>
            <a:endParaRPr lang="ru-RU" sz="800" dirty="0"/>
          </a:p>
        </p:txBody>
      </p:sp>
      <p:sp>
        <p:nvSpPr>
          <p:cNvPr id="71" name="Овал 70"/>
          <p:cNvSpPr/>
          <p:nvPr/>
        </p:nvSpPr>
        <p:spPr>
          <a:xfrm>
            <a:off x="7383354" y="2497558"/>
            <a:ext cx="531825" cy="4307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</a:t>
            </a:r>
            <a:endParaRPr lang="ru-RU" sz="80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2898397" y="1038106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SA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_SRC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44" name="Выгнутая влево стрелка 43"/>
          <p:cNvSpPr/>
          <p:nvPr/>
        </p:nvSpPr>
        <p:spPr>
          <a:xfrm>
            <a:off x="2155687" y="3226435"/>
            <a:ext cx="595849" cy="102295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7639649" y="1605364"/>
            <a:ext cx="0" cy="170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endCxn id="38" idx="1"/>
          </p:cNvCxnSpPr>
          <p:nvPr/>
        </p:nvCxnSpPr>
        <p:spPr>
          <a:xfrm>
            <a:off x="7151670" y="1800106"/>
            <a:ext cx="243542" cy="57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7118437" y="2150718"/>
            <a:ext cx="216685" cy="60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7639649" y="2360032"/>
            <a:ext cx="0" cy="101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7947557" y="1706863"/>
            <a:ext cx="199994" cy="150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 flipV="1">
            <a:off x="7985336" y="2158399"/>
            <a:ext cx="62218" cy="10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7349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50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7" grpId="0" animBg="1"/>
      <p:bldP spid="48" grpId="0" animBg="1"/>
      <p:bldP spid="71" grpId="0" animBg="1"/>
      <p:bldP spid="43" grpId="0" animBg="1"/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16984" y="349883"/>
            <a:ext cx="4155016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                    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274410" y="2724150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BL_CL_1ST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274410" y="518113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SA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_SRC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2" name="Выгнутая вправо стрелка 1"/>
          <p:cNvSpPr/>
          <p:nvPr/>
        </p:nvSpPr>
        <p:spPr>
          <a:xfrm>
            <a:off x="3276600" y="895350"/>
            <a:ext cx="1066800" cy="2590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24600" y="361950"/>
            <a:ext cx="2514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EXTERNAL TABLES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324600" y="2274361"/>
            <a:ext cx="2514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WRK </a:t>
            </a:r>
            <a: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TABLES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9" name="Выгнутая влево стрелка 8"/>
          <p:cNvSpPr/>
          <p:nvPr/>
        </p:nvSpPr>
        <p:spPr>
          <a:xfrm>
            <a:off x="5130619" y="1055161"/>
            <a:ext cx="990600" cy="2438400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3173" y="1782792"/>
            <a:ext cx="62549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ONE </a:t>
            </a:r>
            <a:b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TO </a:t>
            </a:r>
            <a:b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ONE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8671" y="1575042"/>
            <a:ext cx="1439772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                   GRANTS </a:t>
            </a:r>
            <a: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ON </a:t>
            </a: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                  READ/WRITE                    </a:t>
            </a:r>
            <a: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DIRECTORIES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2765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" grpId="0" animBg="1"/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16984" y="349883"/>
            <a:ext cx="4155016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312524" y="674161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BL_CL_1ST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2" name="Выгнутая вправо стрелка 1"/>
          <p:cNvSpPr/>
          <p:nvPr/>
        </p:nvSpPr>
        <p:spPr>
          <a:xfrm>
            <a:off x="3227377" y="845183"/>
            <a:ext cx="1066800" cy="2590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24600" y="361950"/>
            <a:ext cx="2514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WRK TABLES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324600" y="2274361"/>
            <a:ext cx="2514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CLS </a:t>
            </a:r>
            <a: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TABLES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9" name="Выгнутая влево стрелка 8"/>
          <p:cNvSpPr/>
          <p:nvPr/>
        </p:nvSpPr>
        <p:spPr>
          <a:xfrm>
            <a:off x="5130619" y="1055161"/>
            <a:ext cx="990600" cy="2438400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3173" y="1782792"/>
            <a:ext cx="10679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CLEANSED</a:t>
            </a:r>
          </a:p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DATA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337353" y="2876550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BL_CL_1ST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99007" y="1708821"/>
            <a:ext cx="1154483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PACKAGES </a:t>
            </a:r>
            <a: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with </a:t>
            </a:r>
            <a:b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TRUNCATE</a:t>
            </a:r>
            <a:b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INSERT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  <a:p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825201" y="1827660"/>
            <a:ext cx="1569892" cy="241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825201" y="2156305"/>
            <a:ext cx="1569892" cy="241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PACKAGES</a:t>
            </a:r>
            <a:endParaRPr lang="ru-RU" b="1" dirty="0"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8221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52400" y="349883"/>
            <a:ext cx="44196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312524" y="674161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BL_CL_1ST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2" name="Выгнутая вправо стрелка 1"/>
          <p:cNvSpPr/>
          <p:nvPr/>
        </p:nvSpPr>
        <p:spPr>
          <a:xfrm>
            <a:off x="3227377" y="845183"/>
            <a:ext cx="1066800" cy="2590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24600" y="361950"/>
            <a:ext cx="2514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CLS </a:t>
            </a:r>
            <a: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TABLES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324600" y="2274361"/>
            <a:ext cx="2514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CE TABLES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9" name="Выгнутая влево стрелка 8"/>
          <p:cNvSpPr/>
          <p:nvPr/>
        </p:nvSpPr>
        <p:spPr>
          <a:xfrm>
            <a:off x="5130619" y="1055161"/>
            <a:ext cx="990600" cy="2438400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3173" y="1782792"/>
            <a:ext cx="54213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ONE</a:t>
            </a:r>
            <a:b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TO</a:t>
            </a:r>
            <a:b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ONE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337353" y="2876550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BL_3NF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03816" y="1708821"/>
            <a:ext cx="1144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PACKEGES </a:t>
            </a:r>
            <a:b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with </a:t>
            </a:r>
            <a:b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MERGE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  <a:p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223308" y="1708821"/>
            <a:ext cx="1569892" cy="241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223308" y="3638550"/>
            <a:ext cx="1569892" cy="2503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SEQUENCES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219883" y="1424208"/>
            <a:ext cx="1569892" cy="241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PACKAGES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5" name="Выгнутая влево стрелка 4"/>
          <p:cNvSpPr/>
          <p:nvPr/>
        </p:nvSpPr>
        <p:spPr>
          <a:xfrm>
            <a:off x="181838" y="848888"/>
            <a:ext cx="1057793" cy="26446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GRANTS</a:t>
            </a:r>
            <a:b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SELECT</a:t>
            </a:r>
            <a:b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INSERT</a:t>
            </a:r>
            <a:b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UPDATE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610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3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5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52400" y="349883"/>
            <a:ext cx="44196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312524" y="674161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BL_3NF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2" name="Выгнутая вправо стрелка 1"/>
          <p:cNvSpPr/>
          <p:nvPr/>
        </p:nvSpPr>
        <p:spPr>
          <a:xfrm>
            <a:off x="3227377" y="845183"/>
            <a:ext cx="1066800" cy="2590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24600" y="361950"/>
            <a:ext cx="2514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CE </a:t>
            </a:r>
            <a: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TABLES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324600" y="2274361"/>
            <a:ext cx="2514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CLS TABLES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9" name="Выгнутая влево стрелка 8"/>
          <p:cNvSpPr/>
          <p:nvPr/>
        </p:nvSpPr>
        <p:spPr>
          <a:xfrm>
            <a:off x="5130619" y="1055161"/>
            <a:ext cx="990600" cy="2438400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30619" y="2020445"/>
            <a:ext cx="12009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AGREGATED</a:t>
            </a:r>
            <a:b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DATA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337353" y="2876550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BL_CL_2ND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01828" y="1708821"/>
            <a:ext cx="1148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PACKAGES </a:t>
            </a:r>
            <a: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TRUNCATE</a:t>
            </a:r>
            <a:b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INSERT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  <a:p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223308" y="1708821"/>
            <a:ext cx="1569892" cy="241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223308" y="3638550"/>
            <a:ext cx="1569892" cy="241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PACKAGES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18" name="Выгнутая влево стрелка 17"/>
          <p:cNvSpPr/>
          <p:nvPr/>
        </p:nvSpPr>
        <p:spPr>
          <a:xfrm>
            <a:off x="181838" y="848888"/>
            <a:ext cx="1057793" cy="26446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GRANTS</a:t>
            </a:r>
            <a:b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SELECT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4088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3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52400" y="349883"/>
            <a:ext cx="44196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312524" y="674161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BL_CL_2ND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2" name="Выгнутая вправо стрелка 1"/>
          <p:cNvSpPr/>
          <p:nvPr/>
        </p:nvSpPr>
        <p:spPr>
          <a:xfrm>
            <a:off x="3227377" y="845183"/>
            <a:ext cx="1066800" cy="2590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24600" y="361950"/>
            <a:ext cx="2514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CLS TABLES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324600" y="2274361"/>
            <a:ext cx="2514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 TABLES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9" name="Выгнутая влево стрелка 8"/>
          <p:cNvSpPr/>
          <p:nvPr/>
        </p:nvSpPr>
        <p:spPr>
          <a:xfrm>
            <a:off x="5130619" y="1055161"/>
            <a:ext cx="990600" cy="2438400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0036" y="2020445"/>
            <a:ext cx="54213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ONE</a:t>
            </a:r>
            <a:b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TO</a:t>
            </a:r>
            <a:b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ONE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337353" y="2876550"/>
            <a:ext cx="1752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BL_DM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99008" y="1708821"/>
            <a:ext cx="1154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PACKAGES </a:t>
            </a:r>
            <a: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en-US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MERGE</a:t>
            </a:r>
            <a:b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CURSORS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  <a:p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223308" y="1708821"/>
            <a:ext cx="1569892" cy="241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223308" y="3638550"/>
            <a:ext cx="1569892" cy="241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SEQUENCES</a:t>
            </a:r>
            <a:endParaRPr lang="ru-RU" b="1" dirty="0">
              <a:cs typeface="MV Boli" panose="02000500030200090000" pitchFamily="2" charset="0"/>
            </a:endParaRPr>
          </a:p>
        </p:txBody>
      </p:sp>
      <p:sp>
        <p:nvSpPr>
          <p:cNvPr id="18" name="Выгнутая влево стрелка 17"/>
          <p:cNvSpPr/>
          <p:nvPr/>
        </p:nvSpPr>
        <p:spPr>
          <a:xfrm>
            <a:off x="181838" y="848888"/>
            <a:ext cx="1057793" cy="26446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GRANTS</a:t>
            </a:r>
            <a:b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SELECT</a:t>
            </a:r>
          </a:p>
          <a:p>
            <a:pPr algn="ctr"/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INSERT</a:t>
            </a:r>
            <a:b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UPDATE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219883" y="1435947"/>
            <a:ext cx="1569892" cy="241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PACKAGES</a:t>
            </a:r>
            <a:endParaRPr lang="ru-RU" b="1" dirty="0"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4554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3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5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 animBg="1"/>
      <p:bldP spid="17" grpId="0" animBg="1"/>
      <p:bldP spid="18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>
            <a:spLocks noGrp="1"/>
          </p:cNvSpPr>
          <p:nvPr>
            <p:ph type="ctrTitle"/>
          </p:nvPr>
        </p:nvSpPr>
        <p:spPr>
          <a:xfrm>
            <a:off x="946150" y="1885950"/>
            <a:ext cx="6858000" cy="1104900"/>
          </a:xfrm>
        </p:spPr>
        <p:txBody>
          <a:bodyPr>
            <a:noAutofit/>
          </a:bodyPr>
          <a:lstStyle/>
          <a:p>
            <a:pPr lvl="1" algn="ctr"/>
            <a:r>
              <a:rPr lang="en-US" sz="4000" b="1" cap="al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GENERATING FACT TABLE </a:t>
            </a:r>
            <a:endParaRPr lang="ru-RU" sz="4000" b="1" cap="al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81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635000" y="1581149"/>
            <a:ext cx="2209800" cy="2193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MILAVITSA</a:t>
            </a:r>
            <a:endParaRPr lang="ru-RU" b="1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V="1">
            <a:off x="2895600" y="1276350"/>
            <a:ext cx="2290281" cy="99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895600" y="2619423"/>
            <a:ext cx="381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895600" y="2971896"/>
            <a:ext cx="2442110" cy="66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5305674" y="93334"/>
            <a:ext cx="1933326" cy="2021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International company</a:t>
            </a:r>
            <a:endParaRPr lang="ru-RU" sz="1600" b="1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6826820" y="1392894"/>
            <a:ext cx="2218719" cy="2218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Great product variety</a:t>
            </a:r>
            <a:endParaRPr lang="ru-RU" sz="1600" b="1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5388510" y="3007129"/>
            <a:ext cx="1933326" cy="2021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50</a:t>
            </a:r>
            <a:r>
              <a:rPr lang="en-US" sz="2400" dirty="0"/>
              <a:t> </a:t>
            </a:r>
            <a:r>
              <a:rPr lang="en-US" sz="20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years</a:t>
            </a:r>
            <a:endParaRPr lang="ru-RU" sz="2000" b="1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313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2" animBg="1"/>
      <p:bldP spid="22" grpId="0" animBg="1"/>
      <p:bldP spid="24" grpId="0" animBg="1"/>
      <p:bldP spid="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04800" y="283824"/>
            <a:ext cx="83820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SELECT</a:t>
            </a:r>
            <a:r>
              <a:rPr lang="en-US" sz="1400" b="1" dirty="0" smtClean="0"/>
              <a:t> </a:t>
            </a:r>
            <a:r>
              <a:rPr lang="en-US" sz="1400" b="1" dirty="0">
                <a:solidFill>
                  <a:srgbClr val="FF0000"/>
                </a:solidFill>
              </a:rPr>
              <a:t>TRUNC</a:t>
            </a:r>
            <a:r>
              <a:rPr lang="en-US" sz="1400" b="1" dirty="0"/>
              <a:t>(dbms_random.value(100000000000, 9999999999999)) AS receipt_id ,</a:t>
            </a:r>
          </a:p>
          <a:p>
            <a:r>
              <a:rPr lang="en-US" sz="1400" b="1" dirty="0"/>
              <a:t>              </a:t>
            </a:r>
            <a:r>
              <a:rPr lang="en-US" sz="1400" b="1" dirty="0" smtClean="0">
                <a:solidFill>
                  <a:srgbClr val="FF0000"/>
                </a:solidFill>
              </a:rPr>
              <a:t>TRUNC</a:t>
            </a:r>
            <a:r>
              <a:rPr lang="en-US" sz="1400" b="1" dirty="0" smtClean="0"/>
              <a:t> </a:t>
            </a:r>
            <a:r>
              <a:rPr lang="en-US" sz="1400" b="1" dirty="0"/>
              <a:t>( (sysdate + 4) + dbms_random.value ( 1, 1000 ) )    AS receipt_dt ,</a:t>
            </a:r>
          </a:p>
          <a:p>
            <a:r>
              <a:rPr lang="en-US" sz="1400" b="1" dirty="0"/>
              <a:t>              </a:t>
            </a:r>
            <a:r>
              <a:rPr lang="en-US" sz="1400" b="1" dirty="0" smtClean="0">
                <a:solidFill>
                  <a:srgbClr val="FF0000"/>
                </a:solidFill>
              </a:rPr>
              <a:t>ROUND </a:t>
            </a:r>
            <a:r>
              <a:rPr lang="en-US" sz="1400" b="1" dirty="0"/>
              <a:t>( dbms_random.value ( ( SELECT </a:t>
            </a:r>
            <a:r>
              <a:rPr lang="en-US" sz="1400" b="1" dirty="0">
                <a:solidFill>
                  <a:srgbClr val="FF0000"/>
                </a:solidFill>
              </a:rPr>
              <a:t>MIN</a:t>
            </a:r>
            <a:r>
              <a:rPr lang="en-US" sz="1400" b="1" dirty="0"/>
              <a:t> </a:t>
            </a:r>
            <a:r>
              <a:rPr lang="en-US" sz="1400" b="1" dirty="0" smtClean="0"/>
              <a:t> ( </a:t>
            </a:r>
            <a:r>
              <a:rPr lang="en-US" sz="1400" b="1" dirty="0"/>
              <a:t>store_id ) FROM bl_3nf.ce_stores), </a:t>
            </a:r>
          </a:p>
          <a:p>
            <a:r>
              <a:rPr lang="en-US" sz="1400" b="1" dirty="0"/>
              <a:t>                                          </a:t>
            </a:r>
            <a:r>
              <a:rPr lang="en-US" sz="1400" b="1" dirty="0" smtClean="0"/>
              <a:t>                               </a:t>
            </a:r>
            <a:r>
              <a:rPr lang="en-US" sz="1400" b="1" dirty="0"/>
              <a:t>( SELECT </a:t>
            </a:r>
            <a:r>
              <a:rPr lang="en-US" sz="1400" b="1" dirty="0">
                <a:solidFill>
                  <a:srgbClr val="FF0000"/>
                </a:solidFill>
              </a:rPr>
              <a:t>MAX</a:t>
            </a:r>
            <a:r>
              <a:rPr lang="en-US" sz="1400" b="1" dirty="0"/>
              <a:t> ( store_id ) FROM bl_3nf.ce_stores) ) ) AS store_id ,</a:t>
            </a:r>
          </a:p>
          <a:p>
            <a:r>
              <a:rPr lang="en-US" sz="1400" b="1" dirty="0"/>
              <a:t>              </a:t>
            </a:r>
            <a:r>
              <a:rPr lang="en-US" sz="1400" b="1" dirty="0" smtClean="0">
                <a:solidFill>
                  <a:srgbClr val="FF0000"/>
                </a:solidFill>
              </a:rPr>
              <a:t>ROUND</a:t>
            </a:r>
            <a:r>
              <a:rPr lang="en-US" sz="1400" b="1" dirty="0" smtClean="0"/>
              <a:t> </a:t>
            </a:r>
            <a:r>
              <a:rPr lang="en-US" sz="1400" b="1" dirty="0"/>
              <a:t>( dbms_random.value ( ( SELECT </a:t>
            </a:r>
            <a:r>
              <a:rPr lang="en-US" sz="1400" b="1" dirty="0">
                <a:solidFill>
                  <a:srgbClr val="FF0000"/>
                </a:solidFill>
              </a:rPr>
              <a:t>MIN</a:t>
            </a:r>
            <a:r>
              <a:rPr lang="en-US" sz="1400" b="1" dirty="0"/>
              <a:t> </a:t>
            </a:r>
            <a:r>
              <a:rPr lang="en-US" sz="1400" b="1" dirty="0" smtClean="0"/>
              <a:t> ( </a:t>
            </a:r>
            <a:r>
              <a:rPr lang="en-US" sz="1400" b="1" dirty="0"/>
              <a:t>employee_id) </a:t>
            </a:r>
            <a:endParaRPr lang="en-US" sz="1400" b="1" dirty="0" smtClean="0"/>
          </a:p>
          <a:p>
            <a:r>
              <a:rPr lang="en-US" sz="1400" b="1" dirty="0"/>
              <a:t> </a:t>
            </a:r>
            <a:r>
              <a:rPr lang="en-US" sz="1400" b="1" dirty="0" smtClean="0"/>
              <a:t>                                                                           FROM </a:t>
            </a:r>
            <a:r>
              <a:rPr lang="en-US" sz="1400" b="1" dirty="0"/>
              <a:t>bl_3nf.ce_employees </a:t>
            </a:r>
            <a:endParaRPr lang="en-US" sz="1400" b="1" dirty="0" smtClean="0"/>
          </a:p>
          <a:p>
            <a:r>
              <a:rPr lang="en-US" sz="1400" b="1" dirty="0"/>
              <a:t> </a:t>
            </a:r>
            <a:r>
              <a:rPr lang="en-US" sz="1400" b="1" dirty="0" smtClean="0"/>
              <a:t>                                                                           WHERE </a:t>
            </a:r>
            <a:r>
              <a:rPr lang="en-US" sz="1400" b="1" dirty="0">
                <a:solidFill>
                  <a:srgbClr val="FF0000"/>
                </a:solidFill>
              </a:rPr>
              <a:t>UPPER(SUBSTR(TRIM(</a:t>
            </a:r>
            <a:r>
              <a:rPr lang="en-US" sz="1400" b="1" dirty="0" err="1">
                <a:solidFill>
                  <a:srgbClr val="FF0000"/>
                </a:solidFill>
              </a:rPr>
              <a:t>is_active</a:t>
            </a:r>
            <a:r>
              <a:rPr lang="en-US" sz="1400" b="1" dirty="0">
                <a:solidFill>
                  <a:srgbClr val="FF0000"/>
                </a:solidFill>
              </a:rPr>
              <a:t>),1,4))=</a:t>
            </a:r>
            <a:r>
              <a:rPr lang="en-US" sz="1400" b="1" dirty="0" smtClean="0">
                <a:solidFill>
                  <a:srgbClr val="FF0000"/>
                </a:solidFill>
              </a:rPr>
              <a:t>'TRUE‘</a:t>
            </a:r>
            <a:r>
              <a:rPr lang="ru-RU" sz="1400" b="1" dirty="0" smtClean="0">
                <a:solidFill>
                  <a:schemeClr val="tx1"/>
                </a:solidFill>
              </a:rPr>
              <a:t>)…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/>
              <a:t>============================================================================================</a:t>
            </a:r>
          </a:p>
          <a:p>
            <a:r>
              <a:rPr lang="en-US" sz="1400" b="1" dirty="0" smtClean="0"/>
              <a:t>                                                        </a:t>
            </a:r>
            <a:r>
              <a:rPr lang="ru-RU" sz="1400" b="1" dirty="0" smtClean="0"/>
              <a:t>…</a:t>
            </a:r>
            <a:r>
              <a:rPr lang="en-US" sz="1400" b="1" dirty="0" smtClean="0"/>
              <a:t>( </a:t>
            </a:r>
            <a:r>
              <a:rPr lang="en-US" sz="1400" b="1" dirty="0"/>
              <a:t>SELECT MAX ( product_details_id ) </a:t>
            </a:r>
            <a:endParaRPr lang="en-US" sz="1400" b="1" dirty="0" smtClean="0"/>
          </a:p>
          <a:p>
            <a:r>
              <a:rPr lang="en-US" sz="1400" b="1" dirty="0" smtClean="0"/>
              <a:t>                                                              FROM </a:t>
            </a:r>
            <a:r>
              <a:rPr lang="en-US" sz="1400" b="1" dirty="0"/>
              <a:t>bl_3nf.ce_product_details a INNER JOIN </a:t>
            </a:r>
            <a:endParaRPr lang="en-US" sz="1400" b="1" dirty="0" smtClean="0"/>
          </a:p>
          <a:p>
            <a:r>
              <a:rPr lang="en-US" sz="1400" b="1" dirty="0"/>
              <a:t> </a:t>
            </a:r>
            <a:r>
              <a:rPr lang="en-US" sz="1400" b="1" dirty="0" smtClean="0"/>
              <a:t>                                                                        </a:t>
            </a:r>
            <a:r>
              <a:rPr lang="ru-RU" sz="1400" b="1" dirty="0" smtClean="0"/>
              <a:t> </a:t>
            </a:r>
            <a:r>
              <a:rPr lang="en-US" sz="1400" b="1" dirty="0" smtClean="0"/>
              <a:t> bl_3nf.ce_products </a:t>
            </a:r>
            <a:r>
              <a:rPr lang="en-US" sz="1400" b="1" dirty="0"/>
              <a:t>b</a:t>
            </a:r>
          </a:p>
          <a:p>
            <a:r>
              <a:rPr lang="en-US" sz="1400" b="1" dirty="0"/>
              <a:t>                                                                    </a:t>
            </a:r>
            <a:r>
              <a:rPr lang="en-US" sz="1400" b="1" dirty="0" smtClean="0"/>
              <a:t>ON </a:t>
            </a:r>
            <a:r>
              <a:rPr lang="en-US" sz="1400" b="1" dirty="0"/>
              <a:t>a.product_srcid = b.product_srcid               </a:t>
            </a:r>
          </a:p>
          <a:p>
            <a:r>
              <a:rPr lang="en-US" sz="1400" b="1" dirty="0"/>
              <a:t>                                                            </a:t>
            </a:r>
            <a:r>
              <a:rPr lang="ru-RU" sz="1400" b="1" dirty="0" smtClean="0"/>
              <a:t> </a:t>
            </a:r>
            <a:r>
              <a:rPr lang="en-US" sz="1400" b="1" dirty="0" smtClean="0"/>
              <a:t> WHERE </a:t>
            </a:r>
            <a:r>
              <a:rPr lang="en-US" sz="1400" b="1" dirty="0">
                <a:solidFill>
                  <a:srgbClr val="FF0000"/>
                </a:solidFill>
              </a:rPr>
              <a:t>UPPER(SUBSTR(TRIM(</a:t>
            </a:r>
            <a:r>
              <a:rPr lang="en-US" sz="1400" b="1" dirty="0" err="1">
                <a:solidFill>
                  <a:srgbClr val="FF0000"/>
                </a:solidFill>
              </a:rPr>
              <a:t>is_active</a:t>
            </a:r>
            <a:r>
              <a:rPr lang="en-US" sz="1400" b="1" dirty="0">
                <a:solidFill>
                  <a:srgbClr val="FF0000"/>
                </a:solidFill>
              </a:rPr>
              <a:t>),1,4))='TRUE'</a:t>
            </a:r>
            <a:r>
              <a:rPr lang="en-US" sz="1400" b="1" dirty="0">
                <a:solidFill>
                  <a:schemeClr val="tx1"/>
                </a:solidFill>
              </a:rPr>
              <a:t>)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) ) AS </a:t>
            </a:r>
            <a:r>
              <a:rPr lang="en-US" sz="1400" b="1" dirty="0" smtClean="0"/>
              <a:t>product_detail_id</a:t>
            </a:r>
            <a:r>
              <a:rPr lang="en-US" sz="1400" b="1" dirty="0"/>
              <a:t>,</a:t>
            </a:r>
          </a:p>
          <a:p>
            <a:r>
              <a:rPr lang="en-US" sz="1400" b="1" dirty="0"/>
              <a:t>               </a:t>
            </a:r>
            <a:r>
              <a:rPr lang="en-US" sz="1400" b="1" dirty="0">
                <a:solidFill>
                  <a:srgbClr val="FF0000"/>
                </a:solidFill>
              </a:rPr>
              <a:t>ROUND</a:t>
            </a:r>
            <a:r>
              <a:rPr lang="en-US" sz="1400" b="1" dirty="0"/>
              <a:t> ( dbms_random.value( 100, 99999), 2) AS receipt_sum </a:t>
            </a:r>
            <a:endParaRPr lang="ru-RU" sz="1400" b="1" dirty="0" smtClean="0"/>
          </a:p>
          <a:p>
            <a:endParaRPr lang="en-US" sz="1400" b="1" dirty="0"/>
          </a:p>
          <a:p>
            <a:r>
              <a:rPr lang="en-US" sz="1400" b="1" dirty="0" smtClean="0">
                <a:solidFill>
                  <a:srgbClr val="FFFF00"/>
                </a:solidFill>
              </a:rPr>
              <a:t>FROM</a:t>
            </a:r>
            <a:r>
              <a:rPr lang="en-US" sz="1400" b="1" dirty="0" smtClean="0"/>
              <a:t> (</a:t>
            </a:r>
            <a:endParaRPr lang="ru-RU" sz="1400" b="1" dirty="0" smtClean="0"/>
          </a:p>
          <a:p>
            <a:r>
              <a:rPr lang="ru-RU" sz="1400" b="1" dirty="0"/>
              <a:t> </a:t>
            </a:r>
            <a:r>
              <a:rPr lang="ru-RU" sz="1400" b="1" dirty="0" smtClean="0"/>
              <a:t>              </a:t>
            </a:r>
            <a:r>
              <a:rPr lang="en-US" sz="1400" b="1" dirty="0" smtClean="0">
                <a:solidFill>
                  <a:srgbClr val="FFFF00"/>
                </a:solidFill>
              </a:rPr>
              <a:t>SELECT</a:t>
            </a:r>
            <a:r>
              <a:rPr lang="en-US" sz="1400" b="1" dirty="0" smtClean="0"/>
              <a:t> </a:t>
            </a:r>
            <a:r>
              <a:rPr lang="en-US" sz="1400" b="1" dirty="0"/>
              <a:t>* </a:t>
            </a:r>
            <a:endParaRPr lang="ru-RU" sz="1400" b="1" dirty="0" smtClean="0"/>
          </a:p>
          <a:p>
            <a:r>
              <a:rPr lang="ru-RU" sz="1400" b="1" dirty="0"/>
              <a:t> </a:t>
            </a:r>
            <a:r>
              <a:rPr lang="ru-RU" sz="1400" b="1" dirty="0" smtClean="0"/>
              <a:t>              </a:t>
            </a:r>
            <a:r>
              <a:rPr lang="en-US" sz="1400" b="1" dirty="0" smtClean="0">
                <a:solidFill>
                  <a:srgbClr val="FFFF00"/>
                </a:solidFill>
              </a:rPr>
              <a:t>FROM</a:t>
            </a:r>
            <a:r>
              <a:rPr lang="en-US" sz="1400" b="1" dirty="0" smtClean="0"/>
              <a:t> </a:t>
            </a:r>
            <a:r>
              <a:rPr lang="en-US" sz="1400" b="1" dirty="0"/>
              <a:t>dual </a:t>
            </a:r>
            <a:r>
              <a:rPr lang="en-US" sz="1400" b="1" dirty="0">
                <a:solidFill>
                  <a:srgbClr val="FF0000"/>
                </a:solidFill>
              </a:rPr>
              <a:t>connect by level &lt;1000000</a:t>
            </a:r>
            <a:r>
              <a:rPr lang="en-US" sz="1400" b="1" dirty="0" smtClean="0"/>
              <a:t>) </a:t>
            </a:r>
            <a:r>
              <a:rPr lang="en-US" sz="1400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846518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504950"/>
            <a:ext cx="87630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#1 </a:t>
            </a:r>
            <a:r>
              <a:rPr lang="en-US" sz="2800" dirty="0" smtClean="0">
                <a:latin typeface="MV Boli" panose="02000500030200090000" pitchFamily="2" charset="0"/>
                <a:cs typeface="MV Boli" panose="02000500030200090000" pitchFamily="2" charset="0"/>
              </a:rPr>
              <a:t>FACT TABLE </a:t>
            </a:r>
            <a:r>
              <a:rPr lang="en-US" sz="2800" dirty="0" smtClean="0">
                <a:latin typeface="MV Boli" panose="02000500030200090000" pitchFamily="2" charset="0"/>
                <a:cs typeface="MV Boli" panose="02000500030200090000" pitchFamily="2" charset="0"/>
              </a:rPr>
              <a:t>IS </a:t>
            </a:r>
            <a:r>
              <a:rPr lang="en-US" sz="2800" dirty="0" smtClean="0">
                <a:latin typeface="MV Boli" panose="02000500030200090000" pitchFamily="2" charset="0"/>
                <a:cs typeface="MV Boli" panose="02000500030200090000" pitchFamily="2" charset="0"/>
              </a:rPr>
              <a:t>LOADED LAST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-16267" y="2571750"/>
            <a:ext cx="8763000" cy="16938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2800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#2 </a:t>
            </a:r>
            <a:r>
              <a:rPr lang="en-US" sz="28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3NF ID </a:t>
            </a:r>
            <a:r>
              <a:rPr lang="en-US" sz="2800" dirty="0" smtClean="0">
                <a:latin typeface="MV Boli" panose="02000500030200090000" pitchFamily="2" charset="0"/>
                <a:cs typeface="MV Boli" panose="02000500030200090000" pitchFamily="2" charset="0"/>
              </a:rPr>
              <a:t>OF FACT TABLE ARE CHANGED WITH SURR ID OF DM-LAYER ON THE STEP OF LOADING DATA INTO FACT TABLE OF DIMENSIONAL MODEL </a:t>
            </a:r>
            <a:endParaRPr lang="en-US" sz="28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endParaRPr lang="en-US" sz="2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228600" y="285750"/>
            <a:ext cx="8763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 MAIIN RULES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9810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>
            <a:spLocks noGrp="1"/>
          </p:cNvSpPr>
          <p:nvPr>
            <p:ph type="ctrTitle"/>
          </p:nvPr>
        </p:nvSpPr>
        <p:spPr>
          <a:xfrm>
            <a:off x="946150" y="1885950"/>
            <a:ext cx="6858000" cy="1104900"/>
          </a:xfrm>
        </p:spPr>
        <p:txBody>
          <a:bodyPr>
            <a:noAutofit/>
          </a:bodyPr>
          <a:lstStyle/>
          <a:p>
            <a:pPr lvl="1" algn="ctr"/>
            <a:r>
              <a:rPr lang="en-US" sz="4000" b="1" cap="al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USING CURSORS </a:t>
            </a:r>
            <a:endParaRPr lang="ru-RU" sz="4000" b="1" cap="al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491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бъект 2"/>
          <p:cNvSpPr txBox="1">
            <a:spLocks/>
          </p:cNvSpPr>
          <p:nvPr/>
        </p:nvSpPr>
        <p:spPr>
          <a:xfrm>
            <a:off x="228600" y="285750"/>
            <a:ext cx="8763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USAGE OF CURSORS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819150"/>
            <a:ext cx="358140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09600" y="971550"/>
            <a:ext cx="31242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IMPLICIT CURSORS</a:t>
            </a:r>
            <a:endParaRPr lang="ru-RU" sz="1600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07031" y="2174803"/>
            <a:ext cx="31242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EXPLICIT </a:t>
            </a:r>
            <a:r>
              <a:rPr lang="en-US" sz="1400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CURSORS</a:t>
            </a:r>
            <a:endParaRPr lang="ru-RU" sz="1400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07031" y="3255677"/>
            <a:ext cx="31242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FORALL STATEMENT</a:t>
            </a:r>
            <a:endParaRPr lang="ru-RU" sz="1400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07031" y="4292457"/>
            <a:ext cx="31242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BULK COLLECT CLAUES</a:t>
            </a:r>
            <a:endParaRPr lang="ru-RU" sz="1400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859659" y="1009650"/>
            <a:ext cx="1600200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1630288">
            <a:off x="3711970" y="2548572"/>
            <a:ext cx="1925648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3810000" y="3293777"/>
            <a:ext cx="1752600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20358637">
            <a:off x="3756886" y="3975398"/>
            <a:ext cx="1854613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720137" y="819150"/>
            <a:ext cx="3276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sz="16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cls_sage_categories</a:t>
            </a:r>
            <a:r>
              <a:rPr lang="en-US" sz="1600" dirty="0" smtClean="0"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en-US" sz="1600" dirty="0" smtClean="0"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sz="16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cls_fct_retail_sales_dd</a:t>
            </a:r>
            <a:r>
              <a:rPr lang="en-US" sz="1600" dirty="0" smtClean="0"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en-US" sz="1600" dirty="0" smtClean="0"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sz="1600" dirty="0" err="1">
                <a:latin typeface="MV Boli" panose="02000500030200090000" pitchFamily="2" charset="0"/>
                <a:cs typeface="MV Boli" panose="02000500030200090000" pitchFamily="2" charset="0"/>
              </a:rPr>
              <a:t>fct_retail_sales_dd</a:t>
            </a:r>
            <a:r>
              <a:rPr lang="en-US" sz="16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720136" y="3028950"/>
            <a:ext cx="3271463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sz="16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cls_stores_scd</a:t>
            </a:r>
            <a:r>
              <a:rPr lang="en-US" sz="1600" dirty="0" smtClean="0"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en-US" sz="1600" dirty="0" smtClean="0"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sz="16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cls_products_scd</a:t>
            </a:r>
            <a:r>
              <a:rPr lang="en-US" sz="1600" dirty="0" smtClean="0"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en-US" sz="1600" dirty="0" smtClean="0"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sz="1600" dirty="0" err="1">
                <a:latin typeface="MV Boli" panose="02000500030200090000" pitchFamily="2" charset="0"/>
                <a:cs typeface="MV Boli" panose="02000500030200090000" pitchFamily="2" charset="0"/>
              </a:rPr>
              <a:t>dim_stores_scd</a:t>
            </a:r>
            <a:r>
              <a:rPr lang="en-US" sz="16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9078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7" grpId="0" animBg="1"/>
      <p:bldP spid="13" grpId="0" animBg="1"/>
      <p:bldP spid="14" grpId="0" animBg="1"/>
      <p:bldP spid="15" grpId="0" animBg="1"/>
      <p:bldP spid="11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>
            <a:spLocks noGrp="1"/>
          </p:cNvSpPr>
          <p:nvPr>
            <p:ph type="ctrTitle"/>
          </p:nvPr>
        </p:nvSpPr>
        <p:spPr>
          <a:xfrm>
            <a:off x="946150" y="1885950"/>
            <a:ext cx="6858000" cy="1104900"/>
          </a:xfrm>
        </p:spPr>
        <p:txBody>
          <a:bodyPr>
            <a:noAutofit/>
          </a:bodyPr>
          <a:lstStyle/>
          <a:p>
            <a:pPr lvl="1" algn="ctr"/>
            <a:r>
              <a:rPr lang="en-US" sz="4000" b="1" cap="al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PARTITIONING TABLES </a:t>
            </a:r>
            <a:endParaRPr lang="ru-RU" sz="4000" b="1" cap="al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411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04800" y="209550"/>
            <a:ext cx="2667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DIM_CUSTOMERS_SCD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4800" y="1047750"/>
            <a:ext cx="2667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DIM_EMPLOYEES_SCD </a:t>
            </a:r>
            <a:endParaRPr lang="en-US" sz="1400" b="1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15930" y="1885950"/>
            <a:ext cx="2667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DIM_PRODUCTS_SCD </a:t>
            </a:r>
            <a:endParaRPr lang="en-US" sz="1400" b="1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15930" y="2762250"/>
            <a:ext cx="2667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DIM_STORES_SCD </a:t>
            </a:r>
            <a:endParaRPr lang="en-US" sz="1400" b="1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15930" y="3634911"/>
            <a:ext cx="2667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FCT_RETAIL_SALES_DD</a:t>
            </a:r>
            <a:endParaRPr lang="en-US" sz="2000" b="1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495800" y="185899"/>
            <a:ext cx="4540322" cy="685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sz="16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PARTITION </a:t>
            </a:r>
            <a:r>
              <a:rPr lang="en-US" sz="16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BY</a:t>
            </a:r>
            <a:r>
              <a:rPr lang="en-US" sz="16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RANGE</a:t>
            </a:r>
            <a:r>
              <a:rPr lang="en-US" sz="16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1600" dirty="0" smtClean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en-US" sz="16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start_dt</a:t>
            </a:r>
            <a:r>
              <a:rPr lang="en-US" sz="1600" dirty="0" smtClean="0">
                <a:latin typeface="MV Boli" panose="02000500030200090000" pitchFamily="2" charset="0"/>
                <a:cs typeface="MV Boli" panose="02000500030200090000" pitchFamily="2" charset="0"/>
              </a:rPr>
              <a:t>) </a:t>
            </a:r>
          </a:p>
          <a:p>
            <a:pPr algn="ctr"/>
            <a:r>
              <a:rPr lang="en-US" sz="1600" dirty="0" smtClean="0">
                <a:latin typeface="MV Boli" panose="02000500030200090000" pitchFamily="2" charset="0"/>
                <a:cs typeface="MV Boli" panose="02000500030200090000" pitchFamily="2" charset="0"/>
              </a:rPr>
              <a:t>      </a:t>
            </a:r>
            <a:r>
              <a:rPr lang="en-US" sz="16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SUBPARTITION</a:t>
            </a:r>
            <a:r>
              <a:rPr lang="en-US" sz="1600" dirty="0" smtClean="0">
                <a:latin typeface="MV Boli" panose="02000500030200090000" pitchFamily="2" charset="0"/>
                <a:cs typeface="MV Boli" panose="02000500030200090000" pitchFamily="2" charset="0"/>
              </a:rPr>
              <a:t> BY LIST (region)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2710237" y="490057"/>
            <a:ext cx="1981200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495800" y="1002908"/>
            <a:ext cx="4540322" cy="685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PARTITION </a:t>
            </a:r>
            <a:r>
              <a:rPr lang="en-US" sz="16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BY </a:t>
            </a:r>
            <a:r>
              <a:rPr lang="en-US" sz="16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LIST (</a:t>
            </a:r>
            <a:r>
              <a:rPr lang="en-US" sz="160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position_grade</a:t>
            </a:r>
            <a:r>
              <a:rPr lang="en-US" sz="16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  <a:endParaRPr lang="ru-RU" dirty="0"/>
          </a:p>
        </p:txBody>
      </p:sp>
      <p:sp>
        <p:nvSpPr>
          <p:cNvPr id="15" name="Стрелка вправо 14"/>
          <p:cNvSpPr/>
          <p:nvPr/>
        </p:nvSpPr>
        <p:spPr>
          <a:xfrm>
            <a:off x="2710237" y="1307066"/>
            <a:ext cx="1981200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495800" y="1819917"/>
            <a:ext cx="4540322" cy="685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PARTITION </a:t>
            </a:r>
            <a:r>
              <a:rPr lang="en-US" sz="16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BY LIST (</a:t>
            </a:r>
            <a:r>
              <a:rPr lang="en-US" sz="160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collection_name</a:t>
            </a:r>
            <a:r>
              <a:rPr lang="en-US" sz="16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</a:p>
          <a:p>
            <a:pPr algn="ctr"/>
            <a:r>
              <a:rPr lang="en-US" sz="1600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 </a:t>
            </a:r>
            <a:r>
              <a:rPr lang="en-US" sz="16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SUBPARTITION </a:t>
            </a:r>
            <a:r>
              <a:rPr lang="en-US" sz="16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BY LIST (</a:t>
            </a:r>
            <a:r>
              <a:rPr lang="en-US" sz="160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product_type</a:t>
            </a:r>
            <a:r>
              <a:rPr lang="en-US" sz="16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Стрелка вправо 16"/>
          <p:cNvSpPr/>
          <p:nvPr/>
        </p:nvSpPr>
        <p:spPr>
          <a:xfrm>
            <a:off x="2710237" y="2124075"/>
            <a:ext cx="1981200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495800" y="2705742"/>
            <a:ext cx="4540322" cy="685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sz="16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PARTITION </a:t>
            </a:r>
            <a:r>
              <a:rPr lang="en-US" sz="16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BY</a:t>
            </a:r>
            <a:r>
              <a:rPr lang="en-US" sz="16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LIST </a:t>
            </a:r>
            <a:r>
              <a:rPr lang="en-US" sz="1600" dirty="0" smtClean="0">
                <a:latin typeface="MV Boli" panose="02000500030200090000" pitchFamily="2" charset="0"/>
                <a:cs typeface="MV Boli" panose="02000500030200090000" pitchFamily="2" charset="0"/>
              </a:rPr>
              <a:t>(region)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19" name="Стрелка вправо 18"/>
          <p:cNvSpPr/>
          <p:nvPr/>
        </p:nvSpPr>
        <p:spPr>
          <a:xfrm>
            <a:off x="2710237" y="3009900"/>
            <a:ext cx="1981200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4495800" y="3634911"/>
            <a:ext cx="4540322" cy="685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PARTITION </a:t>
            </a:r>
            <a:r>
              <a:rPr lang="en-US" sz="16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BY</a:t>
            </a:r>
            <a:r>
              <a:rPr lang="en-US" sz="16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RANGE</a:t>
            </a:r>
            <a:r>
              <a:rPr lang="en-US" sz="16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1600" dirty="0" smtClean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en-US" sz="16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start_dt</a:t>
            </a:r>
            <a:r>
              <a:rPr lang="en-US" sz="1600" dirty="0" smtClean="0"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</a:p>
        </p:txBody>
      </p:sp>
      <p:sp>
        <p:nvSpPr>
          <p:cNvPr id="21" name="Стрелка вправо 20"/>
          <p:cNvSpPr/>
          <p:nvPr/>
        </p:nvSpPr>
        <p:spPr>
          <a:xfrm>
            <a:off x="2710237" y="3939069"/>
            <a:ext cx="1981200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569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8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95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3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>
            <a:spLocks noGrp="1"/>
          </p:cNvSpPr>
          <p:nvPr>
            <p:ph type="ctrTitle"/>
          </p:nvPr>
        </p:nvSpPr>
        <p:spPr>
          <a:xfrm>
            <a:off x="946150" y="1885950"/>
            <a:ext cx="6858000" cy="1104900"/>
          </a:xfrm>
        </p:spPr>
        <p:txBody>
          <a:bodyPr>
            <a:noAutofit/>
          </a:bodyPr>
          <a:lstStyle/>
          <a:p>
            <a:pPr lvl="1" algn="ctr"/>
            <a:r>
              <a:rPr lang="en-US" sz="4000" b="1" cap="al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PROJECT RESULTS</a:t>
            </a:r>
            <a:endParaRPr lang="ru-RU" sz="4000" b="1" cap="al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849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00150"/>
            <a:ext cx="8077200" cy="3655220"/>
          </a:xfrm>
        </p:spPr>
        <p:txBody>
          <a:bodyPr>
            <a:normAutofit/>
          </a:bodyPr>
          <a:lstStyle/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2400" dirty="0" smtClean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2400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r>
              <a:rPr lang="en-US" sz="24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en-US" sz="2400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1 </a:t>
            </a:r>
            <a:r>
              <a:rPr lang="en-US" sz="2400" dirty="0">
                <a:latin typeface="MV Boli" panose="02000500030200090000" pitchFamily="2" charset="0"/>
                <a:cs typeface="MV Boli" panose="02000500030200090000" pitchFamily="2" charset="0"/>
              </a:rPr>
              <a:t>all </a:t>
            </a:r>
            <a:r>
              <a:rPr lang="en-U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required tasks </a:t>
            </a:r>
            <a:r>
              <a:rPr lang="en-US" sz="2400" dirty="0">
                <a:latin typeface="MV Boli" panose="02000500030200090000" pitchFamily="2" charset="0"/>
                <a:cs typeface="MV Boli" panose="02000500030200090000" pitchFamily="2" charset="0"/>
              </a:rPr>
              <a:t>were </a:t>
            </a:r>
            <a:r>
              <a:rPr lang="en-U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fulfilled fully in time</a:t>
            </a: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24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2400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r>
              <a:rPr lang="en-US" sz="24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#2 </a:t>
            </a:r>
            <a:r>
              <a:rPr lang="en-U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18 3nf-tables were created</a:t>
            </a: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24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r>
              <a:rPr lang="en-US" sz="24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#3 </a:t>
            </a:r>
            <a:r>
              <a:rPr lang="en-U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SCD1 and SCD2 types of dimensions were used</a:t>
            </a: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24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r>
              <a:rPr lang="en-US" sz="24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#4 </a:t>
            </a:r>
            <a:r>
              <a:rPr lang="en-US" sz="2400" dirty="0">
                <a:latin typeface="MV Boli" panose="02000500030200090000" pitchFamily="2" charset="0"/>
                <a:cs typeface="MV Boli" panose="02000500030200090000" pitchFamily="2" charset="0"/>
              </a:rPr>
              <a:t>cursors and partitioning were </a:t>
            </a:r>
            <a:r>
              <a:rPr lang="en-U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implemented</a:t>
            </a: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24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r>
              <a:rPr lang="en-US" sz="24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#5 </a:t>
            </a:r>
            <a:r>
              <a:rPr lang="en-U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two nights without sleep were realized</a:t>
            </a:r>
            <a:endParaRPr lang="en-U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2400" dirty="0" smtClean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2400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1" indent="0" fontAlgn="base">
              <a:lnSpc>
                <a:spcPts val="17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2400" dirty="0" smtClean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1000" y="209550"/>
            <a:ext cx="4027064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8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MAIN ACHIEVEMENTS</a:t>
            </a:r>
            <a:endParaRPr lang="en-US" sz="2800" b="1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8131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>
            <a:spLocks noGrp="1"/>
          </p:cNvSpPr>
          <p:nvPr>
            <p:ph type="ctrTitle"/>
          </p:nvPr>
        </p:nvSpPr>
        <p:spPr>
          <a:xfrm>
            <a:off x="946150" y="1885950"/>
            <a:ext cx="6858000" cy="1104900"/>
          </a:xfrm>
        </p:spPr>
        <p:txBody>
          <a:bodyPr>
            <a:noAutofit/>
          </a:bodyPr>
          <a:lstStyle/>
          <a:p>
            <a:pPr lvl="1" algn="ctr"/>
            <a:r>
              <a:rPr lang="en-US" sz="4000" b="1" cap="al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Q&amp;A </a:t>
            </a:r>
            <a:endParaRPr lang="ru-RU" sz="4000" b="1" cap="al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9008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>
            <a:spLocks noGrp="1"/>
          </p:cNvSpPr>
          <p:nvPr>
            <p:ph type="ctrTitle"/>
          </p:nvPr>
        </p:nvSpPr>
        <p:spPr>
          <a:xfrm>
            <a:off x="1219200" y="1276350"/>
            <a:ext cx="6858000" cy="1790700"/>
          </a:xfrm>
        </p:spPr>
        <p:txBody>
          <a:bodyPr>
            <a:normAutofit/>
          </a:bodyPr>
          <a:lstStyle/>
          <a:p>
            <a:pPr lvl="1" algn="ctr"/>
            <a:r>
              <a:rPr lang="en-US" sz="40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BUSINESS PROBLEMS AND NEEDS</a:t>
            </a:r>
            <a:endParaRPr lang="ru-RU" sz="4000" b="1" cap="al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146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337335" y="292449"/>
            <a:ext cx="4724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absence of historical intelligence</a:t>
            </a:r>
            <a:endParaRPr lang="ru-RU" sz="2000" b="1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026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Скругленный прямоугольник 27"/>
          <p:cNvSpPr/>
          <p:nvPr/>
        </p:nvSpPr>
        <p:spPr>
          <a:xfrm>
            <a:off x="1447800" y="1223880"/>
            <a:ext cx="4724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absence of timely access to data</a:t>
            </a:r>
            <a:endParaRPr lang="ru-RU" sz="2000" b="1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2525730" y="2164515"/>
            <a:ext cx="4724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absence </a:t>
            </a:r>
            <a:r>
              <a:rPr lang="en-US" sz="20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of sales and inventory information consolidation</a:t>
            </a:r>
            <a:endParaRPr lang="ru-RU" sz="2000" b="1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4038600" y="3281280"/>
            <a:ext cx="4724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absence </a:t>
            </a:r>
            <a:r>
              <a:rPr lang="en-US" sz="20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of business intelligence from several sources</a:t>
            </a:r>
            <a:endParaRPr lang="ru-RU" sz="2000" b="1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868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>
            <a:spLocks noGrp="1"/>
          </p:cNvSpPr>
          <p:nvPr>
            <p:ph type="ctrTitle"/>
          </p:nvPr>
        </p:nvSpPr>
        <p:spPr>
          <a:xfrm>
            <a:off x="1143000" y="1504950"/>
            <a:ext cx="6858000" cy="1790700"/>
          </a:xfrm>
        </p:spPr>
        <p:txBody>
          <a:bodyPr>
            <a:noAutofit/>
          </a:bodyPr>
          <a:lstStyle/>
          <a:p>
            <a:pPr lvl="1" algn="ctr"/>
            <a:r>
              <a:rPr lang="en-US" sz="40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BENEFITS FROM IMPLEMENTING A DATA WAREHOUSE </a:t>
            </a:r>
            <a:endParaRPr lang="ru-RU" sz="4000" b="1" cap="al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535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Стрелка влево 27"/>
          <p:cNvSpPr/>
          <p:nvPr/>
        </p:nvSpPr>
        <p:spPr>
          <a:xfrm>
            <a:off x="2304836" y="1771650"/>
            <a:ext cx="4724400" cy="1371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en-US" sz="20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2</a:t>
            </a:r>
            <a:r>
              <a:rPr lang="en-US" sz="20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quick </a:t>
            </a:r>
            <a:r>
              <a:rPr lang="en-US" sz="20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and easy access to data</a:t>
            </a:r>
            <a:endParaRPr lang="ru-RU" sz="2000" b="1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9" name="Стрелка вправо 28"/>
          <p:cNvSpPr/>
          <p:nvPr/>
        </p:nvSpPr>
        <p:spPr>
          <a:xfrm>
            <a:off x="3124200" y="3486150"/>
            <a:ext cx="4724400" cy="137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#3 </a:t>
            </a:r>
            <a:r>
              <a:rPr lang="en-US" sz="20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data </a:t>
            </a:r>
            <a:r>
              <a:rPr lang="en-US" sz="20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quality and </a:t>
            </a:r>
            <a:r>
              <a:rPr lang="en-US" sz="20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consistency</a:t>
            </a:r>
            <a:endParaRPr lang="ru-RU" sz="2000" b="1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1371600" y="228600"/>
            <a:ext cx="4724400" cy="137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#1 better decision-making </a:t>
            </a:r>
            <a:r>
              <a:rPr lang="en-US" sz="20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process</a:t>
            </a:r>
            <a:endParaRPr lang="ru-RU" sz="2000" b="1" dirty="0">
              <a:solidFill>
                <a:srgbClr val="FF0066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Выгнутая вправо стрелка 1"/>
          <p:cNvSpPr/>
          <p:nvPr/>
        </p:nvSpPr>
        <p:spPr>
          <a:xfrm>
            <a:off x="7086600" y="616681"/>
            <a:ext cx="1828800" cy="21836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Выгнутая влево стрелка 2"/>
          <p:cNvSpPr/>
          <p:nvPr/>
        </p:nvSpPr>
        <p:spPr>
          <a:xfrm>
            <a:off x="77912" y="2281398"/>
            <a:ext cx="2133600" cy="24095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45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3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entr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8" grpId="2" animBg="1"/>
      <p:bldP spid="2" grpId="3" animBg="1"/>
      <p:bldP spid="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>
            <a:spLocks noGrp="1"/>
          </p:cNvSpPr>
          <p:nvPr>
            <p:ph type="ctrTitle"/>
          </p:nvPr>
        </p:nvSpPr>
        <p:spPr>
          <a:xfrm>
            <a:off x="946150" y="1885950"/>
            <a:ext cx="6858000" cy="1104900"/>
          </a:xfrm>
        </p:spPr>
        <p:txBody>
          <a:bodyPr>
            <a:noAutofit/>
          </a:bodyPr>
          <a:lstStyle/>
          <a:p>
            <a:pPr lvl="1" algn="ctr"/>
            <a:r>
              <a:rPr lang="en-US" sz="4000" b="1" cap="al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DATA DESCRIPTION </a:t>
            </a:r>
            <a:endParaRPr lang="ru-RU" sz="4000" b="1" cap="al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Picture 2" descr="Image result for milavits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0"/>
            <a:ext cx="158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901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The </a:t>
            </a:r>
            <a:r>
              <a:rPr lang="en-US" b="1" dirty="0" smtClean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STAR SCHEMA </a:t>
            </a:r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was </a:t>
            </a:r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chosen for business processes description</a:t>
            </a:r>
            <a:endParaRPr lang="ru-RU" dirty="0">
              <a:cs typeface="MV Boli" panose="02000500030200090000" pitchFamily="2" charset="0"/>
            </a:endParaRPr>
          </a:p>
        </p:txBody>
      </p:sp>
      <p:sp>
        <p:nvSpPr>
          <p:cNvPr id="18" name="Левая круглая скобка 17"/>
          <p:cNvSpPr/>
          <p:nvPr/>
        </p:nvSpPr>
        <p:spPr>
          <a:xfrm>
            <a:off x="457200" y="1581150"/>
            <a:ext cx="3581400" cy="315332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663837" y="1944370"/>
            <a:ext cx="2694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#1 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simple 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structure</a:t>
            </a:r>
            <a:endParaRPr lang="ru-RU" sz="2000" dirty="0">
              <a:cs typeface="MV Boli" panose="02000500030200090000" pitchFamily="2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58521" y="2643939"/>
            <a:ext cx="37610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8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#2 </a:t>
            </a:r>
            <a:r>
              <a:rPr lang="en-US" sz="1800" dirty="0" smtClean="0">
                <a:latin typeface="MV Boli" panose="02000500030200090000" pitchFamily="2" charset="0"/>
                <a:cs typeface="MV Boli" panose="02000500030200090000" pitchFamily="2" charset="0"/>
              </a:rPr>
              <a:t>absence </a:t>
            </a:r>
            <a:r>
              <a:rPr lang="en-US" sz="1800" dirty="0">
                <a:latin typeface="MV Boli" panose="02000500030200090000" pitchFamily="2" charset="0"/>
                <a:cs typeface="MV Boli" panose="02000500030200090000" pitchFamily="2" charset="0"/>
              </a:rPr>
              <a:t>of a big amount of tables to join</a:t>
            </a:r>
            <a:endParaRPr lang="ru-RU" sz="1800" dirty="0">
              <a:cs typeface="MV Boli" panose="0200050003020009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58521" y="3563591"/>
            <a:ext cx="35324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800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#3 </a:t>
            </a:r>
            <a:r>
              <a:rPr lang="en-US" sz="1800" dirty="0" smtClean="0">
                <a:latin typeface="MV Boli" panose="02000500030200090000" pitchFamily="2" charset="0"/>
                <a:cs typeface="MV Boli" panose="02000500030200090000" pitchFamily="2" charset="0"/>
              </a:rPr>
              <a:t>widely </a:t>
            </a:r>
            <a:r>
              <a:rPr lang="en-US" sz="1800" dirty="0">
                <a:latin typeface="MV Boli" panose="02000500030200090000" pitchFamily="2" charset="0"/>
                <a:cs typeface="MV Boli" panose="02000500030200090000" pitchFamily="2" charset="0"/>
              </a:rPr>
              <a:t>support by a large amount of business intelligence tools</a:t>
            </a:r>
            <a:endParaRPr lang="ru-RU" sz="1800" dirty="0">
              <a:cs typeface="MV Boli" panose="02000500030200090000" pitchFamily="2" charset="0"/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6477000" y="2643939"/>
            <a:ext cx="990600" cy="919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FACT</a:t>
            </a:r>
            <a:endParaRPr lang="ru-RU" sz="1600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4732373" y="2224517"/>
            <a:ext cx="799875" cy="742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</a:t>
            </a:r>
            <a:endParaRPr lang="ru-RU" b="1" dirty="0">
              <a:solidFill>
                <a:srgbClr val="FF0066"/>
              </a:solidFill>
              <a:cs typeface="MV Boli" panose="02000500030200090000" pitchFamily="2" charset="0"/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8298053" y="2127300"/>
            <a:ext cx="762000" cy="707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</a:t>
            </a:r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6565232" y="1012555"/>
            <a:ext cx="814136" cy="755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</a:t>
            </a:r>
            <a:endParaRPr lang="ru-RU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 flipV="1">
            <a:off x="6972300" y="1887955"/>
            <a:ext cx="0" cy="60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 flipV="1">
            <a:off x="5600701" y="2733856"/>
            <a:ext cx="800100" cy="20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V="1">
            <a:off x="7581900" y="2582665"/>
            <a:ext cx="647700" cy="35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6096000" y="3563591"/>
            <a:ext cx="469232" cy="50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7358566" y="3559581"/>
            <a:ext cx="526382" cy="51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7822532" y="4015913"/>
            <a:ext cx="814136" cy="755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</a:t>
            </a:r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5367715" y="4025256"/>
            <a:ext cx="814136" cy="755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rgbClr val="FF0066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921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1" animBg="1"/>
      <p:bldP spid="23" grpId="1" animBg="1"/>
      <p:bldP spid="26" grpId="1" animBg="1"/>
      <p:bldP spid="27" grpId="1" animBg="1"/>
      <p:bldP spid="52" grpId="1" animBg="1"/>
      <p:bldP spid="5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21378</TotalTime>
  <Words>590</Words>
  <Application>Microsoft Office PowerPoint</Application>
  <PresentationFormat>Экран (16:9)</PresentationFormat>
  <Paragraphs>184</Paragraphs>
  <Slides>38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Arial Black</vt:lpstr>
      <vt:lpstr>Calibri</vt:lpstr>
      <vt:lpstr>Calibri Light</vt:lpstr>
      <vt:lpstr>MV Boli</vt:lpstr>
      <vt:lpstr>Office Theme</vt:lpstr>
      <vt:lpstr>Презентация PowerPoint</vt:lpstr>
      <vt:lpstr>Business background</vt:lpstr>
      <vt:lpstr>Презентация PowerPoint</vt:lpstr>
      <vt:lpstr>BUSINESS PROBLEMS AND NEEDS</vt:lpstr>
      <vt:lpstr>Презентация PowerPoint</vt:lpstr>
      <vt:lpstr>BENEFITS FROM IMPLEMENTING A DATA WAREHOUSE </vt:lpstr>
      <vt:lpstr>Презентация PowerPoint</vt:lpstr>
      <vt:lpstr>DATA DESCRIPTION </vt:lpstr>
      <vt:lpstr>The STAR SCHEMA was chosen for business processes description</vt:lpstr>
      <vt:lpstr>Презентация PowerPoint</vt:lpstr>
      <vt:lpstr>DATA SOURCES </vt:lpstr>
      <vt:lpstr>DIMENSIONAL SCHEMA </vt:lpstr>
      <vt:lpstr>Презентация PowerPoint</vt:lpstr>
      <vt:lpstr>Презентация PowerPoint</vt:lpstr>
      <vt:lpstr>3NF SCHEMA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Load Strategy </vt:lpstr>
      <vt:lpstr>LAYERS SCHEMA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GENERATING FACT TABLE </vt:lpstr>
      <vt:lpstr>Презентация PowerPoint</vt:lpstr>
      <vt:lpstr>Презентация PowerPoint</vt:lpstr>
      <vt:lpstr>USING CURSORS </vt:lpstr>
      <vt:lpstr>Презентация PowerPoint</vt:lpstr>
      <vt:lpstr>PARTITIONING TABLES </vt:lpstr>
      <vt:lpstr>Презентация PowerPoint</vt:lpstr>
      <vt:lpstr>PROJECT RESULTS</vt:lpstr>
      <vt:lpstr>Презентация PowerPoint</vt:lpstr>
      <vt:lpstr>Q&amp;A 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subject>&lt;Project Name&gt;</dc:subject>
  <dc:creator>orgmarketingbrandbaselineteam@epam.com</dc:creator>
  <cp:lastModifiedBy>Valeryia</cp:lastModifiedBy>
  <cp:revision>648</cp:revision>
  <cp:lastPrinted>2011-12-05T22:59:34Z</cp:lastPrinted>
  <dcterms:created xsi:type="dcterms:W3CDTF">2011-09-13T23:33:50Z</dcterms:created>
  <dcterms:modified xsi:type="dcterms:W3CDTF">2017-12-02T00:47:56Z</dcterms:modified>
  <cp:category>Project-related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D">
    <vt:lpwstr>Project ID</vt:lpwstr>
  </property>
</Properties>
</file>