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62" r:id="rId4"/>
    <p:sldId id="263" r:id="rId5"/>
    <p:sldId id="265"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6237" autoAdjust="0"/>
  </p:normalViewPr>
  <p:slideViewPr>
    <p:cSldViewPr>
      <p:cViewPr varScale="1">
        <p:scale>
          <a:sx n="80" d="100"/>
          <a:sy n="80" d="100"/>
        </p:scale>
        <p:origin x="1450" y="62"/>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11/27/2017</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11/27/2017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Transportation, Transformation and Loading</a:t>
            </a:r>
            <a:endParaRPr lang="en-US" dirty="0"/>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dirty="0" smtClean="0"/>
              <a:t>Elias Nema</a:t>
            </a:r>
          </a:p>
          <a:p>
            <a:r>
              <a:rPr dirty="0"/>
              <a:t>Senior </a:t>
            </a:r>
            <a:r>
              <a:rPr dirty="0" smtClean="0"/>
              <a:t>Software 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272091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Title 3"/>
          <p:cNvSpPr>
            <a:spLocks noGrp="1"/>
          </p:cNvSpPr>
          <p:nvPr>
            <p:ph type="title"/>
          </p:nvPr>
        </p:nvSpPr>
        <p:spPr/>
        <p:txBody>
          <a:bodyPr/>
          <a:lstStyle/>
          <a:p>
            <a:r>
              <a:rPr lang="en-US" dirty="0"/>
              <a:t>Database Links and SQL</a:t>
            </a:r>
          </a:p>
        </p:txBody>
      </p:sp>
      <p:sp>
        <p:nvSpPr>
          <p:cNvPr id="5" name="Content Placeholder 4"/>
          <p:cNvSpPr>
            <a:spLocks noGrp="1"/>
          </p:cNvSpPr>
          <p:nvPr>
            <p:ph idx="1"/>
          </p:nvPr>
        </p:nvSpPr>
        <p:spPr/>
        <p:txBody>
          <a:bodyPr/>
          <a:lstStyle/>
          <a:p>
            <a:pPr marL="0" indent="0">
              <a:buNone/>
            </a:pPr>
            <a:r>
              <a:rPr lang="en-US" sz="2200" b="0" dirty="0"/>
              <a:t>A database link is a physical connection  established between two databases; it can be created from source or target databases, pointing at the other. Essentially, using a database link is really a  combination of extraction and transportation processing</a:t>
            </a:r>
            <a:r>
              <a:rPr lang="en-US" sz="2200" b="0" dirty="0" smtClean="0"/>
              <a:t>.</a:t>
            </a:r>
          </a:p>
          <a:p>
            <a:pPr marL="0" indent="0">
              <a:buNone/>
            </a:pPr>
            <a:endParaRPr lang="en-US" sz="2200" b="0" dirty="0"/>
          </a:p>
          <a:p>
            <a:pPr>
              <a:buNone/>
            </a:pPr>
            <a:r>
              <a:rPr lang="en-US" sz="2000" dirty="0">
                <a:solidFill>
                  <a:schemeClr val="tx2"/>
                </a:solidFill>
                <a:latin typeface="Consolas" pitchFamily="49" charset="0"/>
                <a:cs typeface="Consolas" pitchFamily="49" charset="0"/>
              </a:rPr>
              <a:t>CREATE PUBLIC DATABASE LINK</a:t>
            </a:r>
            <a:r>
              <a:rPr lang="en-US" sz="2000" b="0" dirty="0">
                <a:latin typeface="Consolas" pitchFamily="49" charset="0"/>
                <a:cs typeface="Consolas" pitchFamily="49" charset="0"/>
              </a:rPr>
              <a:t> </a:t>
            </a:r>
            <a:r>
              <a:rPr lang="en-US" sz="2000" b="0" dirty="0" err="1" smtClean="0">
                <a:latin typeface="Consolas" pitchFamily="49" charset="0"/>
                <a:cs typeface="Consolas" pitchFamily="49" charset="0"/>
              </a:rPr>
              <a:t>hr_link</a:t>
            </a:r>
            <a:endParaRPr lang="en-US" sz="2000" b="0" dirty="0">
              <a:latin typeface="Consolas" pitchFamily="49" charset="0"/>
              <a:cs typeface="Consolas" pitchFamily="49" charset="0"/>
            </a:endParaRPr>
          </a:p>
          <a:p>
            <a:pPr>
              <a:buNone/>
            </a:pPr>
            <a:r>
              <a:rPr lang="en-US" sz="2000" dirty="0">
                <a:solidFill>
                  <a:schemeClr val="tx2"/>
                </a:solidFill>
                <a:latin typeface="Consolas" pitchFamily="49" charset="0"/>
                <a:cs typeface="Consolas" pitchFamily="49" charset="0"/>
              </a:rPr>
              <a:t>CONNECT TO</a:t>
            </a:r>
            <a:r>
              <a:rPr lang="en-US" sz="2000" dirty="0">
                <a:latin typeface="Consolas" pitchFamily="49" charset="0"/>
                <a:cs typeface="Consolas" pitchFamily="49" charset="0"/>
              </a:rPr>
              <a:t> </a:t>
            </a:r>
            <a:r>
              <a:rPr lang="en-US" sz="2000" b="0" dirty="0">
                <a:latin typeface="Consolas" pitchFamily="49" charset="0"/>
                <a:cs typeface="Consolas" pitchFamily="49" charset="0"/>
              </a:rPr>
              <a:t>hr </a:t>
            </a:r>
            <a:r>
              <a:rPr lang="en-US" sz="2000" dirty="0" smtClean="0">
                <a:solidFill>
                  <a:schemeClr val="tx2"/>
                </a:solidFill>
                <a:latin typeface="Consolas" pitchFamily="49" charset="0"/>
                <a:cs typeface="Consolas" pitchFamily="49" charset="0"/>
              </a:rPr>
              <a:t>IDENTIFIED BY</a:t>
            </a:r>
            <a:r>
              <a:rPr lang="en-US" sz="2000" dirty="0" smtClean="0">
                <a:latin typeface="Consolas" pitchFamily="49" charset="0"/>
                <a:cs typeface="Consolas" pitchFamily="49" charset="0"/>
              </a:rPr>
              <a:t> </a:t>
            </a:r>
            <a:r>
              <a:rPr lang="en-US" sz="2000" b="0" dirty="0" smtClean="0">
                <a:latin typeface="Consolas" pitchFamily="49" charset="0"/>
                <a:cs typeface="Consolas" pitchFamily="49" charset="0"/>
              </a:rPr>
              <a:t>hr</a:t>
            </a:r>
            <a:endParaRPr lang="en-US" sz="2000" b="0" dirty="0">
              <a:latin typeface="Consolas" pitchFamily="49" charset="0"/>
              <a:cs typeface="Consolas" pitchFamily="49" charset="0"/>
            </a:endParaRPr>
          </a:p>
          <a:p>
            <a:pPr>
              <a:buNone/>
            </a:pPr>
            <a:r>
              <a:rPr lang="en-US" sz="2000" dirty="0">
                <a:solidFill>
                  <a:schemeClr val="tx2"/>
                </a:solidFill>
                <a:latin typeface="Consolas" pitchFamily="49" charset="0"/>
                <a:cs typeface="Consolas" pitchFamily="49" charset="0"/>
              </a:rPr>
              <a:t>USING</a:t>
            </a:r>
            <a:r>
              <a:rPr lang="en-US" sz="2000" b="0" dirty="0">
                <a:latin typeface="Consolas" pitchFamily="49" charset="0"/>
                <a:cs typeface="Consolas" pitchFamily="49" charset="0"/>
              </a:rPr>
              <a:t> '//</a:t>
            </a:r>
            <a:r>
              <a:rPr lang="en-US" sz="2000" b="0" dirty="0" smtClean="0">
                <a:latin typeface="Consolas" pitchFamily="49" charset="0"/>
                <a:cs typeface="Consolas" pitchFamily="49" charset="0"/>
              </a:rPr>
              <a:t>192.168.56.101:1521/vd01dw</a:t>
            </a:r>
            <a:r>
              <a:rPr lang="en-US" sz="2000" b="0" dirty="0">
                <a:latin typeface="Consolas" pitchFamily="49" charset="0"/>
                <a:cs typeface="Consolas" pitchFamily="49" charset="0"/>
              </a:rPr>
              <a:t>';</a:t>
            </a:r>
          </a:p>
          <a:p>
            <a:endParaRPr lang="en-US" b="0" dirty="0"/>
          </a:p>
        </p:txBody>
      </p:sp>
    </p:spTree>
    <p:extLst>
      <p:ext uri="{BB962C8B-B14F-4D97-AF65-F5344CB8AC3E}">
        <p14:creationId xmlns:p14="http://schemas.microsoft.com/office/powerpoint/2010/main" val="3641929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Transportation Using Transportable </a:t>
            </a:r>
            <a:r>
              <a:rPr lang="en-US" dirty="0" smtClean="0"/>
              <a:t>Tablespaces</a:t>
            </a:r>
            <a:endParaRPr lang="en-US" dirty="0"/>
          </a:p>
        </p:txBody>
      </p:sp>
      <p:sp>
        <p:nvSpPr>
          <p:cNvPr id="2" name="Footer Placeholder 1"/>
          <p:cNvSpPr>
            <a:spLocks noGrp="1"/>
          </p:cNvSpPr>
          <p:nvPr>
            <p:ph type="ftr" sz="quarter" idx="10"/>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11</a:t>
            </a:fld>
            <a:endParaRPr lang="en-US" dirty="0"/>
          </a:p>
        </p:txBody>
      </p:sp>
    </p:spTree>
    <p:extLst>
      <p:ext uri="{BB962C8B-B14F-4D97-AF65-F5344CB8AC3E}">
        <p14:creationId xmlns:p14="http://schemas.microsoft.com/office/powerpoint/2010/main" val="220151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Title 3"/>
          <p:cNvSpPr>
            <a:spLocks noGrp="1"/>
          </p:cNvSpPr>
          <p:nvPr>
            <p:ph type="title"/>
          </p:nvPr>
        </p:nvSpPr>
        <p:spPr/>
        <p:txBody>
          <a:bodyPr/>
          <a:lstStyle/>
          <a:p>
            <a:r>
              <a:rPr lang="en-US" dirty="0"/>
              <a:t>Transportation Using Transportable Tablespaces</a:t>
            </a:r>
          </a:p>
        </p:txBody>
      </p:sp>
      <p:sp>
        <p:nvSpPr>
          <p:cNvPr id="5" name="Content Placeholder 4"/>
          <p:cNvSpPr>
            <a:spLocks noGrp="1"/>
          </p:cNvSpPr>
          <p:nvPr>
            <p:ph idx="1"/>
          </p:nvPr>
        </p:nvSpPr>
        <p:spPr/>
        <p:txBody>
          <a:bodyPr/>
          <a:lstStyle/>
          <a:p>
            <a:pPr marL="0" indent="0">
              <a:buNone/>
            </a:pPr>
            <a:r>
              <a:rPr lang="en-US" sz="2200" b="0" dirty="0"/>
              <a:t>Oracle transportable tablespaces are the </a:t>
            </a:r>
            <a:r>
              <a:rPr lang="en-US" sz="2200" dirty="0"/>
              <a:t>fastest</a:t>
            </a:r>
            <a:r>
              <a:rPr lang="en-US" sz="2200" b="0" dirty="0"/>
              <a:t> way for moving large volumes of data between two Oracle databases. </a:t>
            </a:r>
            <a:r>
              <a:rPr lang="en-US" sz="2200" b="0" i="1" dirty="0" smtClean="0"/>
              <a:t>Previous</a:t>
            </a:r>
            <a:r>
              <a:rPr lang="en-US" sz="2200" b="0" dirty="0" smtClean="0"/>
              <a:t> to the introduction of </a:t>
            </a:r>
            <a:r>
              <a:rPr lang="en-US" sz="2200" b="0" dirty="0"/>
              <a:t>transportable tablespaces, the most scalable data </a:t>
            </a:r>
            <a:r>
              <a:rPr lang="en-US" sz="2200" b="0" dirty="0" smtClean="0"/>
              <a:t>transportation </a:t>
            </a:r>
            <a:r>
              <a:rPr lang="en-US" sz="2200" b="0" dirty="0"/>
              <a:t>mechanisms relied on </a:t>
            </a:r>
            <a:r>
              <a:rPr lang="en-US" sz="2200" b="0" i="1" dirty="0"/>
              <a:t>moving flat files </a:t>
            </a:r>
            <a:r>
              <a:rPr lang="en-US" sz="2200" b="0" dirty="0"/>
              <a:t>containing raw data. These mechanisms required that data be unloaded or exported into files from the source database</a:t>
            </a:r>
            <a:r>
              <a:rPr lang="en-US" sz="2200" b="0" dirty="0" smtClean="0"/>
              <a:t>.</a:t>
            </a:r>
          </a:p>
          <a:p>
            <a:pPr marL="0" indent="0">
              <a:buNone/>
            </a:pPr>
            <a:endParaRPr lang="en-US" sz="2200" b="0" dirty="0"/>
          </a:p>
        </p:txBody>
      </p:sp>
    </p:spTree>
    <p:extLst>
      <p:ext uri="{BB962C8B-B14F-4D97-AF65-F5344CB8AC3E}">
        <p14:creationId xmlns:p14="http://schemas.microsoft.com/office/powerpoint/2010/main" val="14146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Title 3"/>
          <p:cNvSpPr>
            <a:spLocks noGrp="1"/>
          </p:cNvSpPr>
          <p:nvPr>
            <p:ph type="title"/>
          </p:nvPr>
        </p:nvSpPr>
        <p:spPr/>
        <p:txBody>
          <a:bodyPr/>
          <a:lstStyle/>
          <a:p>
            <a:r>
              <a:rPr lang="en-US" dirty="0" smtClean="0"/>
              <a:t>Check if Tablespace is Ready</a:t>
            </a:r>
            <a:endParaRPr lang="en-US" dirty="0"/>
          </a:p>
        </p:txBody>
      </p:sp>
      <p:sp>
        <p:nvSpPr>
          <p:cNvPr id="5" name="Content Placeholder 4"/>
          <p:cNvSpPr>
            <a:spLocks noGrp="1"/>
          </p:cNvSpPr>
          <p:nvPr>
            <p:ph idx="1"/>
          </p:nvPr>
        </p:nvSpPr>
        <p:spPr/>
        <p:txBody>
          <a:bodyPr/>
          <a:lstStyle/>
          <a:p>
            <a:pPr marL="0" indent="0">
              <a:buNone/>
            </a:pPr>
            <a:r>
              <a:rPr lang="en-US" b="0" dirty="0">
                <a:latin typeface="Consolas" panose="020B0609020204030204" pitchFamily="49" charset="0"/>
                <a:cs typeface="Consolas" panose="020B0609020204030204" pitchFamily="49" charset="0"/>
              </a:rPr>
              <a:t>CONN AS / SYSDBA</a:t>
            </a:r>
          </a:p>
          <a:p>
            <a:pPr marL="0" indent="0">
              <a:buNone/>
            </a:pPr>
            <a:endParaRPr lang="en-US" b="0"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EXEC</a:t>
            </a:r>
            <a:r>
              <a:rPr lang="en-US" b="0" dirty="0" smtClean="0">
                <a:latin typeface="Consolas" panose="020B0609020204030204" pitchFamily="49" charset="0"/>
                <a:cs typeface="Consolas" panose="020B0609020204030204" pitchFamily="49" charset="0"/>
              </a:rPr>
              <a:t> </a:t>
            </a:r>
            <a:r>
              <a:rPr lang="en-US" i="1" dirty="0" smtClean="0">
                <a:latin typeface="Consolas" panose="020B0609020204030204" pitchFamily="49" charset="0"/>
                <a:cs typeface="Consolas" panose="020B0609020204030204" pitchFamily="49" charset="0"/>
              </a:rPr>
              <a:t>DBMS_TTS.TRANSPORT_SET_CHECK</a:t>
            </a:r>
            <a:r>
              <a:rPr lang="en-US" b="0" dirty="0" smtClean="0">
                <a:latin typeface="Consolas" panose="020B0609020204030204" pitchFamily="49" charset="0"/>
                <a:cs typeface="Consolas" panose="020B0609020204030204" pitchFamily="49" charset="0"/>
              </a:rPr>
              <a:t>(</a:t>
            </a:r>
            <a:r>
              <a:rPr lang="en-US" b="0" dirty="0" err="1" smtClean="0">
                <a:latin typeface="Consolas" panose="020B0609020204030204" pitchFamily="49" charset="0"/>
                <a:cs typeface="Consolas" panose="020B0609020204030204" pitchFamily="49" charset="0"/>
              </a:rPr>
              <a:t>ts_list</a:t>
            </a:r>
            <a:r>
              <a:rPr lang="en-US" b="0" dirty="0" smtClean="0">
                <a:latin typeface="Consolas" panose="020B0609020204030204" pitchFamily="49" charset="0"/>
                <a:cs typeface="Consolas" panose="020B0609020204030204" pitchFamily="49" charset="0"/>
              </a:rPr>
              <a:t>=&gt;'TEST_DATA', </a:t>
            </a:r>
            <a:r>
              <a:rPr lang="en-US" b="0" dirty="0" err="1" smtClean="0">
                <a:latin typeface="Consolas" panose="020B0609020204030204" pitchFamily="49" charset="0"/>
                <a:cs typeface="Consolas" panose="020B0609020204030204" pitchFamily="49" charset="0"/>
              </a:rPr>
              <a:t>incl_constraints</a:t>
            </a:r>
            <a:r>
              <a:rPr lang="en-US" b="0" dirty="0" smtClean="0">
                <a:latin typeface="Consolas" panose="020B0609020204030204" pitchFamily="49" charset="0"/>
                <a:cs typeface="Consolas" panose="020B0609020204030204" pitchFamily="49" charset="0"/>
              </a:rPr>
              <a:t>=&gt; TRUE);</a:t>
            </a:r>
          </a:p>
          <a:p>
            <a:pPr marL="0" indent="0">
              <a:buNone/>
            </a:pPr>
            <a:endParaRPr lang="en-US" b="0" dirty="0" smtClean="0">
              <a:latin typeface="Consolas" panose="020B0609020204030204" pitchFamily="49" charset="0"/>
              <a:cs typeface="Consolas" panose="020B0609020204030204" pitchFamily="49" charset="0"/>
            </a:endParaRPr>
          </a:p>
          <a:p>
            <a:pPr marL="0" indent="0">
              <a:buNone/>
            </a:pPr>
            <a:r>
              <a:rPr lang="en-US" b="0" dirty="0" smtClean="0">
                <a:latin typeface="Consolas" panose="020B0609020204030204" pitchFamily="49" charset="0"/>
                <a:cs typeface="Consolas" panose="020B0609020204030204" pitchFamily="49" charset="0"/>
              </a:rPr>
              <a:t>SQL&gt;</a:t>
            </a:r>
          </a:p>
          <a:p>
            <a:pPr marL="0" indent="0">
              <a:buNone/>
            </a:pPr>
            <a:endParaRPr lang="en-US" b="0" dirty="0" smtClean="0">
              <a:latin typeface="Consolas" panose="020B0609020204030204" pitchFamily="49" charset="0"/>
              <a:cs typeface="Consolas" panose="020B0609020204030204" pitchFamily="49" charset="0"/>
            </a:endParaRPr>
          </a:p>
          <a:p>
            <a:pPr marL="0" indent="0">
              <a:buNone/>
            </a:pPr>
            <a:r>
              <a:rPr lang="en-US" b="0" dirty="0" smtClean="0">
                <a:latin typeface="Consolas" panose="020B0609020204030204" pitchFamily="49" charset="0"/>
                <a:cs typeface="Consolas" panose="020B0609020204030204" pitchFamily="49" charset="0"/>
              </a:rPr>
              <a:t>SQL&gt; </a:t>
            </a:r>
            <a:r>
              <a:rPr lang="en-US" dirty="0" smtClean="0">
                <a:latin typeface="Consolas" panose="020B0609020204030204" pitchFamily="49" charset="0"/>
                <a:cs typeface="Consolas" panose="020B0609020204030204" pitchFamily="49" charset="0"/>
              </a:rPr>
              <a:t>SELECT</a:t>
            </a:r>
            <a:r>
              <a:rPr lang="en-US" b="0" dirty="0" smtClean="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FROM</a:t>
            </a:r>
            <a:r>
              <a:rPr lang="en-US" b="0" dirty="0" smtClean="0">
                <a:latin typeface="Consolas" panose="020B0609020204030204" pitchFamily="49" charset="0"/>
                <a:cs typeface="Consolas" panose="020B0609020204030204" pitchFamily="49" charset="0"/>
              </a:rPr>
              <a:t> </a:t>
            </a:r>
            <a:r>
              <a:rPr lang="en-US" b="0" dirty="0" err="1" smtClean="0">
                <a:latin typeface="Consolas" panose="020B0609020204030204" pitchFamily="49" charset="0"/>
                <a:cs typeface="Consolas" panose="020B0609020204030204" pitchFamily="49" charset="0"/>
              </a:rPr>
              <a:t>transport_set_violations</a:t>
            </a:r>
            <a:r>
              <a:rPr lang="en-US" b="0" dirty="0" smtClean="0">
                <a:latin typeface="Consolas" panose="020B0609020204030204" pitchFamily="49" charset="0"/>
                <a:cs typeface="Consolas" panose="020B0609020204030204" pitchFamily="49" charset="0"/>
              </a:rPr>
              <a:t>;</a:t>
            </a:r>
          </a:p>
          <a:p>
            <a:pPr marL="0" indent="0">
              <a:buNone/>
            </a:pPr>
            <a:endParaRPr lang="en-US" b="0" dirty="0" smtClean="0">
              <a:latin typeface="Consolas" panose="020B0609020204030204" pitchFamily="49" charset="0"/>
              <a:cs typeface="Consolas" panose="020B0609020204030204" pitchFamily="49" charset="0"/>
            </a:endParaRPr>
          </a:p>
          <a:p>
            <a:pPr marL="0" indent="0">
              <a:buNone/>
            </a:pPr>
            <a:r>
              <a:rPr lang="en-US" b="0" dirty="0" smtClean="0">
                <a:latin typeface="Consolas" panose="020B0609020204030204" pitchFamily="49" charset="0"/>
                <a:cs typeface="Consolas" panose="020B0609020204030204" pitchFamily="49" charset="0"/>
              </a:rPr>
              <a:t>no </a:t>
            </a:r>
            <a:r>
              <a:rPr lang="en-US" b="0" dirty="0">
                <a:latin typeface="Consolas" panose="020B0609020204030204" pitchFamily="49" charset="0"/>
                <a:cs typeface="Consolas" panose="020B0609020204030204" pitchFamily="49" charset="0"/>
              </a:rPr>
              <a:t>rows selected</a:t>
            </a:r>
          </a:p>
          <a:p>
            <a:pPr marL="0" indent="0">
              <a:buNone/>
            </a:pPr>
            <a:endParaRPr lang="en-US" b="0" dirty="0">
              <a:latin typeface="Consolas" panose="020B0609020204030204" pitchFamily="49" charset="0"/>
              <a:cs typeface="Consolas" panose="020B0609020204030204" pitchFamily="49" charset="0"/>
            </a:endParaRPr>
          </a:p>
          <a:p>
            <a:pPr marL="0" indent="0">
              <a:buNone/>
            </a:pPr>
            <a:r>
              <a:rPr lang="en-US" b="0" dirty="0">
                <a:latin typeface="Consolas" panose="020B0609020204030204" pitchFamily="49" charset="0"/>
                <a:cs typeface="Consolas" panose="020B0609020204030204" pitchFamily="49" charset="0"/>
              </a:rPr>
              <a:t>SQL&gt; </a:t>
            </a:r>
            <a:r>
              <a:rPr lang="en-US" dirty="0">
                <a:latin typeface="Consolas" panose="020B0609020204030204" pitchFamily="49" charset="0"/>
                <a:cs typeface="Consolas" panose="020B0609020204030204" pitchFamily="49" charset="0"/>
              </a:rPr>
              <a:t>ALTER TABLESPACE </a:t>
            </a:r>
            <a:r>
              <a:rPr lang="en-US" b="0" dirty="0">
                <a:latin typeface="Consolas" panose="020B0609020204030204" pitchFamily="49" charset="0"/>
                <a:cs typeface="Consolas" panose="020B0609020204030204" pitchFamily="49" charset="0"/>
              </a:rPr>
              <a:t>test_data </a:t>
            </a:r>
            <a:r>
              <a:rPr lang="en-US" dirty="0">
                <a:latin typeface="Consolas" panose="020B0609020204030204" pitchFamily="49" charset="0"/>
                <a:cs typeface="Consolas" panose="020B0609020204030204" pitchFamily="49" charset="0"/>
              </a:rPr>
              <a:t>READ ONLY</a:t>
            </a:r>
            <a:r>
              <a:rPr lang="en-US" b="0" dirty="0">
                <a:latin typeface="Consolas" panose="020B0609020204030204" pitchFamily="49" charset="0"/>
                <a:cs typeface="Consolas" panose="020B0609020204030204" pitchFamily="49" charset="0"/>
              </a:rPr>
              <a:t>;</a:t>
            </a:r>
          </a:p>
          <a:p>
            <a:pPr marL="0" indent="0">
              <a:buNone/>
            </a:pPr>
            <a:endParaRPr lang="en-US" b="0" dirty="0">
              <a:latin typeface="Consolas" panose="020B0609020204030204" pitchFamily="49" charset="0"/>
              <a:cs typeface="Consolas" panose="020B0609020204030204" pitchFamily="49" charset="0"/>
            </a:endParaRPr>
          </a:p>
          <a:p>
            <a:pPr marL="0" indent="0">
              <a:buNone/>
            </a:pPr>
            <a:r>
              <a:rPr lang="en-US" b="0" dirty="0">
                <a:latin typeface="Consolas" panose="020B0609020204030204" pitchFamily="49" charset="0"/>
                <a:cs typeface="Consolas" panose="020B0609020204030204" pitchFamily="49" charset="0"/>
              </a:rPr>
              <a:t>Tablespace altered.</a:t>
            </a:r>
          </a:p>
        </p:txBody>
      </p:sp>
    </p:spTree>
    <p:extLst>
      <p:ext uri="{BB962C8B-B14F-4D97-AF65-F5344CB8AC3E}">
        <p14:creationId xmlns:p14="http://schemas.microsoft.com/office/powerpoint/2010/main" val="246386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14</a:t>
            </a:fld>
            <a:endParaRPr lang="en-US" dirty="0"/>
          </a:p>
        </p:txBody>
      </p:sp>
      <p:sp>
        <p:nvSpPr>
          <p:cNvPr id="4" name="Title 3"/>
          <p:cNvSpPr>
            <a:spLocks noGrp="1"/>
          </p:cNvSpPr>
          <p:nvPr>
            <p:ph type="title"/>
          </p:nvPr>
        </p:nvSpPr>
        <p:spPr/>
        <p:txBody>
          <a:bodyPr/>
          <a:lstStyle/>
          <a:p>
            <a:r>
              <a:rPr lang="en-US" dirty="0"/>
              <a:t>Transportation Using Transportable Tablespaces</a:t>
            </a:r>
          </a:p>
        </p:txBody>
      </p:sp>
      <p:sp>
        <p:nvSpPr>
          <p:cNvPr id="5" name="Content Placeholder 4"/>
          <p:cNvSpPr>
            <a:spLocks noGrp="1"/>
          </p:cNvSpPr>
          <p:nvPr>
            <p:ph idx="1"/>
          </p:nvPr>
        </p:nvSpPr>
        <p:spPr/>
        <p:txBody>
          <a:bodyPr/>
          <a:lstStyle/>
          <a:p>
            <a:pPr marL="0" indent="0">
              <a:buNone/>
            </a:pPr>
            <a:r>
              <a:rPr lang="en-US" dirty="0" smtClean="0">
                <a:latin typeface="Consolas" panose="020B0609020204030204" pitchFamily="49" charset="0"/>
                <a:cs typeface="Consolas" panose="020B0609020204030204" pitchFamily="49" charset="0"/>
              </a:rPr>
              <a:t>exp</a:t>
            </a:r>
            <a:r>
              <a:rPr lang="en-US" b="0"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directory </a:t>
            </a:r>
            <a:r>
              <a:rPr lang="en-US" b="0" dirty="0" smtClean="0">
                <a:latin typeface="Consolas" panose="020B0609020204030204" pitchFamily="49" charset="0"/>
                <a:cs typeface="Consolas" panose="020B0609020204030204" pitchFamily="49" charset="0"/>
              </a:rPr>
              <a:t>= '/temp/code/' </a:t>
            </a:r>
            <a:r>
              <a:rPr lang="en-US" dirty="0" err="1" smtClean="0">
                <a:latin typeface="Consolas" panose="020B0609020204030204" pitchFamily="49" charset="0"/>
                <a:cs typeface="Consolas" panose="020B0609020204030204" pitchFamily="49" charset="0"/>
              </a:rPr>
              <a:t>transport_tablespace</a:t>
            </a:r>
            <a:r>
              <a:rPr lang="en-US" b="0" dirty="0" smtClean="0">
                <a:latin typeface="Consolas" panose="020B0609020204030204" pitchFamily="49" charset="0"/>
                <a:cs typeface="Consolas" panose="020B0609020204030204" pitchFamily="49" charset="0"/>
              </a:rPr>
              <a:t> = Y </a:t>
            </a:r>
            <a:r>
              <a:rPr lang="en-US" dirty="0" err="1" smtClean="0">
                <a:latin typeface="Consolas" panose="020B0609020204030204" pitchFamily="49" charset="0"/>
                <a:cs typeface="Consolas" panose="020B0609020204030204" pitchFamily="49" charset="0"/>
              </a:rPr>
              <a:t>tablespaces</a:t>
            </a:r>
            <a:r>
              <a:rPr lang="en-US" b="0" dirty="0" smtClean="0">
                <a:latin typeface="Consolas" panose="020B0609020204030204" pitchFamily="49" charset="0"/>
                <a:cs typeface="Consolas" panose="020B0609020204030204" pitchFamily="49" charset="0"/>
              </a:rPr>
              <a:t> =</a:t>
            </a:r>
            <a:r>
              <a:rPr lang="en-US" b="0" dirty="0" err="1" smtClean="0">
                <a:latin typeface="Consolas" panose="020B0609020204030204" pitchFamily="49" charset="0"/>
                <a:cs typeface="Consolas" panose="020B0609020204030204" pitchFamily="49" charset="0"/>
              </a:rPr>
              <a:t>ts_transportable</a:t>
            </a:r>
            <a:r>
              <a:rPr lang="en-US" b="0"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file</a:t>
            </a:r>
            <a:r>
              <a:rPr lang="en-US" b="0" dirty="0" smtClean="0">
                <a:latin typeface="Consolas" panose="020B0609020204030204" pitchFamily="49" charset="0"/>
                <a:cs typeface="Consolas" panose="020B0609020204030204" pitchFamily="49" charset="0"/>
              </a:rPr>
              <a:t> = test.dmp</a:t>
            </a:r>
          </a:p>
          <a:p>
            <a:pPr marL="0" indent="0">
              <a:buNone/>
            </a:pPr>
            <a:r>
              <a:rPr lang="en-US" dirty="0" err="1" smtClean="0">
                <a:latin typeface="Consolas" panose="020B0609020204030204" pitchFamily="49" charset="0"/>
                <a:cs typeface="Consolas" panose="020B0609020204030204" pitchFamily="49" charset="0"/>
              </a:rPr>
              <a:t>expdp</a:t>
            </a:r>
            <a:r>
              <a:rPr lang="en-US" b="0"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directory</a:t>
            </a:r>
            <a:r>
              <a:rPr lang="en-US" b="0" dirty="0" smtClean="0">
                <a:latin typeface="Consolas" panose="020B0609020204030204" pitchFamily="49" charset="0"/>
                <a:cs typeface="Consolas" panose="020B0609020204030204" pitchFamily="49" charset="0"/>
              </a:rPr>
              <a:t> = </a:t>
            </a:r>
            <a:r>
              <a:rPr lang="en-US" b="0" dirty="0" err="1">
                <a:latin typeface="Consolas" panose="020B0609020204030204" pitchFamily="49" charset="0"/>
                <a:cs typeface="Consolas" panose="020B0609020204030204" pitchFamily="49" charset="0"/>
              </a:rPr>
              <a:t>dir_name</a:t>
            </a:r>
            <a:r>
              <a:rPr lang="en-US" b="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transport_tablespaces</a:t>
            </a:r>
            <a:r>
              <a:rPr lang="en-US" b="0" dirty="0">
                <a:latin typeface="Consolas" panose="020B0609020204030204" pitchFamily="49" charset="0"/>
                <a:cs typeface="Consolas" panose="020B0609020204030204" pitchFamily="49" charset="0"/>
              </a:rPr>
              <a:t>=ts_transportable </a:t>
            </a:r>
            <a:r>
              <a:rPr lang="en-US" dirty="0" smtClean="0">
                <a:latin typeface="Consolas" panose="020B0609020204030204" pitchFamily="49" charset="0"/>
                <a:cs typeface="Consolas" panose="020B0609020204030204" pitchFamily="49" charset="0"/>
              </a:rPr>
              <a:t>dumpfile</a:t>
            </a:r>
            <a:r>
              <a:rPr lang="en-US" b="0" dirty="0" smtClean="0">
                <a:latin typeface="Consolas" panose="020B0609020204030204" pitchFamily="49" charset="0"/>
                <a:cs typeface="Consolas" panose="020B0609020204030204" pitchFamily="49" charset="0"/>
              </a:rPr>
              <a:t> = test.dmp</a:t>
            </a:r>
            <a:endParaRPr lang="en-US" b="0" dirty="0">
              <a:latin typeface="Consolas" panose="020B0609020204030204" pitchFamily="49" charset="0"/>
              <a:cs typeface="Consolas" panose="020B0609020204030204" pitchFamily="49" charset="0"/>
            </a:endParaRPr>
          </a:p>
          <a:p>
            <a:pPr marL="0" indent="0">
              <a:buNone/>
            </a:pPr>
            <a:endParaRPr lang="en-US" b="0" dirty="0">
              <a:latin typeface="Consolas" panose="020B0609020204030204" pitchFamily="49" charset="0"/>
              <a:cs typeface="Consolas" panose="020B0609020204030204" pitchFamily="49" charset="0"/>
            </a:endParaRPr>
          </a:p>
          <a:p>
            <a:pPr marL="0" indent="0">
              <a:buNone/>
            </a:pPr>
            <a:endParaRPr lang="en-US" b="0"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a:t>
            </a:r>
            <a:r>
              <a:rPr lang="en-US" b="0"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transport_tablespace</a:t>
            </a:r>
            <a:r>
              <a:rPr lang="en-US" b="0" dirty="0" smtClean="0">
                <a:latin typeface="Consolas" panose="020B0609020204030204" pitchFamily="49" charset="0"/>
                <a:cs typeface="Consolas" panose="020B0609020204030204" pitchFamily="49" charset="0"/>
              </a:rPr>
              <a:t> = Y </a:t>
            </a:r>
            <a:r>
              <a:rPr lang="en-US" dirty="0" smtClean="0">
                <a:latin typeface="Consolas" panose="020B0609020204030204" pitchFamily="49" charset="0"/>
                <a:cs typeface="Consolas" panose="020B0609020204030204" pitchFamily="49" charset="0"/>
              </a:rPr>
              <a:t>datafiles</a:t>
            </a:r>
            <a:r>
              <a:rPr lang="en-US" b="0" dirty="0" smtClean="0">
                <a:latin typeface="Consolas" panose="020B0609020204030204" pitchFamily="49" charset="0"/>
                <a:cs typeface="Consolas" panose="020B0609020204030204" pitchFamily="49" charset="0"/>
              </a:rPr>
              <a:t>='/</a:t>
            </a:r>
            <a:r>
              <a:rPr lang="en-US" b="0" dirty="0">
                <a:latin typeface="Consolas" panose="020B0609020204030204" pitchFamily="49" charset="0"/>
                <a:cs typeface="Consolas" panose="020B0609020204030204" pitchFamily="49" charset="0"/>
              </a:rPr>
              <a:t>oracle/app/oracle/product/11.2/dbs/df_transportable' </a:t>
            </a:r>
            <a:r>
              <a:rPr lang="en-US" dirty="0" smtClean="0">
                <a:latin typeface="Consolas" panose="020B0609020204030204" pitchFamily="49" charset="0"/>
                <a:cs typeface="Consolas" panose="020B0609020204030204" pitchFamily="49" charset="0"/>
              </a:rPr>
              <a:t>file</a:t>
            </a:r>
            <a:r>
              <a:rPr lang="en-US" b="0" dirty="0" smtClean="0">
                <a:latin typeface="Consolas" panose="020B0609020204030204" pitchFamily="49" charset="0"/>
                <a:cs typeface="Consolas" panose="020B0609020204030204" pitchFamily="49" charset="0"/>
              </a:rPr>
              <a:t> = test.dmp</a:t>
            </a:r>
            <a:endParaRPr lang="en-US" b="0"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impdp</a:t>
            </a:r>
            <a:r>
              <a:rPr lang="en-US" b="0"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directory </a:t>
            </a:r>
            <a:r>
              <a:rPr lang="en-US" b="0" dirty="0" smtClean="0">
                <a:latin typeface="Consolas" panose="020B0609020204030204" pitchFamily="49" charset="0"/>
                <a:cs typeface="Consolas" panose="020B0609020204030204" pitchFamily="49" charset="0"/>
              </a:rPr>
              <a:t>= </a:t>
            </a:r>
            <a:r>
              <a:rPr lang="en-US" b="0" dirty="0" err="1" smtClean="0">
                <a:latin typeface="Consolas" panose="020B0609020204030204" pitchFamily="49" charset="0"/>
                <a:cs typeface="Consolas" panose="020B0609020204030204" pitchFamily="49" charset="0"/>
              </a:rPr>
              <a:t>dir_name</a:t>
            </a:r>
            <a:r>
              <a:rPr lang="en-US" b="0"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dumpfile</a:t>
            </a:r>
            <a:r>
              <a:rPr lang="en-US" b="0" dirty="0" smtClean="0">
                <a:latin typeface="Consolas" panose="020B0609020204030204" pitchFamily="49" charset="0"/>
                <a:cs typeface="Consolas" panose="020B0609020204030204" pitchFamily="49" charset="0"/>
              </a:rPr>
              <a:t> = test.dmp </a:t>
            </a:r>
            <a:r>
              <a:rPr lang="en-US" dirty="0">
                <a:latin typeface="Consolas" panose="020B0609020204030204" pitchFamily="49" charset="0"/>
                <a:cs typeface="Consolas" panose="020B0609020204030204" pitchFamily="49" charset="0"/>
              </a:rPr>
              <a:t>transport_datafiles</a:t>
            </a:r>
            <a:r>
              <a:rPr lang="en-US" b="0" dirty="0">
                <a:latin typeface="Consolas" panose="020B0609020204030204" pitchFamily="49" charset="0"/>
                <a:cs typeface="Consolas" panose="020B0609020204030204" pitchFamily="49" charset="0"/>
              </a:rPr>
              <a:t>='/</a:t>
            </a:r>
            <a:r>
              <a:rPr lang="en-US" b="0" dirty="0" smtClean="0">
                <a:latin typeface="Consolas" panose="020B0609020204030204" pitchFamily="49" charset="0"/>
                <a:cs typeface="Consolas" panose="020B0609020204030204" pitchFamily="49" charset="0"/>
              </a:rPr>
              <a:t>oracle/app/oracle/product/11.2/dbs/df_transportable’</a:t>
            </a:r>
            <a:endParaRPr lang="en-US"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566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 of </a:t>
            </a:r>
            <a:r>
              <a:rPr lang="en-US" dirty="0" smtClean="0"/>
              <a:t>Loading </a:t>
            </a:r>
            <a:endParaRPr lang="en-US" dirty="0"/>
          </a:p>
        </p:txBody>
      </p:sp>
      <p:sp>
        <p:nvSpPr>
          <p:cNvPr id="2" name="Footer Placeholder 1"/>
          <p:cNvSpPr>
            <a:spLocks noGrp="1"/>
          </p:cNvSpPr>
          <p:nvPr>
            <p:ph type="ftr" sz="quarter" idx="10"/>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15</a:t>
            </a:fld>
            <a:endParaRPr lang="en-US" dirty="0"/>
          </a:p>
        </p:txBody>
      </p:sp>
    </p:spTree>
    <p:extLst>
      <p:ext uri="{BB962C8B-B14F-4D97-AF65-F5344CB8AC3E}">
        <p14:creationId xmlns:p14="http://schemas.microsoft.com/office/powerpoint/2010/main" val="257556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16</a:t>
            </a:fld>
            <a:endParaRPr lang="en-US" dirty="0"/>
          </a:p>
        </p:txBody>
      </p:sp>
      <p:sp>
        <p:nvSpPr>
          <p:cNvPr id="4" name="Title 3"/>
          <p:cNvSpPr>
            <a:spLocks noGrp="1"/>
          </p:cNvSpPr>
          <p:nvPr>
            <p:ph type="title"/>
          </p:nvPr>
        </p:nvSpPr>
        <p:spPr/>
        <p:txBody>
          <a:bodyPr/>
          <a:lstStyle/>
          <a:p>
            <a:r>
              <a:rPr lang="en-US" dirty="0"/>
              <a:t>Overview of Loading and Transformation</a:t>
            </a:r>
          </a:p>
        </p:txBody>
      </p:sp>
      <p:sp>
        <p:nvSpPr>
          <p:cNvPr id="5" name="Content Placeholder 4"/>
          <p:cNvSpPr>
            <a:spLocks noGrp="1"/>
          </p:cNvSpPr>
          <p:nvPr>
            <p:ph idx="1"/>
          </p:nvPr>
        </p:nvSpPr>
        <p:spPr/>
        <p:txBody>
          <a:bodyPr/>
          <a:lstStyle/>
          <a:p>
            <a:pPr marL="0" indent="0">
              <a:buNone/>
            </a:pPr>
            <a:endParaRPr lang="en-US" sz="3000" dirty="0"/>
          </a:p>
          <a:p>
            <a:pPr marL="0" indent="0">
              <a:buNone/>
            </a:pPr>
            <a:endParaRPr lang="en-US" sz="3000" dirty="0"/>
          </a:p>
          <a:p>
            <a:pPr marL="0" indent="0">
              <a:buNone/>
            </a:pPr>
            <a:r>
              <a:rPr lang="en-US" sz="3000" dirty="0"/>
              <a:t>Data transformations are often the most complex and, in terms of processing time, the most costly part of the ETL process.</a:t>
            </a:r>
          </a:p>
          <a:p>
            <a:pPr marL="0" indent="0">
              <a:buNone/>
            </a:pPr>
            <a:endParaRPr lang="en-US" sz="3000" dirty="0"/>
          </a:p>
        </p:txBody>
      </p:sp>
    </p:spTree>
    <p:extLst>
      <p:ext uri="{BB962C8B-B14F-4D97-AF65-F5344CB8AC3E}">
        <p14:creationId xmlns:p14="http://schemas.microsoft.com/office/powerpoint/2010/main" val="683207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Title 3"/>
          <p:cNvSpPr>
            <a:spLocks noGrp="1"/>
          </p:cNvSpPr>
          <p:nvPr>
            <p:ph type="title"/>
          </p:nvPr>
        </p:nvSpPr>
        <p:spPr/>
        <p:txBody>
          <a:bodyPr/>
          <a:lstStyle/>
          <a:p>
            <a:r>
              <a:rPr lang="en-US" dirty="0"/>
              <a:t>Multistage Data Transformation</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588" y="1600200"/>
            <a:ext cx="6372905" cy="3886200"/>
          </a:xfrm>
        </p:spPr>
      </p:pic>
    </p:spTree>
    <p:extLst>
      <p:ext uri="{BB962C8B-B14F-4D97-AF65-F5344CB8AC3E}">
        <p14:creationId xmlns:p14="http://schemas.microsoft.com/office/powerpoint/2010/main" val="109991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Title 3"/>
          <p:cNvSpPr>
            <a:spLocks noGrp="1"/>
          </p:cNvSpPr>
          <p:nvPr>
            <p:ph type="title"/>
          </p:nvPr>
        </p:nvSpPr>
        <p:spPr/>
        <p:txBody>
          <a:bodyPr/>
          <a:lstStyle/>
          <a:p>
            <a:r>
              <a:rPr lang="en-US" dirty="0"/>
              <a:t>Pipelined Data Transformation</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158" y="2286000"/>
            <a:ext cx="6733635" cy="2590800"/>
          </a:xfrm>
        </p:spPr>
      </p:pic>
    </p:spTree>
    <p:extLst>
      <p:ext uri="{BB962C8B-B14F-4D97-AF65-F5344CB8AC3E}">
        <p14:creationId xmlns:p14="http://schemas.microsoft.com/office/powerpoint/2010/main" val="132155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Loading/transformation mechanisms</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19</a:t>
            </a:fld>
            <a:endParaRPr lang="en-US" dirty="0"/>
          </a:p>
        </p:txBody>
      </p:sp>
    </p:spTree>
    <p:extLst>
      <p:ext uri="{BB962C8B-B14F-4D97-AF65-F5344CB8AC3E}">
        <p14:creationId xmlns:p14="http://schemas.microsoft.com/office/powerpoint/2010/main" val="263431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b="1" dirty="0" smtClean="0"/>
              <a:t>2014 © EPAM Systems, RD Dep.</a:t>
            </a:r>
            <a:endParaRPr lang="en-US" b="1" dirty="0"/>
          </a:p>
        </p:txBody>
      </p:sp>
      <p:sp>
        <p:nvSpPr>
          <p:cNvPr id="3" name="Номер слайда 2"/>
          <p:cNvSpPr>
            <a:spLocks noGrp="1"/>
          </p:cNvSpPr>
          <p:nvPr>
            <p:ph type="sldNum" sz="quarter" idx="24"/>
          </p:nvPr>
        </p:nvSpPr>
        <p:spPr/>
        <p:txBody>
          <a:bodyPr/>
          <a:lstStyle/>
          <a:p>
            <a:fld id="{36013D82-3B92-4BC6-A819-A7803D760D40}" type="slidenum">
              <a:rPr lang="en-US" b="1" smtClean="0"/>
              <a:pPr/>
              <a:t>2</a:t>
            </a:fld>
            <a:endParaRPr lang="en-US" b="1" dirty="0"/>
          </a:p>
        </p:txBody>
      </p:sp>
      <p:sp>
        <p:nvSpPr>
          <p:cNvPr id="4" name="Заголовок 3"/>
          <p:cNvSpPr>
            <a:spLocks noGrp="1"/>
          </p:cNvSpPr>
          <p:nvPr>
            <p:ph type="title"/>
          </p:nvPr>
        </p:nvSpPr>
        <p:spPr/>
        <p:txBody>
          <a:bodyPr/>
          <a:lstStyle/>
          <a:p>
            <a:r>
              <a:rPr dirty="0" smtClean="0"/>
              <a:t>Agenda</a:t>
            </a:r>
            <a:endParaRPr lang="en-US" dirty="0"/>
          </a:p>
        </p:txBody>
      </p:sp>
      <p:sp>
        <p:nvSpPr>
          <p:cNvPr id="5" name="Содержимое 4"/>
          <p:cNvSpPr>
            <a:spLocks noGrp="1"/>
          </p:cNvSpPr>
          <p:nvPr>
            <p:ph idx="1"/>
          </p:nvPr>
        </p:nvSpPr>
        <p:spPr/>
        <p:txBody>
          <a:bodyPr/>
          <a:lstStyle/>
          <a:p>
            <a:r>
              <a:rPr lang="en-US" sz="2400" dirty="0"/>
              <a:t>Transportation in Data Warehouses</a:t>
            </a:r>
          </a:p>
          <a:p>
            <a:r>
              <a:rPr lang="en-US" sz="2400" dirty="0"/>
              <a:t>Transportation Using Flat Files </a:t>
            </a:r>
          </a:p>
          <a:p>
            <a:r>
              <a:rPr lang="en-US" sz="2400" dirty="0"/>
              <a:t>Transportation Through Distributed Operations</a:t>
            </a:r>
          </a:p>
          <a:p>
            <a:r>
              <a:rPr lang="en-US" sz="2400" dirty="0"/>
              <a:t>Transportation Using Transportable </a:t>
            </a:r>
            <a:r>
              <a:rPr lang="en-US" sz="2400" dirty="0" err="1" smtClean="0"/>
              <a:t>Tablespaces</a:t>
            </a:r>
            <a:endParaRPr lang="en-US" sz="2400" dirty="0" smtClean="0"/>
          </a:p>
          <a:p>
            <a:r>
              <a:rPr lang="en-US" sz="2400" dirty="0" smtClean="0"/>
              <a:t>Overview of Loading and Transformation in Data Warehouses</a:t>
            </a:r>
          </a:p>
          <a:p>
            <a:r>
              <a:rPr lang="en-US" sz="2400" dirty="0" smtClean="0"/>
              <a:t>Loading Mechanisms</a:t>
            </a:r>
          </a:p>
          <a:p>
            <a:r>
              <a:rPr lang="en-US" sz="2400" dirty="0" smtClean="0"/>
              <a:t>Transformation Mechanisms</a:t>
            </a:r>
          </a:p>
          <a:p>
            <a:endParaRPr lang="en-US" sz="2400" dirty="0"/>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20</a:t>
            </a:fld>
            <a:endParaRPr lang="en-US" dirty="0"/>
          </a:p>
        </p:txBody>
      </p:sp>
      <p:sp>
        <p:nvSpPr>
          <p:cNvPr id="4" name="Title 3"/>
          <p:cNvSpPr>
            <a:spLocks noGrp="1"/>
          </p:cNvSpPr>
          <p:nvPr>
            <p:ph type="title"/>
          </p:nvPr>
        </p:nvSpPr>
        <p:spPr/>
        <p:txBody>
          <a:bodyPr/>
          <a:lstStyle/>
          <a:p>
            <a:r>
              <a:rPr lang="en-US" dirty="0" smtClean="0"/>
              <a:t>Loading Mechanisms</a:t>
            </a:r>
            <a:endParaRPr lang="en-US" dirty="0"/>
          </a:p>
        </p:txBody>
      </p:sp>
      <p:sp>
        <p:nvSpPr>
          <p:cNvPr id="5" name="Content Placeholder 4"/>
          <p:cNvSpPr>
            <a:spLocks noGrp="1"/>
          </p:cNvSpPr>
          <p:nvPr>
            <p:ph idx="1"/>
          </p:nvPr>
        </p:nvSpPr>
        <p:spPr/>
        <p:txBody>
          <a:bodyPr/>
          <a:lstStyle/>
          <a:p>
            <a:pPr marL="0" indent="0">
              <a:buNone/>
            </a:pPr>
            <a:r>
              <a:rPr lang="en-US" sz="2000" dirty="0"/>
              <a:t>You have the following choices for </a:t>
            </a:r>
            <a:r>
              <a:rPr lang="en-US" sz="2000" dirty="0" smtClean="0"/>
              <a:t>transforming/loading </a:t>
            </a:r>
            <a:r>
              <a:rPr lang="en-US" sz="2000" dirty="0"/>
              <a:t>data inside the database:</a:t>
            </a:r>
          </a:p>
          <a:p>
            <a:r>
              <a:rPr lang="en-US" sz="2000" dirty="0"/>
              <a:t>Transforming Data Using SQL</a:t>
            </a:r>
          </a:p>
          <a:p>
            <a:pPr lvl="1"/>
            <a:r>
              <a:rPr lang="en-US" sz="1800" dirty="0">
                <a:solidFill>
                  <a:schemeClr val="accent1"/>
                </a:solidFill>
              </a:rPr>
              <a:t>CREATE TABLE ... AS SELECT And INSERT /*+APPEND*/ AS SELECT</a:t>
            </a:r>
          </a:p>
          <a:p>
            <a:pPr lvl="1"/>
            <a:r>
              <a:rPr lang="en-US" sz="1800" dirty="0">
                <a:solidFill>
                  <a:schemeClr val="accent1"/>
                </a:solidFill>
              </a:rPr>
              <a:t>Transforming Data Using UPDATE</a:t>
            </a:r>
          </a:p>
          <a:p>
            <a:pPr lvl="1"/>
            <a:r>
              <a:rPr lang="en-US" sz="1800" dirty="0">
                <a:solidFill>
                  <a:schemeClr val="accent1"/>
                </a:solidFill>
              </a:rPr>
              <a:t>Transforming Data Using MERGE</a:t>
            </a:r>
          </a:p>
          <a:p>
            <a:pPr lvl="1"/>
            <a:r>
              <a:rPr lang="en-US" sz="1800" dirty="0">
                <a:solidFill>
                  <a:schemeClr val="accent1"/>
                </a:solidFill>
              </a:rPr>
              <a:t>Transforming Data Using Multitable INSERT</a:t>
            </a:r>
          </a:p>
          <a:p>
            <a:r>
              <a:rPr lang="en-US" sz="2000" dirty="0"/>
              <a:t>Transforming Data Using PL/SQL</a:t>
            </a:r>
          </a:p>
          <a:p>
            <a:r>
              <a:rPr lang="en-US" sz="2000" dirty="0"/>
              <a:t>Transforming Data Using Table </a:t>
            </a:r>
            <a:r>
              <a:rPr lang="en-US" sz="2000" dirty="0" smtClean="0"/>
              <a:t>Functions</a:t>
            </a:r>
            <a:endParaRPr lang="en-US" sz="2000" dirty="0"/>
          </a:p>
        </p:txBody>
      </p:sp>
    </p:spTree>
    <p:extLst>
      <p:ext uri="{BB962C8B-B14F-4D97-AF65-F5344CB8AC3E}">
        <p14:creationId xmlns:p14="http://schemas.microsoft.com/office/powerpoint/2010/main" val="603094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21</a:t>
            </a:fld>
            <a:endParaRPr lang="en-US" dirty="0"/>
          </a:p>
        </p:txBody>
      </p:sp>
      <p:sp>
        <p:nvSpPr>
          <p:cNvPr id="4" name="Title 3"/>
          <p:cNvSpPr>
            <a:spLocks noGrp="1"/>
          </p:cNvSpPr>
          <p:nvPr>
            <p:ph type="title"/>
          </p:nvPr>
        </p:nvSpPr>
        <p:spPr/>
        <p:txBody>
          <a:bodyPr/>
          <a:lstStyle/>
          <a:p>
            <a:r>
              <a:rPr lang="en-US" dirty="0"/>
              <a:t>CTAS and Insert (Append)</a:t>
            </a:r>
          </a:p>
        </p:txBody>
      </p:sp>
      <p:sp>
        <p:nvSpPr>
          <p:cNvPr id="5" name="Content Placeholder 4"/>
          <p:cNvSpPr>
            <a:spLocks noGrp="1"/>
          </p:cNvSpPr>
          <p:nvPr>
            <p:ph idx="1"/>
          </p:nvPr>
        </p:nvSpPr>
        <p:spPr/>
        <p:txBody>
          <a:bodyPr/>
          <a:lstStyle/>
          <a:p>
            <a:pPr marL="342900" indent="-342900">
              <a:buSzPct val="140000"/>
              <a:buFont typeface="Arial" panose="020B0604020202020204" pitchFamily="34" charset="0"/>
              <a:buChar char="•"/>
            </a:pPr>
            <a:r>
              <a:rPr lang="en-US" sz="2200" b="0" dirty="0"/>
              <a:t>In a data warehouse environment, </a:t>
            </a:r>
            <a:r>
              <a:rPr lang="en-US" sz="2200" b="0" i="1" u="sng" dirty="0"/>
              <a:t>CTAS</a:t>
            </a:r>
            <a:r>
              <a:rPr lang="en-US" sz="2200" b="0" dirty="0"/>
              <a:t> and </a:t>
            </a:r>
            <a:r>
              <a:rPr lang="en-US" sz="2200" b="0" i="1" u="sng" dirty="0"/>
              <a:t>Insert Append </a:t>
            </a:r>
            <a:r>
              <a:rPr lang="en-US" sz="2200" b="0" dirty="0"/>
              <a:t>is typically run in parallel using NOLOGGING mode for best performance.</a:t>
            </a:r>
          </a:p>
          <a:p>
            <a:pPr lvl="1"/>
            <a:r>
              <a:rPr lang="en-US" sz="1900" dirty="0">
                <a:latin typeface="Consolas" panose="020B0609020204030204" pitchFamily="49" charset="0"/>
                <a:cs typeface="Consolas" panose="020B0609020204030204" pitchFamily="49" charset="0"/>
              </a:rPr>
              <a:t>INSERT /*+ APPEND NOLOGGING PARALLEL */ INTO …</a:t>
            </a:r>
          </a:p>
          <a:p>
            <a:pPr lvl="1"/>
            <a:r>
              <a:rPr lang="en-US" sz="1900" dirty="0">
                <a:latin typeface="Consolas" panose="020B0609020204030204" pitchFamily="49" charset="0"/>
                <a:cs typeface="Consolas" panose="020B0609020204030204" pitchFamily="49" charset="0"/>
              </a:rPr>
              <a:t>CREATE TABLE tbl_name</a:t>
            </a:r>
            <a:br>
              <a:rPr lang="en-US" sz="1900" dirty="0">
                <a:latin typeface="Consolas" panose="020B0609020204030204" pitchFamily="49" charset="0"/>
                <a:cs typeface="Consolas" panose="020B0609020204030204" pitchFamily="49" charset="0"/>
              </a:rPr>
            </a:br>
            <a:r>
              <a:rPr lang="en-US" sz="1900" dirty="0">
                <a:latin typeface="Consolas" panose="020B0609020204030204" pitchFamily="49" charset="0"/>
                <a:cs typeface="Consolas" panose="020B0609020204030204" pitchFamily="49" charset="0"/>
              </a:rPr>
              <a:t>PARALLEL (DEGREE 4)</a:t>
            </a:r>
            <a:br>
              <a:rPr lang="en-US" sz="1900" dirty="0">
                <a:latin typeface="Consolas" panose="020B0609020204030204" pitchFamily="49" charset="0"/>
                <a:cs typeface="Consolas" panose="020B0609020204030204" pitchFamily="49" charset="0"/>
              </a:rPr>
            </a:br>
            <a:r>
              <a:rPr lang="en-US" sz="1900" dirty="0" smtClean="0">
                <a:latin typeface="Consolas" panose="020B0609020204030204" pitchFamily="49" charset="0"/>
                <a:cs typeface="Consolas" panose="020B0609020204030204" pitchFamily="49" charset="0"/>
              </a:rPr>
              <a:t>NOLOGGING</a:t>
            </a:r>
            <a:endParaRPr lang="en-US" sz="19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0365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Title 3"/>
          <p:cNvSpPr>
            <a:spLocks noGrp="1"/>
          </p:cNvSpPr>
          <p:nvPr>
            <p:ph type="title"/>
          </p:nvPr>
        </p:nvSpPr>
        <p:spPr/>
        <p:txBody>
          <a:bodyPr/>
          <a:lstStyle/>
          <a:p>
            <a:r>
              <a:rPr lang="en-US" dirty="0"/>
              <a:t>SQL</a:t>
            </a:r>
          </a:p>
        </p:txBody>
      </p:sp>
      <p:sp>
        <p:nvSpPr>
          <p:cNvPr id="5" name="Content Placeholder 4"/>
          <p:cNvSpPr>
            <a:spLocks noGrp="1"/>
          </p:cNvSpPr>
          <p:nvPr>
            <p:ph idx="1"/>
          </p:nvPr>
        </p:nvSpPr>
        <p:spPr/>
        <p:txBody>
          <a:bodyPr/>
          <a:lstStyle/>
          <a:p>
            <a:pPr marL="0" indent="0">
              <a:buSzPct val="140000"/>
              <a:buNone/>
            </a:pPr>
            <a:r>
              <a:rPr lang="en-US" sz="1800" dirty="0"/>
              <a:t>UPDATE</a:t>
            </a:r>
          </a:p>
          <a:p>
            <a:pPr lvl="1">
              <a:buSzPct val="140000"/>
            </a:pPr>
            <a:r>
              <a:rPr lang="en-US" dirty="0"/>
              <a:t>If the data substitution transformations require that a very large percentage of the rows (or all of the rows) be modified, then, it may be more efficient to use a CTAS statement than an UPDATE.</a:t>
            </a:r>
          </a:p>
          <a:p>
            <a:pPr marL="0" indent="0">
              <a:buSzPct val="140000"/>
              <a:buNone/>
            </a:pPr>
            <a:r>
              <a:rPr lang="en-US" sz="1800" dirty="0"/>
              <a:t>MERGE</a:t>
            </a:r>
          </a:p>
          <a:p>
            <a:pPr lvl="1">
              <a:buSzPct val="140000"/>
            </a:pPr>
            <a:r>
              <a:rPr lang="en-US" dirty="0"/>
              <a:t>Oracle Database's merge functionality extends SQL, by introducing the SQL keyword MERGE, in order to provide the ability to update or insert a row conditionally into a table or out of line single table views. This is, besides pure bulk loading, one of the most common operations in data warehouse synchronization.</a:t>
            </a:r>
          </a:p>
          <a:p>
            <a:pPr marL="57150" indent="0">
              <a:buSzPct val="140000"/>
              <a:buNone/>
            </a:pPr>
            <a:r>
              <a:rPr lang="en-US" sz="1800" dirty="0"/>
              <a:t>Multitable INSERT</a:t>
            </a:r>
          </a:p>
          <a:p>
            <a:pPr marL="914400" lvl="1" indent="-457200">
              <a:buSzPct val="140000"/>
            </a:pPr>
            <a:r>
              <a:rPr lang="en-US" dirty="0"/>
              <a:t>External data sources have to be segregated based on logical attributes for insertion into different target objects:</a:t>
            </a:r>
            <a:br>
              <a:rPr lang="en-US" dirty="0"/>
            </a:br>
            <a:r>
              <a:rPr lang="en-US" dirty="0"/>
              <a:t/>
            </a:r>
            <a:br>
              <a:rPr lang="en-US" dirty="0"/>
            </a:br>
            <a:r>
              <a:rPr lang="en-US" dirty="0">
                <a:latin typeface="Consolas" panose="020B0609020204030204" pitchFamily="49" charset="0"/>
                <a:cs typeface="Consolas" panose="020B0609020204030204" pitchFamily="49" charset="0"/>
              </a:rPr>
              <a:t>INSERT ALL|FIRST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[WHEN condition THEN] INTO target [VALUES</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8386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23</a:t>
            </a:fld>
            <a:endParaRPr lang="en-US" dirty="0"/>
          </a:p>
        </p:txBody>
      </p:sp>
      <p:sp>
        <p:nvSpPr>
          <p:cNvPr id="4" name="Title 3"/>
          <p:cNvSpPr>
            <a:spLocks noGrp="1"/>
          </p:cNvSpPr>
          <p:nvPr>
            <p:ph type="title"/>
          </p:nvPr>
        </p:nvSpPr>
        <p:spPr/>
        <p:txBody>
          <a:bodyPr/>
          <a:lstStyle/>
          <a:p>
            <a:r>
              <a:rPr lang="en-US" dirty="0"/>
              <a:t>PL/SQL</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Whereas CTAS operates </a:t>
            </a:r>
            <a:r>
              <a:rPr lang="en-US" sz="2000" i="1" dirty="0"/>
              <a:t>on entire tables</a:t>
            </a:r>
            <a:r>
              <a:rPr lang="en-US" sz="2000" dirty="0"/>
              <a:t> </a:t>
            </a:r>
            <a:r>
              <a:rPr lang="en-US" sz="2000" b="0" dirty="0"/>
              <a:t>and emphasizes parallelism, PL/SQL provides a </a:t>
            </a:r>
            <a:r>
              <a:rPr lang="en-US" sz="2000" i="1" dirty="0"/>
              <a:t>row-based approached</a:t>
            </a:r>
            <a:r>
              <a:rPr lang="en-US" sz="2000" dirty="0"/>
              <a:t> </a:t>
            </a:r>
            <a:r>
              <a:rPr lang="en-US" sz="2000" b="0" dirty="0"/>
              <a:t>and can accommodate very </a:t>
            </a:r>
            <a:r>
              <a:rPr lang="en-US" sz="2000" i="1" dirty="0"/>
              <a:t>sophisticated</a:t>
            </a:r>
            <a:r>
              <a:rPr lang="en-US" sz="2000" b="0" dirty="0"/>
              <a:t> transformation rules. </a:t>
            </a:r>
            <a:endParaRPr lang="en-US" sz="2000" b="0" dirty="0" smtClean="0"/>
          </a:p>
          <a:p>
            <a:pPr>
              <a:buSzPct val="140000"/>
              <a:buFont typeface="Arial" panose="020B0604020202020204" pitchFamily="34" charset="0"/>
              <a:buChar char="•"/>
            </a:pPr>
            <a:r>
              <a:rPr lang="en-US" sz="2000" b="0" dirty="0" smtClean="0"/>
              <a:t>For </a:t>
            </a:r>
            <a:r>
              <a:rPr lang="en-US" sz="2000" b="0" dirty="0"/>
              <a:t>example, a PL/SQL procedure could open multiple cursors and read data from multiple source tables, combine this data using complex business rules, and finally insert the transformed data into one or more target table. It would be difficult or impossible to express the same sequence of operations using standard SQL statements</a:t>
            </a:r>
            <a:r>
              <a:rPr lang="en-US" sz="2000" b="0" dirty="0" smtClean="0"/>
              <a:t>.</a:t>
            </a:r>
            <a:endParaRPr lang="en-US" sz="2000" b="0" dirty="0"/>
          </a:p>
        </p:txBody>
      </p:sp>
    </p:spTree>
    <p:extLst>
      <p:ext uri="{BB962C8B-B14F-4D97-AF65-F5344CB8AC3E}">
        <p14:creationId xmlns:p14="http://schemas.microsoft.com/office/powerpoint/2010/main" val="3261772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24</a:t>
            </a:fld>
            <a:endParaRPr lang="en-US" dirty="0"/>
          </a:p>
        </p:txBody>
      </p:sp>
      <p:sp>
        <p:nvSpPr>
          <p:cNvPr id="4" name="Title 3"/>
          <p:cNvSpPr>
            <a:spLocks noGrp="1"/>
          </p:cNvSpPr>
          <p:nvPr>
            <p:ph type="title"/>
          </p:nvPr>
        </p:nvSpPr>
        <p:spPr/>
        <p:txBody>
          <a:bodyPr/>
          <a:lstStyle/>
          <a:p>
            <a:r>
              <a:rPr lang="en-US" dirty="0"/>
              <a:t>What is a Table Function?</a:t>
            </a:r>
          </a:p>
        </p:txBody>
      </p:sp>
      <p:sp>
        <p:nvSpPr>
          <p:cNvPr id="5" name="Content Placeholder 4"/>
          <p:cNvSpPr>
            <a:spLocks noGrp="1"/>
          </p:cNvSpPr>
          <p:nvPr>
            <p:ph idx="1"/>
          </p:nvPr>
        </p:nvSpPr>
        <p:spPr/>
        <p:txBody>
          <a:bodyPr/>
          <a:lstStyle/>
          <a:p>
            <a:pPr marL="0" indent="0">
              <a:buNone/>
            </a:pPr>
            <a:r>
              <a:rPr lang="en-US" sz="2000" b="0" dirty="0"/>
              <a:t>A table function is defined as a function that can produce a set of rows as output. Additionally, table functions can take a set of rows as input.</a:t>
            </a:r>
          </a:p>
          <a:p>
            <a:pPr marL="0" indent="0">
              <a:buNone/>
            </a:pPr>
            <a:r>
              <a:rPr lang="en-US" sz="2000" i="1" dirty="0"/>
              <a:t>To improve the performance of a table function, you can</a:t>
            </a:r>
            <a:r>
              <a:rPr lang="en-US" sz="2000" b="0" i="1" dirty="0"/>
              <a:t>:</a:t>
            </a:r>
          </a:p>
          <a:p>
            <a:r>
              <a:rPr lang="en-US" sz="1800" b="0" dirty="0"/>
              <a:t>Enable the function for parallel execution, with the PARALLEL_ENABLE option, so that function can run concurrently.</a:t>
            </a:r>
          </a:p>
          <a:p>
            <a:r>
              <a:rPr lang="en-US" sz="1800" b="0" dirty="0"/>
              <a:t>Pipeline the function results, with the PIPELINED option. A pipelined table function returns a row to its invoker </a:t>
            </a:r>
            <a:r>
              <a:rPr lang="en-US" sz="1800" b="0" i="1" dirty="0"/>
              <a:t>immediately</a:t>
            </a:r>
            <a:r>
              <a:rPr lang="en-US" sz="1800" b="0" dirty="0"/>
              <a:t> after processing that row and continues to process rows. </a:t>
            </a:r>
            <a:r>
              <a:rPr lang="en-US" sz="1800" b="0" i="1" dirty="0"/>
              <a:t>Response time improves </a:t>
            </a:r>
            <a:r>
              <a:rPr lang="en-US" sz="1800" b="0" dirty="0"/>
              <a:t>because the entire collection need not be constructed and returned to the server before the query can return a single result row. (Also, the </a:t>
            </a:r>
            <a:r>
              <a:rPr lang="en-US" sz="1800" b="0" i="1" dirty="0"/>
              <a:t>function needs less memory</a:t>
            </a:r>
            <a:r>
              <a:rPr lang="en-US" sz="1800" b="0" dirty="0"/>
              <a:t>, because the object cache need not materialize the entire </a:t>
            </a:r>
            <a:r>
              <a:rPr lang="en-US" sz="1800" b="0" dirty="0" smtClean="0"/>
              <a:t>collection).</a:t>
            </a:r>
            <a:endParaRPr lang="en-US" sz="1800" b="0" dirty="0"/>
          </a:p>
          <a:p>
            <a:endParaRPr lang="en-US" b="0" dirty="0"/>
          </a:p>
        </p:txBody>
      </p:sp>
    </p:spTree>
    <p:extLst>
      <p:ext uri="{BB962C8B-B14F-4D97-AF65-F5344CB8AC3E}">
        <p14:creationId xmlns:p14="http://schemas.microsoft.com/office/powerpoint/2010/main" val="41393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25</a:t>
            </a:fld>
            <a:endParaRPr lang="en-US" dirty="0"/>
          </a:p>
        </p:txBody>
      </p:sp>
      <p:sp>
        <p:nvSpPr>
          <p:cNvPr id="4" name="Title 3"/>
          <p:cNvSpPr>
            <a:spLocks noGrp="1"/>
          </p:cNvSpPr>
          <p:nvPr>
            <p:ph type="title"/>
          </p:nvPr>
        </p:nvSpPr>
        <p:spPr/>
        <p:txBody>
          <a:bodyPr/>
          <a:lstStyle/>
          <a:p>
            <a:r>
              <a:rPr lang="en-US" dirty="0"/>
              <a:t>Table Function Example</a:t>
            </a:r>
          </a:p>
        </p:txBody>
      </p:sp>
      <p:pic>
        <p:nvPicPr>
          <p:cNvPr id="6" name="Picture 4" descr="Description of Figure 15-3 follow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8493" y="1524000"/>
            <a:ext cx="5154613"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95400" y="3657600"/>
            <a:ext cx="63246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latin typeface="Consolas" panose="020B0609020204030204" pitchFamily="49" charset="0"/>
                <a:cs typeface="Consolas" panose="020B0609020204030204" pitchFamily="49" charset="0"/>
              </a:rPr>
              <a:t>INSERT INTO</a:t>
            </a:r>
            <a:r>
              <a:rPr lang="en-US" dirty="0">
                <a:latin typeface="Consolas" panose="020B0609020204030204" pitchFamily="49" charset="0"/>
                <a:cs typeface="Consolas" panose="020B0609020204030204" pitchFamily="49" charset="0"/>
              </a:rPr>
              <a:t> Out </a:t>
            </a:r>
          </a:p>
          <a:p>
            <a:r>
              <a:rPr lang="en-US" b="1" dirty="0">
                <a:latin typeface="Consolas" panose="020B0609020204030204" pitchFamily="49" charset="0"/>
                <a:cs typeface="Consolas" panose="020B0609020204030204" pitchFamily="49" charset="0"/>
              </a:rPr>
              <a:t>  SELECT</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FROM</a:t>
            </a:r>
            <a:r>
              <a:rPr lang="en-US" dirty="0">
                <a:latin typeface="Consolas" panose="020B0609020204030204" pitchFamily="49" charset="0"/>
                <a:cs typeface="Consolas" panose="020B0609020204030204" pitchFamily="49" charset="0"/>
              </a:rPr>
              <a:t> (Table Function (</a:t>
            </a:r>
          </a:p>
          <a:p>
            <a:r>
              <a:rPr lang="en-US" b="1" dirty="0">
                <a:latin typeface="Consolas" panose="020B0609020204030204" pitchFamily="49" charset="0"/>
                <a:cs typeface="Consolas" panose="020B0609020204030204" pitchFamily="49" charset="0"/>
              </a:rPr>
              <a:t>    SELECT</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FROM</a:t>
            </a:r>
            <a:r>
              <a:rPr lang="en-US" dirty="0">
                <a:latin typeface="Consolas" panose="020B0609020204030204" pitchFamily="49" charset="0"/>
                <a:cs typeface="Consolas" panose="020B0609020204030204" pitchFamily="49" charset="0"/>
              </a:rPr>
              <a:t> In));</a:t>
            </a:r>
          </a:p>
        </p:txBody>
      </p:sp>
    </p:spTree>
    <p:extLst>
      <p:ext uri="{BB962C8B-B14F-4D97-AF65-F5344CB8AC3E}">
        <p14:creationId xmlns:p14="http://schemas.microsoft.com/office/powerpoint/2010/main" val="202247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a:t>Transportation, Transformation and Loading</a:t>
            </a:r>
          </a:p>
        </p:txBody>
      </p:sp>
      <p:sp>
        <p:nvSpPr>
          <p:cNvPr id="3" name="Нижний колонтитул 2"/>
          <p:cNvSpPr>
            <a:spLocks noGrp="1"/>
          </p:cNvSpPr>
          <p:nvPr>
            <p:ph type="ftr" sz="quarter" idx="12"/>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26</a:t>
            </a:fld>
            <a:endParaRPr lang="en-US" dirty="0"/>
          </a:p>
        </p:txBody>
      </p:sp>
      <p:sp>
        <p:nvSpPr>
          <p:cNvPr id="5" name="Текст 4"/>
          <p:cNvSpPr>
            <a:spLocks noGrp="1"/>
          </p:cNvSpPr>
          <p:nvPr>
            <p:ph type="body" sz="quarter" idx="14"/>
          </p:nvPr>
        </p:nvSpPr>
        <p:spPr/>
        <p:txBody>
          <a:bodyPr/>
          <a:lstStyle/>
          <a:p>
            <a:r>
              <a:rPr lang="pt-BR" dirty="0"/>
              <a:t>Elias Nema</a:t>
            </a:r>
          </a:p>
          <a:p>
            <a:r>
              <a:rPr/>
              <a:t>Senior </a:t>
            </a:r>
            <a:r>
              <a:rPr lang="pt-BR" smtClean="0"/>
              <a:t>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Transportation in Data Warehouses</a:t>
            </a:r>
          </a:p>
        </p:txBody>
      </p:sp>
      <p:sp>
        <p:nvSpPr>
          <p:cNvPr id="2" name="Footer Placeholder 1"/>
          <p:cNvSpPr>
            <a:spLocks noGrp="1"/>
          </p:cNvSpPr>
          <p:nvPr>
            <p:ph type="ftr" sz="quarter" idx="10"/>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3</a:t>
            </a:fld>
            <a:endParaRPr lang="en-US" dirty="0"/>
          </a:p>
        </p:txBody>
      </p:sp>
    </p:spTree>
    <p:extLst>
      <p:ext uri="{BB962C8B-B14F-4D97-AF65-F5344CB8AC3E}">
        <p14:creationId xmlns:p14="http://schemas.microsoft.com/office/powerpoint/2010/main" val="257556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23"/>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24"/>
          </p:nvPr>
        </p:nvSpPr>
        <p:spPr/>
        <p:txBody>
          <a:bodyPr/>
          <a:lstStyle/>
          <a:p>
            <a:fld id="{36013D82-3B92-4BC6-A819-A7803D760D40}" type="slidenum">
              <a:rPr lang="en-US" smtClean="0"/>
              <a:pPr/>
              <a:t>4</a:t>
            </a:fld>
            <a:endParaRPr lang="en-US" dirty="0"/>
          </a:p>
        </p:txBody>
      </p:sp>
      <p:sp>
        <p:nvSpPr>
          <p:cNvPr id="5" name="Title 4"/>
          <p:cNvSpPr>
            <a:spLocks noGrp="1"/>
          </p:cNvSpPr>
          <p:nvPr>
            <p:ph type="title"/>
          </p:nvPr>
        </p:nvSpPr>
        <p:spPr/>
        <p:txBody>
          <a:bodyPr/>
          <a:lstStyle/>
          <a:p>
            <a:r>
              <a:rPr lang="en-US" dirty="0"/>
              <a:t>Overview of Transportation in Data Warehouses</a:t>
            </a:r>
          </a:p>
        </p:txBody>
      </p:sp>
      <p:sp>
        <p:nvSpPr>
          <p:cNvPr id="6" name="Content Placeholder 5"/>
          <p:cNvSpPr>
            <a:spLocks noGrp="1"/>
          </p:cNvSpPr>
          <p:nvPr>
            <p:ph idx="1"/>
          </p:nvPr>
        </p:nvSpPr>
        <p:spPr/>
        <p:txBody>
          <a:bodyPr/>
          <a:lstStyle/>
          <a:p>
            <a:pPr marL="0" indent="0">
              <a:buNone/>
            </a:pPr>
            <a:r>
              <a:rPr lang="en-US" sz="2200" b="0" dirty="0"/>
              <a:t>Transportation is the operation of moving data from one system to another system. In a data warehouse environment, the most common requirements for transportation are in moving data from:</a:t>
            </a:r>
          </a:p>
          <a:p>
            <a:pPr lvl="1">
              <a:buSzPct val="140000"/>
            </a:pPr>
            <a:r>
              <a:rPr lang="en-US" sz="2000" dirty="0"/>
              <a:t>A source system to a staging database or a data warehouse database</a:t>
            </a:r>
          </a:p>
          <a:p>
            <a:pPr lvl="1">
              <a:buSzPct val="140000"/>
            </a:pPr>
            <a:r>
              <a:rPr lang="en-US" sz="2000" dirty="0"/>
              <a:t>A staging database to a data warehouse</a:t>
            </a:r>
          </a:p>
          <a:p>
            <a:pPr lvl="1">
              <a:buSzPct val="140000"/>
            </a:pPr>
            <a:r>
              <a:rPr lang="en-US" sz="2000" dirty="0"/>
              <a:t>A data warehouse to a data mart</a:t>
            </a:r>
          </a:p>
          <a:p>
            <a:pPr marL="0" indent="0">
              <a:buNone/>
            </a:pPr>
            <a:r>
              <a:rPr lang="en-US" sz="2200" b="0" dirty="0"/>
              <a:t>Transportation is often one of the simpler portions of the ETL process, and can be integrated with other portions of the process</a:t>
            </a:r>
            <a:r>
              <a:rPr lang="en-US" sz="2200" b="0" dirty="0" smtClean="0"/>
              <a:t>.</a:t>
            </a:r>
            <a:endParaRPr lang="en-US" sz="2200" b="0" dirty="0"/>
          </a:p>
        </p:txBody>
      </p:sp>
    </p:spTree>
    <p:extLst>
      <p:ext uri="{BB962C8B-B14F-4D97-AF65-F5344CB8AC3E}">
        <p14:creationId xmlns:p14="http://schemas.microsoft.com/office/powerpoint/2010/main" val="1740936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Using Flat Files</a:t>
            </a:r>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5</a:t>
            </a:fld>
            <a:endParaRPr lang="en-US" dirty="0"/>
          </a:p>
        </p:txBody>
      </p:sp>
    </p:spTree>
    <p:extLst>
      <p:ext uri="{BB962C8B-B14F-4D97-AF65-F5344CB8AC3E}">
        <p14:creationId xmlns:p14="http://schemas.microsoft.com/office/powerpoint/2010/main" val="4131447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6</a:t>
            </a:fld>
            <a:endParaRPr lang="en-US" dirty="0"/>
          </a:p>
        </p:txBody>
      </p:sp>
      <p:sp>
        <p:nvSpPr>
          <p:cNvPr id="4" name="Title 3"/>
          <p:cNvSpPr>
            <a:spLocks noGrp="1"/>
          </p:cNvSpPr>
          <p:nvPr>
            <p:ph type="title"/>
          </p:nvPr>
        </p:nvSpPr>
        <p:spPr/>
        <p:txBody>
          <a:bodyPr/>
          <a:lstStyle/>
          <a:p>
            <a:r>
              <a:rPr lang="en-US" dirty="0"/>
              <a:t>Transportation Using Flat Files</a:t>
            </a:r>
          </a:p>
        </p:txBody>
      </p:sp>
      <p:sp>
        <p:nvSpPr>
          <p:cNvPr id="5" name="Content Placeholder 4"/>
          <p:cNvSpPr>
            <a:spLocks noGrp="1"/>
          </p:cNvSpPr>
          <p:nvPr>
            <p:ph idx="1"/>
          </p:nvPr>
        </p:nvSpPr>
        <p:spPr/>
        <p:txBody>
          <a:bodyPr/>
          <a:lstStyle/>
          <a:p>
            <a:pPr marL="0" indent="0">
              <a:buNone/>
            </a:pPr>
            <a:r>
              <a:rPr lang="en-US" b="0" dirty="0"/>
              <a:t>The most common method for transporting data is by the transfer of flat files, using mechanisms such as FTP or other remote file system access protocols. Data is unloaded or exported from the source system into flat files using techniques discussed in "Extraction in Data Warehouses", and is then transported to the target platform using FTP or similar mechanisms</a:t>
            </a:r>
            <a:r>
              <a:rPr lang="en-US" b="0" dirty="0" smtClean="0"/>
              <a:t>.</a:t>
            </a:r>
            <a:endParaRPr lang="en-US" b="0" dirty="0"/>
          </a:p>
        </p:txBody>
      </p:sp>
      <p:pic>
        <p:nvPicPr>
          <p:cNvPr id="6"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159" y="3833010"/>
            <a:ext cx="824241" cy="824241"/>
          </a:xfrm>
          <a:prstGeom prst="rect">
            <a:avLst/>
          </a:prstGeom>
        </p:spPr>
      </p:pic>
      <p:sp>
        <p:nvSpPr>
          <p:cNvPr id="7" name="TextBox 6"/>
          <p:cNvSpPr txBox="1"/>
          <p:nvPr/>
        </p:nvSpPr>
        <p:spPr>
          <a:xfrm>
            <a:off x="2564206" y="4648200"/>
            <a:ext cx="1398194" cy="584775"/>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Flat Binary Information</a:t>
            </a:r>
            <a:endParaRPr lang="en-US" sz="1600" dirty="0">
              <a:latin typeface="Arial" panose="020B0604020202020204" pitchFamily="34" charset="0"/>
              <a:cs typeface="Arial" panose="020B0604020202020204" pitchFamily="34" charset="0"/>
            </a:endParaRPr>
          </a:p>
        </p:txBody>
      </p:sp>
      <p:sp>
        <p:nvSpPr>
          <p:cNvPr id="8" name="Flowchart: Magnetic Disk 25"/>
          <p:cNvSpPr/>
          <p:nvPr/>
        </p:nvSpPr>
        <p:spPr>
          <a:xfrm>
            <a:off x="1120356" y="4501952"/>
            <a:ext cx="576064" cy="792087"/>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7" y="5457436"/>
            <a:ext cx="1005403"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Source 2</a:t>
            </a:r>
            <a:endParaRPr lang="en-US" sz="1600" dirty="0">
              <a:latin typeface="Arial" panose="020B0604020202020204" pitchFamily="34" charset="0"/>
              <a:cs typeface="Arial" panose="020B0604020202020204" pitchFamily="34" charset="0"/>
            </a:endParaRPr>
          </a:p>
        </p:txBody>
      </p:sp>
      <p:sp>
        <p:nvSpPr>
          <p:cNvPr id="10" name="Flowchart: Magnetic Disk 25"/>
          <p:cNvSpPr/>
          <p:nvPr/>
        </p:nvSpPr>
        <p:spPr>
          <a:xfrm>
            <a:off x="1115090" y="2856404"/>
            <a:ext cx="576064" cy="792087"/>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894331" y="3811888"/>
            <a:ext cx="1005403"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Source 1</a:t>
            </a:r>
            <a:endParaRPr lang="en-US" sz="1600" dirty="0">
              <a:latin typeface="Arial" panose="020B0604020202020204" pitchFamily="34" charset="0"/>
              <a:cs typeface="Arial" panose="020B0604020202020204" pitchFamily="34" charset="0"/>
            </a:endParaRPr>
          </a:p>
        </p:txBody>
      </p:sp>
      <p:sp>
        <p:nvSpPr>
          <p:cNvPr id="12" name="Right Arrow 32"/>
          <p:cNvSpPr/>
          <p:nvPr/>
        </p:nvSpPr>
        <p:spPr>
          <a:xfrm rot="2210994">
            <a:off x="1731872" y="3729093"/>
            <a:ext cx="1025724" cy="19182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13" name="Right Arrow 32"/>
          <p:cNvSpPr/>
          <p:nvPr/>
        </p:nvSpPr>
        <p:spPr>
          <a:xfrm rot="19355041">
            <a:off x="1742047" y="4674673"/>
            <a:ext cx="1025724" cy="19182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14" name="Rectangle 33"/>
          <p:cNvSpPr/>
          <p:nvPr/>
        </p:nvSpPr>
        <p:spPr>
          <a:xfrm>
            <a:off x="3657600" y="2624979"/>
            <a:ext cx="1317144" cy="3601435"/>
          </a:xfrm>
          <a:prstGeom prst="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15" name="TextBox 14"/>
          <p:cNvSpPr txBox="1"/>
          <p:nvPr/>
        </p:nvSpPr>
        <p:spPr>
          <a:xfrm>
            <a:off x="3745746" y="2706397"/>
            <a:ext cx="1131054" cy="5847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b="1" dirty="0" smtClean="0">
                <a:latin typeface="Arial" panose="020B0604020202020204" pitchFamily="34" charset="0"/>
                <a:cs typeface="Arial" panose="020B0604020202020204" pitchFamily="34" charset="0"/>
              </a:rPr>
              <a:t>Stage Area</a:t>
            </a:r>
            <a:endParaRPr lang="en-US" sz="1600" b="1" dirty="0">
              <a:latin typeface="Arial" panose="020B0604020202020204" pitchFamily="34" charset="0"/>
              <a:cs typeface="Arial" panose="020B0604020202020204" pitchFamily="34" charset="0"/>
            </a:endParaRPr>
          </a:p>
        </p:txBody>
      </p:sp>
      <p:sp>
        <p:nvSpPr>
          <p:cNvPr id="16" name="Flowchart: Magnetic Disk 37"/>
          <p:cNvSpPr/>
          <p:nvPr/>
        </p:nvSpPr>
        <p:spPr>
          <a:xfrm>
            <a:off x="4038600" y="3849086"/>
            <a:ext cx="576064" cy="792087"/>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18" name="Right Arrow 32"/>
          <p:cNvSpPr/>
          <p:nvPr/>
        </p:nvSpPr>
        <p:spPr>
          <a:xfrm>
            <a:off x="3479167" y="4184869"/>
            <a:ext cx="582361" cy="23584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b="1" dirty="0">
              <a:latin typeface="Arial" panose="020B0604020202020204" pitchFamily="34" charset="0"/>
              <a:cs typeface="Arial" panose="020B0604020202020204" pitchFamily="34" charset="0"/>
            </a:endParaRPr>
          </a:p>
        </p:txBody>
      </p:sp>
      <p:sp>
        <p:nvSpPr>
          <p:cNvPr id="19" name="Rectangle 5"/>
          <p:cNvSpPr/>
          <p:nvPr/>
        </p:nvSpPr>
        <p:spPr>
          <a:xfrm>
            <a:off x="5257800" y="2630580"/>
            <a:ext cx="2759158" cy="3617820"/>
          </a:xfrm>
          <a:prstGeom prst="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grpSp>
        <p:nvGrpSpPr>
          <p:cNvPr id="20" name="Group 7"/>
          <p:cNvGrpSpPr/>
          <p:nvPr/>
        </p:nvGrpSpPr>
        <p:grpSpPr>
          <a:xfrm>
            <a:off x="5334000" y="4420709"/>
            <a:ext cx="2470492" cy="1573460"/>
            <a:chOff x="3347864" y="2420888"/>
            <a:chExt cx="3168352" cy="1800200"/>
          </a:xfrm>
        </p:grpSpPr>
        <p:sp>
          <p:nvSpPr>
            <p:cNvPr id="21" name="Flowchart: Magnetic Disk 8"/>
            <p:cNvSpPr/>
            <p:nvPr/>
          </p:nvSpPr>
          <p:spPr>
            <a:xfrm>
              <a:off x="3347864" y="2420888"/>
              <a:ext cx="3168352" cy="1800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22" name="Flowchart: Magnetic Disk 9"/>
            <p:cNvSpPr/>
            <p:nvPr/>
          </p:nvSpPr>
          <p:spPr>
            <a:xfrm>
              <a:off x="4166385" y="2564904"/>
              <a:ext cx="1368150" cy="68407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Meta Data</a:t>
              </a:r>
              <a:endParaRPr lang="en-US" sz="1600" dirty="0">
                <a:latin typeface="Arial" panose="020B0604020202020204" pitchFamily="34" charset="0"/>
                <a:cs typeface="Arial" panose="020B0604020202020204" pitchFamily="34" charset="0"/>
              </a:endParaRPr>
            </a:p>
          </p:txBody>
        </p:sp>
        <p:sp>
          <p:nvSpPr>
            <p:cNvPr id="23" name="Flowchart: Magnetic Disk 10"/>
            <p:cNvSpPr/>
            <p:nvPr/>
          </p:nvSpPr>
          <p:spPr>
            <a:xfrm>
              <a:off x="3365606" y="3248980"/>
              <a:ext cx="1690744" cy="82809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Aggregation Data</a:t>
              </a:r>
              <a:endParaRPr lang="en-US" sz="1600" dirty="0">
                <a:latin typeface="Arial" panose="020B0604020202020204" pitchFamily="34" charset="0"/>
                <a:cs typeface="Arial" panose="020B0604020202020204" pitchFamily="34" charset="0"/>
              </a:endParaRPr>
            </a:p>
          </p:txBody>
        </p:sp>
        <p:sp>
          <p:nvSpPr>
            <p:cNvPr id="24" name="Flowchart: Magnetic Disk 11"/>
            <p:cNvSpPr/>
            <p:nvPr/>
          </p:nvSpPr>
          <p:spPr>
            <a:xfrm>
              <a:off x="5097507" y="3248980"/>
              <a:ext cx="1377552" cy="82809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Raw </a:t>
              </a:r>
              <a:br>
                <a:rPr lang="en-US" sz="1600" dirty="0" smtClean="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Data</a:t>
              </a:r>
              <a:endParaRPr lang="en-US" sz="1600" dirty="0">
                <a:latin typeface="Arial" panose="020B0604020202020204" pitchFamily="34" charset="0"/>
                <a:cs typeface="Arial" panose="020B0604020202020204" pitchFamily="34" charset="0"/>
              </a:endParaRPr>
            </a:p>
          </p:txBody>
        </p:sp>
      </p:grpSp>
      <p:sp>
        <p:nvSpPr>
          <p:cNvPr id="25" name="TextBox 24"/>
          <p:cNvSpPr txBox="1"/>
          <p:nvPr/>
        </p:nvSpPr>
        <p:spPr>
          <a:xfrm>
            <a:off x="5638800" y="2711880"/>
            <a:ext cx="2028046" cy="33855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smtClean="0">
                <a:latin typeface="Arial" panose="020B0604020202020204" pitchFamily="34" charset="0"/>
                <a:cs typeface="Arial" panose="020B0604020202020204" pitchFamily="34" charset="0"/>
              </a:rPr>
              <a:t>Data Warehouse</a:t>
            </a:r>
            <a:endParaRPr lang="en-US" sz="1600" dirty="0">
              <a:latin typeface="Arial" panose="020B0604020202020204" pitchFamily="34" charset="0"/>
              <a:cs typeface="Arial" panose="020B0604020202020204" pitchFamily="34" charset="0"/>
            </a:endParaRPr>
          </a:p>
        </p:txBody>
      </p:sp>
      <p:sp>
        <p:nvSpPr>
          <p:cNvPr id="26" name="Flowchart: Magnetic Disk 47"/>
          <p:cNvSpPr/>
          <p:nvPr/>
        </p:nvSpPr>
        <p:spPr>
          <a:xfrm>
            <a:off x="5410200" y="3232046"/>
            <a:ext cx="2418009" cy="977285"/>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Arial" panose="020B0604020202020204" pitchFamily="34" charset="0"/>
                <a:cs typeface="Arial" panose="020B0604020202020204" pitchFamily="34" charset="0"/>
              </a:rPr>
              <a:t>Cleansing Stage</a:t>
            </a:r>
            <a:endParaRPr lang="en-US" sz="1600" dirty="0">
              <a:latin typeface="Arial" panose="020B0604020202020204" pitchFamily="34" charset="0"/>
              <a:cs typeface="Arial" panose="020B0604020202020204" pitchFamily="34" charset="0"/>
            </a:endParaRPr>
          </a:p>
        </p:txBody>
      </p:sp>
      <p:sp>
        <p:nvSpPr>
          <p:cNvPr id="27" name="Right Arrow 32"/>
          <p:cNvSpPr/>
          <p:nvPr/>
        </p:nvSpPr>
        <p:spPr>
          <a:xfrm rot="20339748" flipV="1">
            <a:off x="4659143" y="3918058"/>
            <a:ext cx="809392" cy="21109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b="1" dirty="0">
              <a:latin typeface="Arial" panose="020B0604020202020204" pitchFamily="34" charset="0"/>
              <a:cs typeface="Arial" panose="020B0604020202020204" pitchFamily="34" charset="0"/>
            </a:endParaRPr>
          </a:p>
        </p:txBody>
      </p:sp>
      <p:sp>
        <p:nvSpPr>
          <p:cNvPr id="28" name="Right Arrow 32"/>
          <p:cNvSpPr/>
          <p:nvPr/>
        </p:nvSpPr>
        <p:spPr>
          <a:xfrm rot="5400000" flipV="1">
            <a:off x="6451673" y="4140126"/>
            <a:ext cx="305909" cy="25525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386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7</a:t>
            </a:fld>
            <a:endParaRPr lang="en-US" dirty="0"/>
          </a:p>
        </p:txBody>
      </p:sp>
      <p:sp>
        <p:nvSpPr>
          <p:cNvPr id="4" name="Title 3"/>
          <p:cNvSpPr>
            <a:spLocks noGrp="1"/>
          </p:cNvSpPr>
          <p:nvPr>
            <p:ph type="title"/>
          </p:nvPr>
        </p:nvSpPr>
        <p:spPr/>
        <p:txBody>
          <a:bodyPr/>
          <a:lstStyle/>
          <a:p>
            <a:r>
              <a:rPr lang="en-US" dirty="0"/>
              <a:t>Flat Files Summary</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Because source systems and data warehouses often use different operating systems and database systems, using flat files is often the </a:t>
            </a:r>
            <a:r>
              <a:rPr lang="en-US" sz="2200" i="1" dirty="0"/>
              <a:t>simplest way to exchange data between heterogeneous systems</a:t>
            </a:r>
            <a:r>
              <a:rPr lang="en-US" sz="2200" b="0" dirty="0"/>
              <a:t> with minimal transformations. However, even when transporting data between homogeneous systems, flat files are often the </a:t>
            </a:r>
            <a:r>
              <a:rPr lang="en-US" sz="2200" i="1" dirty="0"/>
              <a:t>most efficient and most easy-to-manage</a:t>
            </a:r>
            <a:r>
              <a:rPr lang="en-US" sz="2200" dirty="0"/>
              <a:t> </a:t>
            </a:r>
            <a:r>
              <a:rPr lang="en-US" sz="2200" b="0" dirty="0"/>
              <a:t>mechanism for data transfer</a:t>
            </a:r>
            <a:r>
              <a:rPr lang="en-US" sz="2200" b="0" dirty="0" smtClean="0"/>
              <a:t>.</a:t>
            </a:r>
            <a:endParaRPr lang="en-US" sz="2200" b="0" dirty="0"/>
          </a:p>
        </p:txBody>
      </p:sp>
    </p:spTree>
    <p:extLst>
      <p:ext uri="{BB962C8B-B14F-4D97-AF65-F5344CB8AC3E}">
        <p14:creationId xmlns:p14="http://schemas.microsoft.com/office/powerpoint/2010/main" val="108176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Through Distributed Operations</a:t>
            </a:r>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8</a:t>
            </a:fld>
            <a:endParaRPr lang="en-US" dirty="0"/>
          </a:p>
        </p:txBody>
      </p:sp>
    </p:spTree>
    <p:extLst>
      <p:ext uri="{BB962C8B-B14F-4D97-AF65-F5344CB8AC3E}">
        <p14:creationId xmlns:p14="http://schemas.microsoft.com/office/powerpoint/2010/main" val="1728996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Title 3"/>
          <p:cNvSpPr>
            <a:spLocks noGrp="1"/>
          </p:cNvSpPr>
          <p:nvPr>
            <p:ph type="title"/>
          </p:nvPr>
        </p:nvSpPr>
        <p:spPr/>
        <p:txBody>
          <a:bodyPr/>
          <a:lstStyle/>
          <a:p>
            <a:r>
              <a:rPr lang="en-US" dirty="0"/>
              <a:t>Transportation Through Distributed Operations</a:t>
            </a:r>
          </a:p>
        </p:txBody>
      </p:sp>
      <p:sp>
        <p:nvSpPr>
          <p:cNvPr id="5" name="Content Placeholder 4"/>
          <p:cNvSpPr>
            <a:spLocks noGrp="1"/>
          </p:cNvSpPr>
          <p:nvPr>
            <p:ph idx="1"/>
          </p:nvPr>
        </p:nvSpPr>
        <p:spPr>
          <a:xfrm>
            <a:off x="914400" y="1238250"/>
            <a:ext cx="7315200" cy="4800600"/>
          </a:xfrm>
        </p:spPr>
        <p:txBody>
          <a:bodyPr/>
          <a:lstStyle/>
          <a:p>
            <a:pPr>
              <a:buSzPct val="140000"/>
              <a:buFont typeface="Arial" panose="020B0604020202020204" pitchFamily="34" charset="0"/>
              <a:buChar char="•"/>
            </a:pPr>
            <a:r>
              <a:rPr lang="en-US" sz="2200" b="0" dirty="0"/>
              <a:t>Distributed </a:t>
            </a:r>
            <a:r>
              <a:rPr lang="en-US" sz="2200" b="0" dirty="0" smtClean="0"/>
              <a:t>queries </a:t>
            </a:r>
            <a:r>
              <a:rPr lang="en-US" sz="2200" b="0" dirty="0"/>
              <a:t>can be an effective mechanism for extracting data. These mechanisms also </a:t>
            </a:r>
            <a:r>
              <a:rPr lang="en-US" sz="2200" i="1" dirty="0"/>
              <a:t>transport the data directly to the target systems</a:t>
            </a:r>
            <a:r>
              <a:rPr lang="en-US" sz="2200" b="0" dirty="0"/>
              <a:t>, thus providing both </a:t>
            </a:r>
            <a:r>
              <a:rPr lang="en-US" sz="2200" i="1" dirty="0"/>
              <a:t>extraction and transformation in a single step</a:t>
            </a:r>
            <a:r>
              <a:rPr lang="en-US" sz="2200" b="0" dirty="0"/>
              <a:t>. Depending on the tolerable impact on time and system resources, these mechanisms can be well suited for both extraction and transformation.</a:t>
            </a:r>
          </a:p>
          <a:p>
            <a:pPr>
              <a:buSzPct val="140000"/>
              <a:buFont typeface="Arial" panose="020B0604020202020204" pitchFamily="34" charset="0"/>
              <a:buChar char="•"/>
            </a:pPr>
            <a:r>
              <a:rPr lang="en-US" sz="2200" b="0" dirty="0"/>
              <a:t>As opposed to flat file transportation, the success or failure of the transportation is </a:t>
            </a:r>
            <a:r>
              <a:rPr lang="en-US" sz="2200" i="1" dirty="0"/>
              <a:t>recognized immediately </a:t>
            </a:r>
            <a:r>
              <a:rPr lang="en-US" sz="2200" b="0" dirty="0"/>
              <a:t>with the result of the distributed query or transaction</a:t>
            </a:r>
            <a:r>
              <a:rPr lang="en-US" sz="2200" b="0" dirty="0" smtClean="0"/>
              <a:t>.</a:t>
            </a:r>
            <a:endParaRPr lang="en-US" sz="2200" b="0" dirty="0"/>
          </a:p>
        </p:txBody>
      </p:sp>
    </p:spTree>
    <p:extLst>
      <p:ext uri="{BB962C8B-B14F-4D97-AF65-F5344CB8AC3E}">
        <p14:creationId xmlns:p14="http://schemas.microsoft.com/office/powerpoint/2010/main" val="1451187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1356</TotalTime>
  <Words>1340</Words>
  <Application>Microsoft Office PowerPoint</Application>
  <PresentationFormat>On-screen Show (4:3)</PresentationFormat>
  <Paragraphs>165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Tahoma</vt:lpstr>
      <vt:lpstr>Wingdings</vt:lpstr>
      <vt:lpstr>template</vt:lpstr>
      <vt:lpstr>Extract, transform, load</vt:lpstr>
      <vt:lpstr>Agenda</vt:lpstr>
      <vt:lpstr>Transportation in Data Warehouses</vt:lpstr>
      <vt:lpstr>Overview of Transportation in Data Warehouses</vt:lpstr>
      <vt:lpstr>Transportation Using Flat Files</vt:lpstr>
      <vt:lpstr>Transportation Using Flat Files</vt:lpstr>
      <vt:lpstr>Flat Files Summary</vt:lpstr>
      <vt:lpstr>Transportation Through Distributed Operations</vt:lpstr>
      <vt:lpstr>Transportation Through Distributed Operations</vt:lpstr>
      <vt:lpstr>Database Links and SQL</vt:lpstr>
      <vt:lpstr>Transportation Using Transportable Tablespaces</vt:lpstr>
      <vt:lpstr>Transportation Using Transportable Tablespaces</vt:lpstr>
      <vt:lpstr>Check if Tablespace is Ready</vt:lpstr>
      <vt:lpstr>Transportation Using Transportable Tablespaces</vt:lpstr>
      <vt:lpstr>Overview of Loading </vt:lpstr>
      <vt:lpstr>Overview of Loading and Transformation</vt:lpstr>
      <vt:lpstr>Multistage Data Transformation</vt:lpstr>
      <vt:lpstr>Pipelined Data Transformation</vt:lpstr>
      <vt:lpstr>Loading/transformation mechanisms</vt:lpstr>
      <vt:lpstr>Loading Mechanisms</vt:lpstr>
      <vt:lpstr>CTAS and Insert (Append)</vt:lpstr>
      <vt:lpstr>SQL</vt:lpstr>
      <vt:lpstr>PL/SQL</vt:lpstr>
      <vt:lpstr>What is a Table Function?</vt:lpstr>
      <vt:lpstr>Table Function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Ilya Norkin</cp:lastModifiedBy>
  <cp:revision>480</cp:revision>
  <dcterms:created xsi:type="dcterms:W3CDTF">2014-04-05T15:14:09Z</dcterms:created>
  <dcterms:modified xsi:type="dcterms:W3CDTF">2017-11-27T19:00:44Z</dcterms:modified>
</cp:coreProperties>
</file>