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36"/>
  </p:notesMasterIdLst>
  <p:handoutMasterIdLst>
    <p:handoutMasterId r:id="rId37"/>
  </p:handoutMasterIdLst>
  <p:sldIdLst>
    <p:sldId id="449" r:id="rId6"/>
    <p:sldId id="452" r:id="rId7"/>
    <p:sldId id="271" r:id="rId8"/>
    <p:sldId id="400" r:id="rId9"/>
    <p:sldId id="467" r:id="rId10"/>
    <p:sldId id="468" r:id="rId11"/>
    <p:sldId id="469" r:id="rId12"/>
    <p:sldId id="471" r:id="rId13"/>
    <p:sldId id="470" r:id="rId14"/>
    <p:sldId id="355" r:id="rId15"/>
    <p:sldId id="459" r:id="rId16"/>
    <p:sldId id="341" r:id="rId17"/>
    <p:sldId id="440" r:id="rId18"/>
    <p:sldId id="475" r:id="rId19"/>
    <p:sldId id="458" r:id="rId20"/>
    <p:sldId id="466" r:id="rId21"/>
    <p:sldId id="463" r:id="rId22"/>
    <p:sldId id="460" r:id="rId23"/>
    <p:sldId id="464" r:id="rId24"/>
    <p:sldId id="461" r:id="rId25"/>
    <p:sldId id="476" r:id="rId26"/>
    <p:sldId id="465" r:id="rId27"/>
    <p:sldId id="472" r:id="rId28"/>
    <p:sldId id="473" r:id="rId29"/>
    <p:sldId id="477" r:id="rId30"/>
    <p:sldId id="462" r:id="rId31"/>
    <p:sldId id="455" r:id="rId32"/>
    <p:sldId id="456" r:id="rId33"/>
    <p:sldId id="457" r:id="rId34"/>
    <p:sldId id="31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464547"/>
    <a:srgbClr val="666666"/>
    <a:srgbClr val="B22746"/>
    <a:srgbClr val="A3C644"/>
    <a:srgbClr val="E6E6E6"/>
    <a:srgbClr val="CCCCCC"/>
    <a:srgbClr val="999999"/>
    <a:srgbClr val="2FC2D9"/>
    <a:srgbClr val="1A9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7" autoAdjust="0"/>
    <p:restoredTop sz="96719" autoAdjust="0"/>
  </p:normalViewPr>
  <p:slideViewPr>
    <p:cSldViewPr snapToGrid="0">
      <p:cViewPr varScale="1">
        <p:scale>
          <a:sx n="115" d="100"/>
          <a:sy n="115" d="100"/>
        </p:scale>
        <p:origin x="1578" y="10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 a broad</a:t>
            </a:r>
            <a:r>
              <a:rPr lang="en-US" baseline="0" dirty="0" smtClean="0"/>
              <a:t> focus in all of the leading verticals including – Media, Entertainment &amp; Publishing, Healthcare, Hospitality and Financial Services.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Pillars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 a broad</a:t>
            </a:r>
            <a:r>
              <a:rPr lang="en-US" baseline="0" dirty="0" smtClean="0"/>
              <a:t> focus in all of the leading verticals including – Media, Entertainment &amp; Publishing, Healthcare, Hospitality and Financial Services.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 a broad</a:t>
            </a:r>
            <a:r>
              <a:rPr lang="en-US" baseline="0" dirty="0" smtClean="0"/>
              <a:t> focus in all of the leading verticals including – Media, Entertainment &amp; Publishing, Healthcare, Hospitality and Financial Services.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 a broad</a:t>
            </a:r>
            <a:r>
              <a:rPr lang="en-US" baseline="0" dirty="0" smtClean="0"/>
              <a:t> focus in all of the leading verticals including – Media, Entertainment &amp; Publishing, Healthcare, Hospitality and Financial Services.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to.by/streets" TargetMode="External"/><Relationship Id="rId3" Type="http://schemas.openxmlformats.org/officeDocument/2006/relationships/hyperlink" Target="https://www.wildberries.by/" TargetMode="External"/><Relationship Id="rId7" Type="http://schemas.openxmlformats.org/officeDocument/2006/relationships/hyperlink" Target="https://www.bygeo.ru/materialy/naselenie-belarus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wildberries.by/catalog/0/brand.aspx" TargetMode="External"/><Relationship Id="rId5" Type="http://schemas.openxmlformats.org/officeDocument/2006/relationships/hyperlink" Target="https://www.wildberries.by/services/besplatnaya-dostavka#pickupPoints" TargetMode="External"/><Relationship Id="rId4" Type="http://schemas.openxmlformats.org/officeDocument/2006/relationships/hyperlink" Target="https://www.wildberries.by/services/sposoby-oplaty" TargetMode="External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04800"/>
            <a:ext cx="9117177" cy="6284686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225217" y="2346326"/>
            <a:ext cx="1536945" cy="609398"/>
          </a:xfrm>
        </p:spPr>
        <p:txBody>
          <a:bodyPr/>
          <a:lstStyle/>
          <a:p>
            <a:r>
              <a:rPr lang="en-US" sz="4100" dirty="0" smtClean="0">
                <a:solidFill>
                  <a:schemeClr val="tx1"/>
                </a:solidFill>
              </a:rPr>
              <a:t>DWH</a:t>
            </a:r>
            <a:endParaRPr lang="en-US" sz="41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545942" y="2936725"/>
            <a:ext cx="2481944" cy="445103"/>
          </a:xfrm>
        </p:spPr>
        <p:txBody>
          <a:bodyPr/>
          <a:lstStyle/>
          <a:p>
            <a:r>
              <a:rPr lang="en-US" sz="2800" dirty="0" smtClean="0">
                <a:solidFill>
                  <a:srgbClr val="444444"/>
                </a:solidFill>
              </a:rPr>
              <a:t>Wildberries</a:t>
            </a:r>
            <a:endParaRPr lang="en-US" sz="2800" dirty="0">
              <a:solidFill>
                <a:srgbClr val="444444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434749" y="5682221"/>
            <a:ext cx="2439621" cy="373063"/>
          </a:xfrm>
        </p:spPr>
        <p:txBody>
          <a:bodyPr/>
          <a:lstStyle/>
          <a:p>
            <a:r>
              <a:rPr lang="en-US" dirty="0" smtClean="0">
                <a:solidFill>
                  <a:srgbClr val="444444"/>
                </a:solidFill>
              </a:rPr>
              <a:t>December 2, 2017</a:t>
            </a:r>
            <a:endParaRPr lang="en-US" dirty="0">
              <a:solidFill>
                <a:srgbClr val="444444"/>
              </a:solidFill>
            </a:endParaRPr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xfrm>
            <a:off x="1720917" y="6074405"/>
            <a:ext cx="1243502" cy="458237"/>
          </a:xfrm>
        </p:spPr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4" y="435429"/>
            <a:ext cx="8824686" cy="5994399"/>
          </a:xfrm>
          <a:prstGeom prst="rect">
            <a:avLst/>
          </a:prstGeom>
        </p:spPr>
      </p:pic>
      <p:sp>
        <p:nvSpPr>
          <p:cNvPr id="14" name="Content Placeholder 4"/>
          <p:cNvSpPr txBox="1">
            <a:spLocks/>
          </p:cNvSpPr>
          <p:nvPr/>
        </p:nvSpPr>
        <p:spPr>
          <a:xfrm>
            <a:off x="464457" y="4828036"/>
            <a:ext cx="8070955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/>
              <a:buNone/>
            </a:pPr>
            <a:r>
              <a:rPr lang="ru-RU" sz="4400" b="1" cap="all" dirty="0" smtClean="0">
                <a:solidFill>
                  <a:schemeClr val="bg1"/>
                </a:solidFill>
              </a:rPr>
              <a:t>Логические структуры</a:t>
            </a:r>
            <a:endParaRPr lang="ru-RU" sz="4400" b="1" cap="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0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Концепци</a:t>
            </a:r>
            <a:r>
              <a:rPr lang="ru-RU" dirty="0"/>
              <a:t>я</a:t>
            </a:r>
            <a:r>
              <a:rPr lang="ru-RU" dirty="0" smtClean="0"/>
              <a:t> загрузки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77" y="1043354"/>
            <a:ext cx="8088923" cy="52284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094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Схема 3НФ</a:t>
            </a:r>
            <a:endParaRPr lang="en-US" dirty="0"/>
          </a:p>
        </p:txBody>
      </p:sp>
      <p:pic>
        <p:nvPicPr>
          <p:cNvPr id="7" name="Picture 12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632" y="937846"/>
            <a:ext cx="8757138" cy="539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86000" y="939800"/>
            <a:ext cx="2618" cy="5555818"/>
            <a:chOff x="2286000" y="939800"/>
            <a:chExt cx="2618" cy="5555818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2286000" y="939800"/>
              <a:ext cx="0" cy="371169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2286429" y="1310970"/>
              <a:ext cx="2189" cy="5184648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411" y="1803821"/>
            <a:ext cx="1938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ru-RU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Внешние таблицы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0" y="939800"/>
            <a:ext cx="919" cy="5555816"/>
            <a:chOff x="4572000" y="939800"/>
            <a:chExt cx="919" cy="5555816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4572000" y="939800"/>
              <a:ext cx="0" cy="371169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572919" y="1310968"/>
              <a:ext cx="0" cy="5184648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 27"/>
          <p:cNvSpPr/>
          <p:nvPr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64411" y="1803821"/>
            <a:ext cx="1938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ru-RU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Таблицы 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WRK_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48507" y="1814011"/>
            <a:ext cx="1938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ru-RU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Таблицы СЕ_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58000" y="939800"/>
            <a:ext cx="0" cy="5555816"/>
            <a:chOff x="6858000" y="939800"/>
            <a:chExt cx="0" cy="5555816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6858000" y="939800"/>
              <a:ext cx="0" cy="371169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6858000" y="1310968"/>
              <a:ext cx="0" cy="5184648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4750411" y="1803821"/>
            <a:ext cx="1938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ru-RU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Таблицы 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CLS_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Загрузка данных в схему 3НФ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59020" y="2913486"/>
            <a:ext cx="40107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общем случае данные из внешних таблиц перегружаются в таблицы </a:t>
            </a:r>
            <a:r>
              <a:rPr lang="en-US" dirty="0"/>
              <a:t>wrk</a:t>
            </a:r>
            <a:r>
              <a:rPr lang="ru-RU" dirty="0"/>
              <a:t>_  </a:t>
            </a:r>
            <a:r>
              <a:rPr lang="en-US" dirty="0"/>
              <a:t>c</a:t>
            </a:r>
            <a:r>
              <a:rPr lang="ru-RU" dirty="0"/>
              <a:t> такой же структурой. В </a:t>
            </a:r>
            <a:r>
              <a:rPr lang="ru-RU" dirty="0" smtClean="0"/>
              <a:t>некоторых случаях загрузка производится </a:t>
            </a:r>
            <a:r>
              <a:rPr lang="ru-RU" dirty="0"/>
              <a:t>в таблицы </a:t>
            </a:r>
            <a:r>
              <a:rPr lang="en-US" dirty="0"/>
              <a:t>cls</a:t>
            </a:r>
            <a:r>
              <a:rPr lang="ru-RU" dirty="0"/>
              <a:t>_, т.к. </a:t>
            </a:r>
            <a:r>
              <a:rPr lang="ru-RU" dirty="0" smtClean="0"/>
              <a:t>Иногда происходит выделение данных из общего большого файла, например, геолокации или типы продуктов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2919" y="305198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Данные из таблиц </a:t>
            </a:r>
            <a:r>
              <a:rPr lang="en-US" dirty="0" smtClean="0"/>
              <a:t>wrk</a:t>
            </a:r>
            <a:r>
              <a:rPr lang="ru-RU" dirty="0" smtClean="0"/>
              <a:t>_ </a:t>
            </a:r>
            <a:r>
              <a:rPr lang="ru-RU" dirty="0"/>
              <a:t>нормализуются и загружаются в таблицы </a:t>
            </a:r>
            <a:r>
              <a:rPr lang="en-US" dirty="0" smtClean="0"/>
              <a:t>cls</a:t>
            </a:r>
            <a:r>
              <a:rPr lang="ru-RU" dirty="0" smtClean="0"/>
              <a:t>_  </a:t>
            </a:r>
            <a:r>
              <a:rPr lang="en-US" dirty="0"/>
              <a:t>c </a:t>
            </a:r>
            <a:r>
              <a:rPr lang="ru-RU" dirty="0"/>
              <a:t>новой структурой третьей нормальной формы</a:t>
            </a:r>
            <a:r>
              <a:rPr lang="ru-RU" dirty="0" smtClean="0"/>
              <a:t>. </a:t>
            </a:r>
            <a:r>
              <a:rPr lang="en-US" dirty="0" smtClean="0"/>
              <a:t> </a:t>
            </a:r>
            <a:r>
              <a:rPr lang="ru-RU" dirty="0" smtClean="0"/>
              <a:t>Затем информация переливается в таблицы </a:t>
            </a:r>
            <a:r>
              <a:rPr lang="en-US" dirty="0" err="1" smtClean="0"/>
              <a:t>ce</a:t>
            </a:r>
            <a:r>
              <a:rPr lang="en-US" dirty="0" smtClean="0"/>
              <a:t>_. </a:t>
            </a:r>
            <a:r>
              <a:rPr lang="ru-RU" dirty="0" smtClean="0"/>
              <a:t>Здесь </a:t>
            </a:r>
            <a:r>
              <a:rPr lang="ru-RU" dirty="0"/>
              <a:t>при создании таблиц важным условием является создание первичных и внешних ключей для обеспечения целостности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822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498" y="1436658"/>
            <a:ext cx="7012652" cy="375879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Таблицы фактов 3НФ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24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Схема Звезда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5" y="1113691"/>
            <a:ext cx="8740140" cy="5146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980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4" y="377371"/>
            <a:ext cx="8824686" cy="6197600"/>
          </a:xfrm>
          <a:prstGeom prst="rect">
            <a:avLst/>
          </a:prstGeom>
        </p:spPr>
      </p:pic>
      <p:sp>
        <p:nvSpPr>
          <p:cNvPr id="14" name="Content Placeholder 4"/>
          <p:cNvSpPr txBox="1">
            <a:spLocks/>
          </p:cNvSpPr>
          <p:nvPr/>
        </p:nvSpPr>
        <p:spPr>
          <a:xfrm>
            <a:off x="960918" y="4828036"/>
            <a:ext cx="7574494" cy="830997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/>
              <a:buNone/>
            </a:pPr>
            <a:r>
              <a:rPr lang="ru-RU" sz="4800" b="1" cap="all" dirty="0" smtClean="0">
                <a:solidFill>
                  <a:schemeClr val="bg1"/>
                </a:solidFill>
              </a:rPr>
              <a:t>Техническая часть</a:t>
            </a:r>
            <a:endParaRPr lang="ru-RU" sz="4800" b="1" cap="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5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Использование курсоров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117599"/>
            <a:ext cx="8162925" cy="463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Bulk Collect and </a:t>
            </a:r>
            <a:r>
              <a:rPr lang="en-US" dirty="0" err="1" smtClean="0"/>
              <a:t>Forall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46" y="1157742"/>
            <a:ext cx="4138839" cy="2354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457" y="3512457"/>
            <a:ext cx="5070701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26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Использование коллекций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53" y="1165225"/>
            <a:ext cx="663892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649" y="2260828"/>
            <a:ext cx="3800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78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EPAM_LOGO_gray_blue.eps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6" b="-2046"/>
          <a:stretch>
            <a:fillRect/>
          </a:stretch>
        </p:blipFill>
        <p:spPr>
          <a:xfrm>
            <a:off x="628650" y="504825"/>
            <a:ext cx="1243013" cy="458788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1053855" y="1395640"/>
            <a:ext cx="6910388" cy="1618905"/>
          </a:xfrm>
        </p:spPr>
        <p:txBody>
          <a:bodyPr/>
          <a:lstStyle/>
          <a:p>
            <a:pPr algn="ctr"/>
            <a:r>
              <a:rPr lang="ru-RU" dirty="0" smtClean="0"/>
              <a:t>Интернет-магазин одежды и обуви</a:t>
            </a:r>
          </a:p>
          <a:p>
            <a:pPr algn="ctr"/>
            <a:r>
              <a:rPr lang="en-US" dirty="0" smtClean="0"/>
              <a:t>Wildberries</a:t>
            </a:r>
            <a:endParaRPr lang="en-US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92" b="17492"/>
          <a:stretch>
            <a:fillRect/>
          </a:stretch>
        </p:blipFill>
        <p:spPr>
          <a:xfrm>
            <a:off x="1899489" y="3435594"/>
            <a:ext cx="5052295" cy="1417760"/>
          </a:xfrm>
        </p:spPr>
      </p:pic>
    </p:spTree>
    <p:extLst>
      <p:ext uri="{BB962C8B-B14F-4D97-AF65-F5344CB8AC3E}">
        <p14:creationId xmlns:p14="http://schemas.microsoft.com/office/powerpoint/2010/main" val="20798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For Loop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920" y="1462996"/>
            <a:ext cx="5628594" cy="4154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0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Merge using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34" y="1075026"/>
            <a:ext cx="4863984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03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Пример генерации данных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91" y="1143860"/>
            <a:ext cx="6368691" cy="3037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085" y="4830561"/>
            <a:ext cx="6143625" cy="8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4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Функция для </a:t>
            </a:r>
            <a:r>
              <a:rPr lang="en-US" dirty="0" smtClean="0"/>
              <a:t>sequences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91" y="1188720"/>
            <a:ext cx="7699404" cy="488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40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Процедура для </a:t>
            </a:r>
            <a:r>
              <a:rPr lang="en-US" dirty="0" smtClean="0"/>
              <a:t>truncate </a:t>
            </a:r>
            <a:r>
              <a:rPr lang="ru-RU" dirty="0" smtClean="0"/>
              <a:t>таблицы в другой схеме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04" y="1199542"/>
            <a:ext cx="8591291" cy="389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34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Запуск загрузки данных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75" y="1363287"/>
            <a:ext cx="2590800" cy="4768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464" y="2084329"/>
            <a:ext cx="34956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66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67" y="188684"/>
            <a:ext cx="8508780" cy="6466673"/>
          </a:xfrm>
          <a:prstGeom prst="rect">
            <a:avLst/>
          </a:prstGeom>
        </p:spPr>
      </p:pic>
      <p:sp>
        <p:nvSpPr>
          <p:cNvPr id="14" name="Content Placeholder 4"/>
          <p:cNvSpPr txBox="1">
            <a:spLocks/>
          </p:cNvSpPr>
          <p:nvPr/>
        </p:nvSpPr>
        <p:spPr>
          <a:xfrm>
            <a:off x="2917371" y="4716365"/>
            <a:ext cx="6575984" cy="193899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/>
              <a:buNone/>
            </a:pPr>
            <a:r>
              <a:rPr lang="ru-RU" sz="6000" b="1" cap="all" dirty="0" smtClean="0">
                <a:solidFill>
                  <a:srgbClr val="FF0000"/>
                </a:solidFill>
              </a:rPr>
              <a:t>Бизнес применение</a:t>
            </a:r>
            <a:endParaRPr lang="ru-RU" sz="6000" b="1" cap="al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5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Отчет о ежемесячных продажах товаров Платья из категории Женская одежда за 2017 год.</a:t>
            </a:r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269292"/>
            <a:ext cx="7682035" cy="4381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127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Отчет о продажах мужской обуви за январь и февраль 2017 года в разрезе областей.</a:t>
            </a:r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184032"/>
            <a:ext cx="8417168" cy="4759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38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0" y="128954"/>
            <a:ext cx="9144000" cy="93268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Отчет о совокупных продажах товаров по основным категориям в разрезе месяцев за 1 квартал 2017 года.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96" y="1493544"/>
            <a:ext cx="7511512" cy="4145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458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ru-RU" dirty="0" smtClean="0"/>
              <a:t>Введение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6616" y="1043354"/>
            <a:ext cx="8430768" cy="5392615"/>
          </a:xfrm>
        </p:spPr>
        <p:txBody>
          <a:bodyPr>
            <a:normAutofit fontScale="32500" lnSpcReduction="20000"/>
          </a:bodyPr>
          <a:lstStyle/>
          <a:p>
            <a:pPr marL="457200" lvl="1" indent="0">
              <a:buNone/>
            </a:pPr>
            <a:endParaRPr lang="ru-RU" sz="3700" b="1" cap="all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ru-RU" sz="3700" b="1" cap="all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ru-RU" sz="3700" b="1" cap="all" dirty="0" smtClean="0">
                <a:solidFill>
                  <a:srgbClr val="0070C0"/>
                </a:solidFill>
              </a:rPr>
              <a:t>Бизнес </a:t>
            </a:r>
            <a:r>
              <a:rPr lang="ru-RU" sz="3700" b="1" cap="all" dirty="0">
                <a:solidFill>
                  <a:srgbClr val="0070C0"/>
                </a:solidFill>
              </a:rPr>
              <a:t>информация</a:t>
            </a:r>
          </a:p>
          <a:p>
            <a:r>
              <a:rPr lang="ru-RU" sz="3700" dirty="0" smtClean="0"/>
              <a:t>	Хранилище </a:t>
            </a:r>
            <a:r>
              <a:rPr lang="ru-RU" sz="3700" dirty="0"/>
              <a:t>данных будет реализовано для нужд белорусского </a:t>
            </a:r>
            <a:r>
              <a:rPr lang="ru-RU" sz="3700" dirty="0" err="1"/>
              <a:t>online</a:t>
            </a:r>
            <a:r>
              <a:rPr lang="ru-RU" sz="3700" dirty="0"/>
              <a:t>-магазина Wildberries.  Wildberries – это один из крупнейших интернет-магазинов модной одежды, обуви, аксессуаров, косметических средств, существующий уже более 12 лет.  Магазин насчитывает более 7 тысяч брендов на сайте и более 100 тысяч заказов в день. Из года в год он развивается, расширяет географию и улучшает качество обслуживания! </a:t>
            </a:r>
          </a:p>
          <a:p>
            <a:r>
              <a:rPr lang="ru-RU" sz="3700" dirty="0"/>
              <a:t> </a:t>
            </a:r>
          </a:p>
          <a:p>
            <a:pPr marL="457200" lvl="1" indent="0">
              <a:buNone/>
            </a:pPr>
            <a:r>
              <a:rPr lang="ru-RU" sz="3700" b="1" cap="all" dirty="0">
                <a:solidFill>
                  <a:srgbClr val="0070C0"/>
                </a:solidFill>
              </a:rPr>
              <a:t>Недостатки существующего управления данными</a:t>
            </a:r>
          </a:p>
          <a:p>
            <a:r>
              <a:rPr lang="ru-RU" sz="3700" dirty="0" smtClean="0"/>
              <a:t>	С </a:t>
            </a:r>
            <a:r>
              <a:rPr lang="ru-RU" sz="3700" dirty="0"/>
              <a:t>каждым днем количество товаров, отделений магазина и клиентов растет в геометрической прогрессии. Это требует пересмотра обработки данных. На данный момент база данных приложения недостаточно производительна, чтобы отрабатывать сложные запросы, поэтому на получение одного простейшего отчета, с которым хорошо построенное DWH  справляется за считанные секунды, уходят часы.  В такой ситуации многие запросы управляющего сектора не находят отклика,  нет возможности быстрого реагирования на изменение рынка,  реактивного изменения стратегий продаж, открытия новых. В результате теряется скорость принятия решений,  теряются деньги,  растет недоверие к ИТ решениям.</a:t>
            </a:r>
          </a:p>
          <a:p>
            <a:r>
              <a:rPr lang="ru-RU" sz="3700" dirty="0"/>
              <a:t> </a:t>
            </a:r>
          </a:p>
          <a:p>
            <a:pPr marL="457200" lvl="1" indent="0">
              <a:buNone/>
            </a:pPr>
            <a:r>
              <a:rPr lang="ru-RU" sz="3700" b="1" cap="all" dirty="0">
                <a:solidFill>
                  <a:srgbClr val="0070C0"/>
                </a:solidFill>
              </a:rPr>
              <a:t>Преимущества внедрения хранилища данных</a:t>
            </a:r>
          </a:p>
          <a:p>
            <a:r>
              <a:rPr lang="ru-RU" sz="3700" dirty="0" smtClean="0"/>
              <a:t>	Внедрение </a:t>
            </a:r>
            <a:r>
              <a:rPr lang="ru-RU" sz="3700" dirty="0"/>
              <a:t>DWH поможет навести порядок и упростит использование данных для анализа. Сложные отчеты будут быстро формироваться, а, следовательно, не будут нагружать приложения, будут чаще использоваться и потому помогут в развитии бизнеса. Увеличится скорость реагирования на изменения рынка, что приведет к принятию стратегически важных решений, улучшится качество обслуживания, увеличится количество клиентов и прибыли соответственно.  </a:t>
            </a:r>
          </a:p>
          <a:p>
            <a:r>
              <a:rPr lang="ru-RU" sz="3700" dirty="0" smtClean="0"/>
              <a:t>	Расширение </a:t>
            </a:r>
            <a:r>
              <a:rPr lang="ru-RU" sz="3700" dirty="0"/>
              <a:t>бизнеса приведет к увеличению количества рабочих мест, как в самом онлайн магазине, так и у поставщиков и производителей приобретаемой продукции.</a:t>
            </a:r>
          </a:p>
          <a:p>
            <a:r>
              <a:rPr lang="ru-RU" sz="2500" dirty="0"/>
              <a:t> </a:t>
            </a:r>
          </a:p>
          <a:p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0966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idx="4294967295"/>
          </p:nvPr>
        </p:nvSpPr>
        <p:spPr>
          <a:xfrm>
            <a:off x="699710" y="757317"/>
            <a:ext cx="5972014" cy="738554"/>
          </a:xfrm>
          <a:prstGeom prst="rect">
            <a:avLst/>
          </a:prstGeom>
        </p:spPr>
        <p:txBody>
          <a:bodyPr/>
          <a:lstStyle/>
          <a:p>
            <a:r>
              <a:rPr lang="ru-RU" sz="2800" dirty="0" smtClean="0">
                <a:solidFill>
                  <a:schemeClr val="bg1"/>
                </a:solidFill>
              </a:rPr>
              <a:t>Спасибо за внимание!</a:t>
            </a:r>
            <a:br>
              <a:rPr lang="ru-RU" sz="2800" dirty="0" smtClean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/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 smtClean="0">
                <a:solidFill>
                  <a:schemeClr val="bg1"/>
                </a:solidFill>
              </a:rPr>
              <a:t>Вопросы</a:t>
            </a:r>
            <a:r>
              <a:rPr lang="ru-RU" sz="2800" dirty="0" smtClean="0">
                <a:solidFill>
                  <a:schemeClr val="bg1"/>
                </a:solidFill>
              </a:rPr>
              <a:t>?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87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400" dirty="0"/>
              <a:t>Основная информация о товарах, категориях, брендах, способах доставки, оплаты и пунктах самовывоза взята на официальном сайте: </a:t>
            </a:r>
            <a:r>
              <a:rPr lang="ru-RU" sz="1400" u="sng" dirty="0">
                <a:hlinkClick r:id="rId3"/>
              </a:rPr>
              <a:t>https://www.wildberries.by/</a:t>
            </a:r>
            <a:endParaRPr lang="ru-RU" sz="1400" dirty="0"/>
          </a:p>
          <a:p>
            <a:pPr marL="0" indent="0">
              <a:buNone/>
            </a:pPr>
            <a:r>
              <a:rPr lang="ru-RU" sz="1400" u="sng" dirty="0">
                <a:hlinkClick r:id="rId4"/>
              </a:rPr>
              <a:t>https://www.wildberries.by/services/sposoby-oplaty</a:t>
            </a:r>
            <a:endParaRPr lang="ru-RU" sz="1400" dirty="0"/>
          </a:p>
          <a:p>
            <a:pPr marL="0" indent="0">
              <a:buNone/>
            </a:pPr>
            <a:r>
              <a:rPr lang="ru-RU" sz="1400" u="sng" dirty="0">
                <a:hlinkClick r:id="rId5"/>
              </a:rPr>
              <a:t>https://www.wildberries.by/services/besplatnaya-dostavka#pickupPoints</a:t>
            </a:r>
            <a:endParaRPr lang="ru-RU" sz="1400" dirty="0"/>
          </a:p>
          <a:p>
            <a:pPr marL="0" indent="0">
              <a:buNone/>
            </a:pPr>
            <a:r>
              <a:rPr lang="ru-RU" sz="1400" u="sng" dirty="0">
                <a:hlinkClick r:id="rId6"/>
              </a:rPr>
              <a:t>https://www.wildberries.by/catalog/0/brand.aspx</a:t>
            </a:r>
            <a:endParaRPr lang="ru-RU" sz="1400" dirty="0"/>
          </a:p>
          <a:p>
            <a:pPr marL="0" indent="0">
              <a:buNone/>
            </a:pPr>
            <a:r>
              <a:rPr lang="ru-RU" sz="1400" dirty="0"/>
              <a:t>Населенные пункты РБ  - </a:t>
            </a:r>
            <a:r>
              <a:rPr lang="ru-RU" sz="1400" u="sng" dirty="0">
                <a:hlinkClick r:id="rId7"/>
              </a:rPr>
              <a:t>https://www.bygeo.ru/materialy/naselenie-belarusi/</a:t>
            </a:r>
            <a:endParaRPr lang="ru-RU" sz="1400" dirty="0"/>
          </a:p>
          <a:p>
            <a:pPr marL="0" indent="0">
              <a:buNone/>
            </a:pPr>
            <a:r>
              <a:rPr lang="ru-RU" sz="1400" dirty="0"/>
              <a:t>Названия улиц -  </a:t>
            </a:r>
            <a:r>
              <a:rPr lang="en-US" sz="1400" u="sng" dirty="0">
                <a:hlinkClick r:id="rId8"/>
              </a:rPr>
              <a:t>https</a:t>
            </a:r>
            <a:r>
              <a:rPr lang="ru-RU" sz="1400" u="sng" dirty="0">
                <a:hlinkClick r:id="rId8"/>
              </a:rPr>
              <a:t>://</a:t>
            </a:r>
            <a:r>
              <a:rPr lang="en-US" sz="1400" u="sng" dirty="0" err="1">
                <a:hlinkClick r:id="rId8"/>
              </a:rPr>
              <a:t>ato</a:t>
            </a:r>
            <a:r>
              <a:rPr lang="ru-RU" sz="1400" u="sng" dirty="0">
                <a:hlinkClick r:id="rId8"/>
              </a:rPr>
              <a:t>.</a:t>
            </a:r>
            <a:r>
              <a:rPr lang="en-US" sz="1400" u="sng" dirty="0">
                <a:hlinkClick r:id="rId8"/>
              </a:rPr>
              <a:t>by</a:t>
            </a:r>
            <a:r>
              <a:rPr lang="ru-RU" sz="1400" u="sng" dirty="0">
                <a:hlinkClick r:id="rId8"/>
              </a:rPr>
              <a:t>/</a:t>
            </a:r>
            <a:r>
              <a:rPr lang="en-US" sz="1400" u="sng" dirty="0">
                <a:hlinkClick r:id="rId8"/>
              </a:rPr>
              <a:t>streets</a:t>
            </a:r>
            <a:r>
              <a:rPr lang="ru-RU" sz="1400" dirty="0"/>
              <a:t>. </a:t>
            </a:r>
          </a:p>
          <a:p>
            <a:pPr marL="0" indent="0">
              <a:buNone/>
            </a:pPr>
            <a:r>
              <a:rPr lang="ru-RU" sz="1400" dirty="0"/>
              <a:t>Какая-то часть данных будет взята с сайтов, какая-то сгенерирована c помощью других интернет сайтов, например</a:t>
            </a:r>
            <a:r>
              <a:rPr lang="ru-RU" sz="1400" u="sng" dirty="0"/>
              <a:t> http://www.fakenamegenerator.com</a:t>
            </a:r>
            <a:r>
              <a:rPr lang="ru-RU" sz="1400" dirty="0"/>
              <a:t>,  также будет применена генерация с помощью PLSQL</a:t>
            </a:r>
            <a:r>
              <a:rPr lang="en-US" sz="1400" dirty="0"/>
              <a:t> и </a:t>
            </a:r>
            <a:r>
              <a:rPr lang="ru-RU" sz="1400" dirty="0"/>
              <a:t>поиск, копирование и </a:t>
            </a:r>
            <a:r>
              <a:rPr lang="en-US" sz="1400" dirty="0"/>
              <a:t>вставка данных вручную.</a:t>
            </a:r>
            <a:endParaRPr lang="ru-RU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Источники информации</a:t>
            </a:r>
            <a:endParaRPr lang="en-US" dirty="0"/>
          </a:p>
        </p:txBody>
      </p:sp>
      <p:pic>
        <p:nvPicPr>
          <p:cNvPr id="5" name="Picture Placeholder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740" y="1177877"/>
            <a:ext cx="3168767" cy="47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486" y="1237619"/>
            <a:ext cx="8180675" cy="486392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Справочник категорий товаров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0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8136" b="8136"/>
          <a:stretch>
            <a:fillRect/>
          </a:stretch>
        </p:blipFill>
        <p:spPr>
          <a:xfrm>
            <a:off x="5469774" y="2169622"/>
            <a:ext cx="3050772" cy="388689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599" y="1163398"/>
            <a:ext cx="4925291" cy="336703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Товары и бренды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5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09" y="1170011"/>
            <a:ext cx="8368001" cy="459519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Клиенты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Гео данные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03" y="1170188"/>
            <a:ext cx="7813683" cy="488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Пункты самовывоза, доставка и оплата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01" y="1703078"/>
            <a:ext cx="2809875" cy="1114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70" y="3587894"/>
            <a:ext cx="2257425" cy="1095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772" y="1408833"/>
            <a:ext cx="41624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11729"/>
      </p:ext>
    </p:extLst>
  </p:cSld>
  <p:clrMapOvr>
    <a:masterClrMapping/>
  </p:clrMapOvr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20720</TotalTime>
  <Words>440</Words>
  <Application>Microsoft Office PowerPoint</Application>
  <PresentationFormat>On-screen Show (4:3)</PresentationFormat>
  <Paragraphs>78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ＭＳ Ｐゴシック</vt:lpstr>
      <vt:lpstr>Arial</vt:lpstr>
      <vt:lpstr>Arial Black</vt:lpstr>
      <vt:lpstr>Calibri</vt:lpstr>
      <vt:lpstr>Lucida Grande</vt:lpstr>
      <vt:lpstr>Trebuchet MS</vt:lpstr>
      <vt:lpstr>Epam_PPT_Template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Спасибо за внимание!  Вопросы?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Maryna Hlazunova</cp:lastModifiedBy>
  <cp:revision>1018</cp:revision>
  <cp:lastPrinted>2014-07-09T13:30:36Z</cp:lastPrinted>
  <dcterms:created xsi:type="dcterms:W3CDTF">2014-07-08T13:27:24Z</dcterms:created>
  <dcterms:modified xsi:type="dcterms:W3CDTF">2017-12-06T13:27:41Z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