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Source Sans Pro" panose="020B0503030403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6"/>
    <p:restoredTop sz="94661"/>
  </p:normalViewPr>
  <p:slideViewPr>
    <p:cSldViewPr snapToGrid="0" snapToObjects="1">
      <p:cViewPr varScale="1">
        <p:scale>
          <a:sx n="168" d="100"/>
          <a:sy n="168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21ce265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21ce265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Source Sans Pro"/>
              <a:buNone/>
              <a:defRPr sz="7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  <a:defRPr sz="23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ctr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2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ource Sans Pro"/>
              <a:buNone/>
              <a:defRPr sz="7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sz="2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  <a:defRPr sz="2000" b="0" i="1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sz="1600" b="0" i="1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sz="1600" b="0" i="1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sz="1600" b="0" i="1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" name="Google Shape;33;p4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sz="4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7" name="Google Shape;67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sz="4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6" name="Google Shape;76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" name="Google Shape;11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html5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Source Sans Pro"/>
              <a:buNone/>
            </a:pPr>
            <a:r>
              <a:rPr lang="ru-RU" sz="7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ВВЕДЕНИЕ В HTML</a:t>
            </a:r>
            <a:endParaRPr sz="72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ru-RU" sz="44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А где инструкция?</a:t>
            </a:r>
            <a:endParaRPr sz="44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1371600" y="1449859"/>
            <a:ext cx="9601200" cy="441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</a:pPr>
            <a:r>
              <a:rPr lang="ru-RU"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А инструкция — это стандарты </a:t>
            </a:r>
            <a:r>
              <a:rPr lang="ru-RU" sz="2800" b="1" i="0" u="none" strike="noStrike" cap="none">
                <a:solidFill>
                  <a:schemeClr val="dk2"/>
                </a:solidFill>
              </a:rPr>
              <a:t>HTML</a:t>
            </a:r>
            <a:r>
              <a:rPr lang="ru-RU"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и </a:t>
            </a:r>
            <a:r>
              <a:rPr lang="ru-RU" sz="2800" b="1" i="0" u="none" strike="noStrike" cap="none">
                <a:solidFill>
                  <a:schemeClr val="dk2"/>
                </a:solidFill>
              </a:rPr>
              <a:t>CSS</a:t>
            </a:r>
            <a:r>
              <a:rPr lang="ru-RU"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которые зашиты внутрь браузера.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</a:pPr>
            <a:r>
              <a:rPr lang="ru-RU"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Вот эти стандарты мы и будем изучать, для того, чтобы правильно отобразить сайт на всех браузерах и устройствах.</a:t>
            </a:r>
            <a:endParaRPr sz="28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ru-RU" sz="44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Что же такое HTML?</a:t>
            </a:r>
            <a:endParaRPr sz="44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>
            <a:off x="1371600" y="1552875"/>
            <a:ext cx="9601200" cy="4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urce Sans Pro"/>
              <a:buNone/>
            </a:pPr>
            <a:r>
              <a:rPr lang="ru-RU" sz="3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 (</a:t>
            </a:r>
            <a:r>
              <a:rPr lang="ru-RU" sz="3200" b="0" i="0" u="none" strike="noStrike" cap="non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ru-RU" sz="3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yper</a:t>
            </a:r>
            <a:r>
              <a:rPr lang="ru-RU" sz="3200" b="0" i="0" u="none" strike="noStrike" cap="non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ru-RU" sz="3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 </a:t>
            </a:r>
            <a:r>
              <a:rPr lang="ru-RU" sz="3200" b="0" i="0" u="none" strike="noStrike" cap="non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</a:t>
            </a:r>
            <a:r>
              <a:rPr lang="ru-RU" sz="3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arkup </a:t>
            </a:r>
            <a:r>
              <a:rPr lang="ru-RU" sz="3200" b="0" i="0" u="none" strike="noStrike" cap="non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</a:t>
            </a:r>
            <a:r>
              <a:rPr lang="ru-RU" sz="3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anguage, язык разметки гипертекста) —</a:t>
            </a:r>
            <a:r>
              <a:rPr lang="ru-RU" sz="2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ru-RU" sz="2600"/>
              <a:t>представляет язык разметки гипертекста, используемый преимущественно для создания документов в сети интернет. HTML начал свой путь в начале 90-х годов как примитивный язык для создания веб-страниц, и в настоящий момент уже трудно представить себе интернет без HTML. Подавляющее большинство сайтов так или иначе используют HTML. В 2014 году официально была завершена работа над стандартом - </a:t>
            </a:r>
            <a:r>
              <a:rPr lang="ru-RU" sz="2600" b="1"/>
              <a:t>HTML5</a:t>
            </a:r>
            <a:r>
              <a:rPr lang="ru-RU" sz="2600"/>
              <a:t>, который фактически произвел революцию, привнеся в HTML много нового.</a:t>
            </a:r>
            <a:endParaRPr sz="2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8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/>
              <a:t>Что именно привнес HTML5?</a:t>
            </a:r>
            <a:endParaRPr b="1"/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xfrm>
            <a:off x="1371600" y="1581000"/>
            <a:ext cx="9601200" cy="42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■"/>
            </a:pPr>
            <a:r>
              <a:rPr lang="ru-RU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HTML5 определяет новый алгоритм парсинга(обработки) для создания структуры DOM (Document Object Model);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■"/>
            </a:pPr>
            <a:r>
              <a:rPr lang="ru-RU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добавление новых элементов и тегов, как например, элементы </a:t>
            </a:r>
            <a:r>
              <a:rPr lang="ru-RU" sz="18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video</a:t>
            </a:r>
            <a:r>
              <a:rPr lang="ru-RU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-RU" sz="18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audio</a:t>
            </a:r>
            <a:r>
              <a:rPr lang="ru-RU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и ряд других;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■"/>
            </a:pPr>
            <a:r>
              <a:rPr lang="ru-RU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переопределение правил и семантики уже существовавших элементов HTML;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20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Кто отвечает за развитие HTML5? Этим занимается World Wide Web Consortium (сокращенно W3C - Консорциум Всемирной Паутины) - независимая международная организация, которая определяет стандарт HTML5 в виде спецификаций. Текущую полную спецификацию на английском языке можно посмотреть по адресу </a:t>
            </a:r>
            <a:r>
              <a:rPr lang="ru-RU" sz="18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https://www.w3.org/TR/html5/</a:t>
            </a:r>
            <a:r>
              <a:rPr lang="ru-RU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И надо отметить, что организация продолжает работать над HTML5, выпуская обновления к спецификации.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ru-RU" sz="44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А что такое front-end?</a:t>
            </a:r>
            <a:endParaRPr sz="44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1371600" y="1548714"/>
            <a:ext cx="9601200" cy="4318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None/>
            </a:pPr>
            <a:r>
              <a:rPr lang="ru-RU" sz="2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Понятие </a:t>
            </a:r>
            <a:r>
              <a:rPr lang="ru-RU" sz="24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Front-end</a:t>
            </a:r>
            <a:r>
              <a:rPr lang="ru-RU" sz="2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включает в себя целый пласт языков и технологий, которые используются для того, чтобы открытая в браузере страница вела себя так, как задумано. В частности сюда входят языки </a:t>
            </a:r>
            <a:r>
              <a:rPr lang="ru-RU" sz="24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</a:t>
            </a:r>
            <a:r>
              <a:rPr lang="ru-RU" sz="2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ru-RU" sz="24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CSS</a:t>
            </a:r>
            <a:r>
              <a:rPr lang="ru-RU" sz="2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ru-RU" sz="24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JavaScript</a:t>
            </a:r>
            <a:r>
              <a:rPr lang="ru-RU" sz="2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с которыми Вы познакомитесь на данном курсе в объеме, достаточном для трудоустройства на позиции «верстальщик», «junior front-end developer», «junior javascript developer».</a:t>
            </a:r>
            <a:br>
              <a:rPr lang="ru-RU" sz="2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lang="ru-RU" sz="2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ru-RU" sz="2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По завершении обучения на курсе "Разработка веб-сайтов с использованием HTML, CSS и JavaScript" Вы будете уметь верстать веб-страницы «блочной» и «табличной» версткой, верстать адаптивные/отзывчивые сайты, и в том числе мобильные сайты, а также оживлять их анимацией и интерактивными возможностями. Выпускной проект на этом курсе - адаптивный веб-сайт.</a:t>
            </a:r>
            <a:endParaRPr sz="24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ru-RU" sz="44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Теги и с чем их едят, точнее применяют…</a:t>
            </a:r>
            <a:endParaRPr sz="44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Чтобы браузер при отображении документа понимал, что имеет дело не с простым текстом, а с элементом форматирования и применяются теги. Общий синтаксис написания тегов следующий.</a:t>
            </a:r>
            <a:endParaRPr/>
          </a:p>
          <a:p>
            <a:pPr marL="0" marR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r>
              <a:rPr lang="ru-RU" sz="185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&lt;тег атрибут1="значение" атрибут2="значение"&gt;</a:t>
            </a: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/>
          </a:p>
          <a:p>
            <a:pPr marL="0" marR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r>
              <a:rPr lang="ru-RU" sz="185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&lt;тег атрибут1="значение" атрибут2="значение"&gt;</a:t>
            </a: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...</a:t>
            </a:r>
            <a:r>
              <a:rPr lang="ru-RU" sz="185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&lt;/тег&gt;</a:t>
            </a:r>
            <a:endParaRPr sz="185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Как видно из данного примера, теги бывают двух типов — одиночные и парные (контейнеры). Одиночный тег используется самостоятельно, а парный может включать внутри себя другие теги или текст. У тегов допустимы различные атрибуты, которые разделяются между собой пробелом. Впрочем, есть теги без всяких дополнительных атрибутов. Условно атрибуты можно подразделить на обязательные, они непременно должны присутствовать, и необязательные, их добавление зависит от цели применения тега.</a:t>
            </a:r>
            <a:endParaRPr sz="185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ru-RU" sz="44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Парные теги</a:t>
            </a:r>
            <a:endParaRPr sz="44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7" name="Google Shape;177;p27"/>
          <p:cNvSpPr txBox="1">
            <a:spLocks noGrp="1"/>
          </p:cNvSpPr>
          <p:nvPr>
            <p:ph type="body" idx="1"/>
          </p:nvPr>
        </p:nvSpPr>
        <p:spPr>
          <a:xfrm>
            <a:off x="1371600" y="1491050"/>
            <a:ext cx="9601200" cy="47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</a:pPr>
            <a:r>
              <a:rPr lang="ru-RU"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Парные теги обычно нужны, чтобы оформить некоторый участок текста. Благодаря паре тегов вы можете указать начало и конец этого участка. </a:t>
            </a:r>
            <a:endParaRPr sz="16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</a:pPr>
            <a:r>
              <a:rPr lang="ru-RU"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Основные парные теги для разметки текста:</a:t>
            </a:r>
            <a:endParaRPr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</a:pPr>
            <a:r>
              <a:rPr lang="ru-RU"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&lt;p&gt;…&lt;/p&gt; - абзац</a:t>
            </a:r>
            <a:endParaRPr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</a:pPr>
            <a:r>
              <a:rPr lang="ru-RU"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&lt;h1&gt; … &lt;/h1&gt; - заголовок первого уровня (есть h2-h6)</a:t>
            </a:r>
            <a:endParaRPr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</a:pPr>
            <a:r>
              <a:rPr lang="ru-RU"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&lt;em&gt; &lt;/em&gt; или &lt;i&gt;&lt;/i&gt; - курсивным начертанием (&lt;i&gt; — является тегом физической разметки и устанавливает курсивный текст, а тег &lt;em&gt; — тегом логической разметки и определяет важность помеченного текста) </a:t>
            </a:r>
            <a:endParaRPr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</a:pPr>
            <a:r>
              <a:rPr lang="ru-RU"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&lt;strong&gt; &lt;/strong&gt; или &lt;b&gt; &lt;/b&gt; (&lt;strong&gt; — логический, а &lt;b&gt; — физический тег)</a:t>
            </a:r>
            <a:endParaRPr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</a:pPr>
            <a:r>
              <a:rPr lang="ru-RU"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Списки:</a:t>
            </a:r>
            <a:endParaRPr/>
          </a:p>
          <a:p>
            <a:pPr marL="987552" marR="0" lvl="1" indent="-45720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AutoNum type="arabicPeriod"/>
            </a:pPr>
            <a:r>
              <a:rPr lang="ru-RU"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&lt;ol&gt;&lt;/ol&gt; - нумерованный список</a:t>
            </a:r>
            <a:endParaRPr/>
          </a:p>
          <a:p>
            <a:pPr marL="987552" marR="0" lvl="1" indent="-45720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AutoNum type="arabicPeriod"/>
            </a:pPr>
            <a:r>
              <a:rPr lang="ru-RU"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&lt;ul&gt;&lt;/ul&gt; - маркированный список</a:t>
            </a:r>
            <a:endParaRPr/>
          </a:p>
          <a:p>
            <a:pPr marL="987552" marR="0" lvl="1" indent="-45720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AutoNum type="arabicPeriod"/>
            </a:pPr>
            <a:r>
              <a:rPr lang="ru-RU"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&lt;li&gt;&lt;/li&gt; - элемент списка</a:t>
            </a:r>
            <a:endParaRPr sz="1600" b="0" i="1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87552" marR="0" lvl="1" indent="-45720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AutoNum type="arabicPeriod"/>
            </a:pPr>
            <a:r>
              <a:rPr lang="ru-RU" sz="1600"/>
              <a:t>&lt;dl&gt;, &lt;dt&gt;, &lt;dd&gt;</a:t>
            </a:r>
            <a:endParaRPr sz="1600"/>
          </a:p>
          <a:p>
            <a:pPr marL="530352" marR="0" lvl="1" indent="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endParaRPr sz="2000" b="0" i="1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84048" marR="0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9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ru-RU" sz="44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Одиночные теги</a:t>
            </a:r>
            <a:endParaRPr sz="44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1"/>
          </p:nvPr>
        </p:nvSpPr>
        <p:spPr>
          <a:xfrm>
            <a:off x="1371600" y="1482810"/>
            <a:ext cx="9601200" cy="463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None/>
            </a:pPr>
            <a:r>
              <a:rPr lang="ru-RU" sz="2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Eсть теги, которые не предназначены для оформления фрагментов текста.</a:t>
            </a:r>
            <a:endParaRPr sz="24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None/>
            </a:pPr>
            <a:r>
              <a:rPr lang="ru-RU" sz="2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Например, тег для вставки изображения или тег для вставки разделительной полосы. Такие теги добавляют на страницу одиночный объект, и им не нужно для этого заключать в себя какой-то текст. Поэтому их называют одиночными.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None/>
            </a:pPr>
            <a:r>
              <a:rPr lang="ru-RU" sz="2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Примеры таких тегов: </a:t>
            </a:r>
            <a:r>
              <a:rPr lang="ru-RU" sz="24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&lt;br&gt;</a:t>
            </a:r>
            <a:r>
              <a:rPr lang="ru-RU" sz="2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ru-RU" sz="24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&lt;hr&gt;</a:t>
            </a:r>
            <a:r>
              <a:rPr lang="ru-RU" sz="2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ru-RU" sz="24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&lt;img&gt;</a:t>
            </a:r>
            <a:r>
              <a:rPr lang="ru-RU" sz="2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None/>
            </a:pPr>
            <a:r>
              <a:rPr lang="ru-RU" sz="2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Кстати, в HTML-редакторе вы увидите такие фрагменты кода: </a:t>
            </a:r>
            <a:endParaRPr sz="24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None/>
            </a:pPr>
            <a:r>
              <a:rPr lang="ru-RU" sz="24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&lt;!-- какой-то текст, зачастую осмысленный --&gt;</a:t>
            </a:r>
            <a:r>
              <a:rPr lang="ru-RU" sz="2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24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None/>
            </a:pPr>
            <a:r>
              <a:rPr lang="ru-RU" sz="2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Они называются «комментарии», и браузер не отображает их на странице.</a:t>
            </a:r>
            <a:endParaRPr sz="24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84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ru-RU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Основные понятия:</a:t>
            </a:r>
            <a:endParaRPr sz="44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1371600" y="1639330"/>
            <a:ext cx="9601200" cy="4228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Char char="■"/>
            </a:pPr>
            <a:r>
              <a:rPr lang="ru-RU" sz="185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Браузер</a:t>
            </a: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или </a:t>
            </a:r>
            <a:r>
              <a:rPr lang="ru-RU" sz="185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веб-браузер</a:t>
            </a: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(Google Chrome, Mozilla Firefox, Opera, Internet Explorer и т.д.)</a:t>
            </a:r>
            <a:endParaRPr/>
          </a:p>
          <a:p>
            <a:pPr marL="384048" marR="0" lvl="0" indent="-384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Char char="■"/>
            </a:pPr>
            <a:r>
              <a:rPr lang="ru-RU" sz="185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</a:t>
            </a: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(</a:t>
            </a:r>
            <a:r>
              <a:rPr lang="ru-RU" sz="185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HyperText Transfer Protocol</a:t>
            </a: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протокол передачи гипертекста) — протокол прикладного уровня передачи данных (изначально — в виде гипертекстовых документов в формате «HTML», в настоящий момент используется для передачи произвольных данных). Основой HTTP является технология «клиент-сервер»</a:t>
            </a:r>
            <a:endParaRPr/>
          </a:p>
          <a:p>
            <a:pPr marL="384048" marR="0" lvl="0" indent="-384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Char char="■"/>
            </a:pPr>
            <a:r>
              <a:rPr lang="ru-RU" sz="185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Веб-сервер</a:t>
            </a: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— сервер, принимающий HTTP-запросы от клиентов, обычно веб-браузеров, и выдающий им HTTP-ответы, как правило, вместе с HTML-страницей, изображением, файлом, медиа-потоком или другими данными</a:t>
            </a:r>
            <a:endParaRPr sz="185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84048" marR="0" lvl="0" indent="-384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Char char="■"/>
            </a:pPr>
            <a:r>
              <a:rPr lang="ru-RU" sz="185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Клиент</a:t>
            </a: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которым обычно является веб-браузер, передаёт веб-серверу запросы на получение ресурсов, обозначенных URL-адресами</a:t>
            </a:r>
            <a:endParaRPr/>
          </a:p>
          <a:p>
            <a:pPr marL="384048" marR="0" lvl="0" indent="-384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Char char="■"/>
            </a:pPr>
            <a:r>
              <a:rPr lang="ru-RU" sz="185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URL</a:t>
            </a: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(</a:t>
            </a:r>
            <a:r>
              <a:rPr lang="ru-RU" sz="185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Uniform Resource Locator</a:t>
            </a:r>
            <a:r>
              <a:rPr lang="ru-RU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 — единообразный локатор (определитель местонахождения) ресурса. служит стандартизированным способом записи адреса ресурса в интернете.</a:t>
            </a:r>
            <a:endParaRPr sz="185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endParaRPr sz="185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ru-RU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Порядок взаимодействия браузера с сервером</a:t>
            </a:r>
            <a:endParaRPr sz="44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0F001-54F9-284D-B685-6891A7B12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230" y="2171700"/>
            <a:ext cx="7139940" cy="40319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ru-RU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Вроде понятно, но давайте ответим на вопросы:</a:t>
            </a:r>
            <a:endParaRPr sz="44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Char char="■"/>
            </a:pPr>
            <a:r>
              <a:rPr lang="ru-RU"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Где физически расположен сайт?</a:t>
            </a:r>
            <a:endParaRPr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Char char="■"/>
            </a:pPr>
            <a:r>
              <a:rPr lang="ru-RU"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Как об этом узнаёт ваш браузер?</a:t>
            </a:r>
            <a:endParaRPr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Char char="■"/>
            </a:pPr>
            <a:r>
              <a:rPr lang="ru-RU"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Из каких частей и по каким инструкциям браузер собирает сайт для отображения в браузере?</a:t>
            </a:r>
            <a:endParaRPr sz="28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69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ru-RU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Как выглядят адреса</a:t>
            </a:r>
            <a:endParaRPr sz="44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1371600" y="1754659"/>
            <a:ext cx="9601200" cy="411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Письмо человеку:</a:t>
            </a:r>
            <a:endParaRPr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Адрес дома: Минск, проспект Машерова, 103</a:t>
            </a: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Квартира: 201</a:t>
            </a: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Кому: Ивану Петровичу Сидорову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Письмо сайту:</a:t>
            </a: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Адрес дома (сервера): 31.130.206.96</a:t>
            </a: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Квартира (порт): 80</a:t>
            </a:r>
            <a:endParaRPr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Кому (какой сайт показать): http://www.it-academy.by/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895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ru-RU" sz="44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Где же находится сайт</a:t>
            </a:r>
            <a:endParaRPr sz="44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На сервере в сети (</a:t>
            </a:r>
            <a:r>
              <a:rPr lang="ru-RU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Се́рвер</a:t>
            </a: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— специализированный компьютер и/или специализированное оборудование для выполнения на нём сервисного программного обеспечения, без непосредственного участия человека).</a:t>
            </a: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Внутри программы веб-сервера (</a:t>
            </a:r>
            <a:r>
              <a:rPr lang="ru-RU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Веб-сервер</a:t>
            </a: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— сервер, принимающий HTTP-запросы от клиентов, обычно веб-браузеров, и выдающий им HTTP-ответы, как правило, вместе с HTML-страницей, изображением, файлом, медиа-потоком или другими данными).</a:t>
            </a: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На своём виртуальном хосте (</a:t>
            </a:r>
            <a:r>
              <a:rPr lang="ru-RU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Виртуальный хостинг</a:t>
            </a: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(англ. shared </a:t>
            </a:r>
            <a:r>
              <a:rPr lang="ru-RU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hosting</a:t>
            </a: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— вид хостинга, при котором множество веб-сайтов расположено на одном веб-сервере. Это самый экономичный вид хостинга, подходящий для небольших проектов.).</a:t>
            </a: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80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Source Sans Pro"/>
              <a:buNone/>
            </a:pPr>
            <a:r>
              <a:rPr lang="ru-RU" sz="3959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Но как браузер узнаёт адрес?</a:t>
            </a:r>
            <a:br>
              <a:rPr lang="ru-RU" sz="3959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3959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1371600" y="1400432"/>
            <a:ext cx="9601200" cy="446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Дано: it-academy.by</a:t>
            </a: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Надо получить: 31.130.206.96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urce Sans Pro"/>
              <a:buNone/>
            </a:pPr>
            <a:r>
              <a:rPr lang="ru-RU" sz="3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На помощь приходит </a:t>
            </a:r>
            <a:r>
              <a:rPr lang="ru-RU" sz="32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DNS</a:t>
            </a:r>
            <a:r>
              <a:rPr lang="ru-RU" sz="3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(англ. Domain Name System — система доменных имён) — компьютерная распределённая система для получения информации о доменах. Чаще всего используется для получения IP-адреса по имени хоста (компьютера или устройства). </a:t>
            </a:r>
            <a:endParaRPr sz="32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4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ru-RU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Визуально это выглядит так:</a:t>
            </a:r>
            <a:endParaRPr sz="44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061BF-2157-AE4D-BE0A-3AC01F3E9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106" y="1581822"/>
            <a:ext cx="8358187" cy="47199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80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ru-RU" sz="44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Как браузер собирает сайт?</a:t>
            </a:r>
            <a:endParaRPr sz="44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1371600" y="1466335"/>
            <a:ext cx="9601200" cy="440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После запроса на сервер возвращаются следующие части:</a:t>
            </a:r>
            <a:endParaRPr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Char char="■"/>
            </a:pPr>
            <a:r>
              <a:rPr lang="ru-RU"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HTML-код, 1 штука</a:t>
            </a:r>
            <a:endParaRPr sz="28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Char char="■"/>
            </a:pPr>
            <a:r>
              <a:rPr lang="ru-RU"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CSS-файл, 2 штука</a:t>
            </a:r>
            <a:endParaRPr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Char char="■"/>
            </a:pPr>
            <a:r>
              <a:rPr lang="ru-RU"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Js-файл, 1 штука</a:t>
            </a:r>
            <a:endParaRPr sz="28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Char char="■"/>
            </a:pPr>
            <a:r>
              <a:rPr lang="ru-RU"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Картинки, 10 штук</a:t>
            </a:r>
            <a:endParaRPr sz="28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Char char="■"/>
            </a:pPr>
            <a:r>
              <a:rPr lang="ru-RU"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Инструкции нет.</a:t>
            </a:r>
            <a:endParaRPr sz="28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1216</Words>
  <Application>Microsoft Macintosh PowerPoint</Application>
  <PresentationFormat>Widescreen</PresentationFormat>
  <Paragraphs>73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Source Sans Pro</vt:lpstr>
      <vt:lpstr>Arial</vt:lpstr>
      <vt:lpstr>Verdana</vt:lpstr>
      <vt:lpstr>Crop</vt:lpstr>
      <vt:lpstr>ВВЕДЕНИЕ В HTML</vt:lpstr>
      <vt:lpstr>Основные понятия:</vt:lpstr>
      <vt:lpstr>Порядок взаимодействия браузера с сервером</vt:lpstr>
      <vt:lpstr>Вроде понятно, но давайте ответим на вопросы:</vt:lpstr>
      <vt:lpstr>Как выглядят адреса</vt:lpstr>
      <vt:lpstr>Где же находится сайт</vt:lpstr>
      <vt:lpstr>Но как браузер узнаёт адрес? </vt:lpstr>
      <vt:lpstr>Визуально это выглядит так:</vt:lpstr>
      <vt:lpstr>Как браузер собирает сайт?</vt:lpstr>
      <vt:lpstr>А где инструкция?</vt:lpstr>
      <vt:lpstr>Что же такое HTML?</vt:lpstr>
      <vt:lpstr>Что именно привнес HTML5?</vt:lpstr>
      <vt:lpstr>А что такое front-end?</vt:lpstr>
      <vt:lpstr>Теги и с чем их едят, точнее применяют…</vt:lpstr>
      <vt:lpstr>Парные теги</vt:lpstr>
      <vt:lpstr>Одиночные теги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HTML</dc:title>
  <cp:lastModifiedBy>Microsoft Office User</cp:lastModifiedBy>
  <cp:revision>1</cp:revision>
  <dcterms:modified xsi:type="dcterms:W3CDTF">2020-08-03T14:16:10Z</dcterms:modified>
</cp:coreProperties>
</file>