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74962-0DC6-4944-930A-560CD045B20B}">
  <a:tblStyle styleId="{27774962-0DC6-4944-930A-560CD045B2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  <a:defRPr sz="7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  <a:defRPr sz="23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ource Sans Pro"/>
              <a:buNone/>
              <a:defRPr sz="7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ite.ru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samhtml/tekst/spetssimvol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icode-table.com/r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</a:pPr>
            <a:r>
              <a:rPr lang="ru-RU" sz="7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ВВЕДЕНИЕ В HTML</a:t>
            </a:r>
            <a:br>
              <a:rPr lang="ru-RU" sz="7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ru-RU"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(ЧАСТЬ 2)</a:t>
            </a:r>
            <a:endParaRPr sz="4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ru-RU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Вернемся к ссылкам, которые могут быть и не только ссылками…</a:t>
            </a:r>
            <a:endParaRPr sz="4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Ссылки можно поделить на две категории: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1" i="0" u="none" strike="noStrike" cap="none">
                <a:solidFill>
                  <a:schemeClr val="dk2"/>
                </a:solidFill>
              </a:rPr>
              <a:t>ссылки на внешние ресурсы </a:t>
            </a: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— создаются с помощью тега &lt;link&gt; и используются для расширения возможностей текущего документа при обработке браузером;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1" i="0" u="none" strike="noStrike" cap="none">
                <a:solidFill>
                  <a:schemeClr val="dk2"/>
                </a:solidFill>
              </a:rPr>
              <a:t>гиперссылки</a:t>
            </a: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— ссылки на другие ресурсы, которые пользователь может посетить или загрузить.</a:t>
            </a:r>
            <a:endParaRPr/>
          </a:p>
          <a:p>
            <a:pPr marL="384048" marR="0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Мы рассмотрим пока только гиперссылки.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1371600" y="370703"/>
            <a:ext cx="9601200" cy="5758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Ссылка состоит из двух частей — </a:t>
            </a: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указателя</a:t>
            </a: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и </a:t>
            </a: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адресной части</a:t>
            </a: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 </a:t>
            </a: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Указатель ссылки</a:t>
            </a: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представляет собой фрагмент текста или изображение, видимые для пользователя. </a:t>
            </a: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Адресная часть</a:t>
            </a: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ссылки пользователю не видна, она представляет собой адрес ресурса, к которому необходимо перейти. Адресная часть ссылки состоит из URl (метод доступа://имя сервера:порт/путь).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</a:pPr>
            <a:r>
              <a:rPr lang="ru-RU" sz="28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&lt;a href="http://site.ru"&gt;указатель ссылки&lt;/a&gt;</a:t>
            </a:r>
            <a:endParaRPr sz="28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Метод доступа</a:t>
            </a: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или протокол, осуществляет обмен данными между рабочими станциями в разных сетях. Наиболее распространенные протоколы передачи данных: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</a:t>
            </a: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обеспечивает чтение файла с локального диска: file:/gallery/pictures/image.jpg	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</a:t>
            </a: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(s) предоставляет доступ к веб-странице по протоколу HTTP(s): </a:t>
            </a:r>
            <a:r>
              <a:rPr lang="ru-RU" sz="2000" b="0" i="0" u="sng" strike="noStrike" cap="non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http://site.ru/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ftp</a:t>
            </a: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осуществляет запрос к FTP-серверу на получение файла: ftp://pgu/directory/library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1371600" y="263611"/>
            <a:ext cx="9601200" cy="560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У ссылок появились новые возможности — по клику можно не только переходить на другие страницы и скачивать файлы, но и совершать звонки на телефоны, отправлять сообщения или звонить по скайпу.</a:t>
            </a:r>
            <a:endParaRPr sz="185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384048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Char char="■"/>
            </a:pP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ссылка на телефонный номер</a:t>
            </a:r>
            <a:endParaRPr/>
          </a:p>
          <a:p>
            <a:pPr marL="0" marR="0" lvl="0" indent="0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ru-RU" sz="2035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&lt;a href="tel:+375291234567"&gt;+375 (29) 123-45-67&lt;/a&gt;</a:t>
            </a:r>
            <a:endParaRPr sz="2035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384048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Char char="■"/>
            </a:pP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ссылка на адрес электронной почты </a:t>
            </a:r>
            <a:endParaRPr/>
          </a:p>
          <a:p>
            <a:pPr marL="0" marR="0" lvl="0" indent="0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ru-RU" sz="2035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&lt;a href="mailto:example@mail.ru"&gt;example@mail.ru&lt;/a&gt;</a:t>
            </a:r>
            <a:endParaRPr sz="2035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384048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Char char="■"/>
            </a:pP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ссылка на скайп (позвонить)</a:t>
            </a:r>
            <a:endParaRPr/>
          </a:p>
          <a:p>
            <a:pPr marL="0" marR="0" lvl="0" indent="0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ru-RU" sz="2035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&lt;a href="skype:имя-пользователя?call"&gt;Skype&lt;/a&gt;</a:t>
            </a:r>
            <a:endParaRPr sz="2035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384048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Char char="■"/>
            </a:pP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ссылка на скайп (открыть чат)</a:t>
            </a:r>
            <a:endParaRPr/>
          </a:p>
          <a:p>
            <a:pPr marL="0" marR="0" lvl="0" indent="0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ru-RU" sz="2035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&lt;a href="skype:имя-пользователя?chat"&gt;Skype&lt;/a&gt;</a:t>
            </a:r>
            <a:endParaRPr sz="2035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384048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Char char="■"/>
            </a:pP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ссылка на скайп (добавить в список контактов)</a:t>
            </a:r>
            <a:endParaRPr/>
          </a:p>
          <a:p>
            <a:pPr marL="0" marR="0" lvl="0" indent="0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ru-RU" sz="2035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&lt;a href="skype:имя-пользователя?add"&gt;Skype&lt;/a&gt;</a:t>
            </a:r>
            <a:endParaRPr sz="2035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384048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Char char="■"/>
            </a:pP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ссылка на скайп (отправить файл)</a:t>
            </a:r>
            <a:endParaRPr/>
          </a:p>
          <a:p>
            <a:pPr marL="0" marR="0" lvl="0" indent="0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ru-RU" sz="2035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&lt;a href="skype:имя-пользователя?sendfile"&gt;Skype&lt;/a&gt;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1371600" y="181232"/>
            <a:ext cx="9601200" cy="5686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Sans Pro"/>
              <a:buNone/>
            </a:pP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Якоря, или внутренние ссылки, создают переходы на различные разделы текущей веб-страницы, позволяя быстро перемещаться между разделами. Это оказывается очень удобным в случае, когда на странице слишком много текста. Внутренние ссылки также создаются при помощи тега &lt;</a:t>
            </a:r>
            <a:r>
              <a:rPr lang="ru-RU" sz="17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 с разницей в том, что атрибут </a:t>
            </a:r>
            <a:r>
              <a:rPr lang="ru-RU" sz="17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href</a:t>
            </a: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содержит имя указателя — так называемый якорь, а не </a:t>
            </a:r>
            <a:r>
              <a:rPr lang="ru-RU" sz="17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URl</a:t>
            </a: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-адрес. Перед именем указателя всегда ставится знак #.</a:t>
            </a:r>
            <a:endParaRPr sz="17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Sans Pro"/>
              <a:buNone/>
            </a:pP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&lt;!DOCTYPE </a:t>
            </a:r>
            <a:r>
              <a:rPr lang="ru-RU" sz="17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</a:t>
            </a: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</a:t>
            </a:r>
            <a:endParaRPr dirty="0"/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Sans Pro"/>
              <a:buNone/>
            </a:pP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</a:t>
            </a:r>
            <a:r>
              <a:rPr lang="ru-RU" sz="17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</a:t>
            </a: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</a:t>
            </a:r>
            <a:endParaRPr dirty="0"/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Sans Pro"/>
              <a:buNone/>
            </a:pP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&lt;</a:t>
            </a:r>
            <a:r>
              <a:rPr lang="ru-RU" sz="17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head</a:t>
            </a: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</a:t>
            </a:r>
            <a:endParaRPr dirty="0"/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Sans Pro"/>
              <a:buNone/>
            </a:pP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&lt;</a:t>
            </a:r>
            <a:r>
              <a:rPr lang="ru-RU" sz="17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meta</a:t>
            </a:r>
            <a:r>
              <a:rPr lang="ru-RU" sz="1700" dirty="0"/>
              <a:t> </a:t>
            </a:r>
            <a:r>
              <a:rPr lang="ru-RU" sz="1700" dirty="0" err="1"/>
              <a:t>charset</a:t>
            </a: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="utf-8"&gt;</a:t>
            </a:r>
            <a:endParaRPr dirty="0"/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Sans Pro"/>
              <a:buNone/>
            </a:pP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&lt;</a:t>
            </a:r>
            <a:r>
              <a:rPr lang="ru-RU" sz="17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title</a:t>
            </a: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&gt;Тег А, </a:t>
            </a:r>
            <a:r>
              <a:rPr lang="ru-RU" sz="17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хеш</a:t>
            </a: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&lt;/</a:t>
            </a:r>
            <a:r>
              <a:rPr lang="ru-RU" sz="17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title</a:t>
            </a: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</a:t>
            </a:r>
            <a:endParaRPr dirty="0"/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Sans Pro"/>
              <a:buNone/>
            </a:pP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&lt;/</a:t>
            </a:r>
            <a:r>
              <a:rPr lang="ru-RU" sz="17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head</a:t>
            </a: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 </a:t>
            </a:r>
            <a:endParaRPr dirty="0"/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Sans Pro"/>
              <a:buNone/>
            </a:pP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&lt;</a:t>
            </a:r>
            <a:r>
              <a:rPr lang="ru-RU" sz="17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body</a:t>
            </a: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</a:t>
            </a:r>
            <a:r>
              <a:rPr lang="en-US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7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Sans Pro"/>
              <a:buNone/>
            </a:pP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&lt;h2 </a:t>
            </a:r>
            <a:r>
              <a:rPr lang="ru-RU" sz="17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</a:t>
            </a: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="</a:t>
            </a:r>
            <a:r>
              <a:rPr lang="ru-RU" sz="17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</a:t>
            </a: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"&gt;Начало страницы&lt;/</a:t>
            </a:r>
            <a:r>
              <a:rPr lang="en-US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2&gt;  </a:t>
            </a:r>
            <a:endParaRPr dirty="0"/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Sans Pro"/>
              <a:buNone/>
            </a:pP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&lt;</a:t>
            </a:r>
            <a:r>
              <a:rPr lang="ru-RU" sz="17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ru-RU" sz="17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style</a:t>
            </a: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="height:3000px;"&gt;Здесь много-много текста. Прокручивай его вниз. &lt;/</a:t>
            </a:r>
            <a:r>
              <a:rPr lang="ru-RU" sz="17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</a:t>
            </a:r>
            <a:endParaRPr sz="17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Sans Pro"/>
              <a:buNone/>
            </a:pP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&lt;</a:t>
            </a:r>
            <a:r>
              <a:rPr lang="ru-RU" sz="17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&gt;&lt;</a:t>
            </a:r>
            <a:r>
              <a:rPr lang="ru-RU" sz="17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ru-RU" sz="17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href</a:t>
            </a: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="#</a:t>
            </a:r>
            <a:r>
              <a:rPr lang="ru-RU" sz="17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</a:t>
            </a: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"&gt;Наверх&lt;/</a:t>
            </a:r>
            <a:r>
              <a:rPr lang="ru-RU" sz="17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&gt;&lt;/</a:t>
            </a:r>
            <a:r>
              <a:rPr lang="ru-RU" sz="17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 </a:t>
            </a:r>
            <a:endParaRPr dirty="0"/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Sans Pro"/>
              <a:buNone/>
            </a:pP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&lt;/</a:t>
            </a:r>
            <a:r>
              <a:rPr lang="ru-RU" sz="17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body</a:t>
            </a: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</a:t>
            </a:r>
            <a:endParaRPr dirty="0"/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Sans Pro"/>
              <a:buNone/>
            </a:pP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&lt;/</a:t>
            </a:r>
            <a:r>
              <a:rPr lang="ru-RU" sz="17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</a:t>
            </a:r>
            <a:r>
              <a:rPr lang="ru-RU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</a:t>
            </a:r>
            <a:endParaRPr sz="1700" b="1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1371600" y="263611"/>
            <a:ext cx="9601200" cy="560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&lt;!DOCTYPE </a:t>
            </a:r>
            <a:r>
              <a:rPr lang="ru-RU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</a:t>
            </a:r>
            <a:endParaRPr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</a:t>
            </a:r>
            <a:r>
              <a:rPr lang="ru-RU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</a:t>
            </a:r>
            <a:endParaRPr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&lt;</a:t>
            </a:r>
            <a:r>
              <a:rPr lang="ru-RU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head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</a:t>
            </a:r>
            <a:endParaRPr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&lt;</a:t>
            </a:r>
            <a:r>
              <a:rPr lang="ru-RU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meta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ru-RU" dirty="0" err="1"/>
              <a:t>charset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="utf-8"&gt;</a:t>
            </a:r>
            <a:endParaRPr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&lt;</a:t>
            </a:r>
            <a:r>
              <a:rPr lang="ru-RU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title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&gt;Тег А, атрибут </a:t>
            </a:r>
            <a:r>
              <a:rPr lang="ru-RU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name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&lt;/</a:t>
            </a:r>
            <a:r>
              <a:rPr lang="ru-RU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title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</a:t>
            </a:r>
            <a:endParaRPr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&lt;/</a:t>
            </a:r>
            <a:r>
              <a:rPr lang="ru-RU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head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</a:t>
            </a:r>
            <a:endParaRPr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&lt;</a:t>
            </a:r>
            <a:r>
              <a:rPr lang="ru-RU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body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</a:t>
            </a:r>
            <a:endParaRPr sz="20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&lt;</a:t>
            </a:r>
            <a:r>
              <a:rPr lang="ru-RU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ru-RU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name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="</a:t>
            </a:r>
            <a:r>
              <a:rPr lang="ru-RU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"&gt;&lt;/</a:t>
            </a:r>
            <a:r>
              <a:rPr lang="ru-RU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</a:t>
            </a:r>
            <a:endParaRPr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&lt;</a:t>
            </a:r>
            <a:r>
              <a:rPr lang="ru-RU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ru-RU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style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="height:3000px;"&gt;Здесь много-много текста.  Прокручивай его вниз. &lt;/</a:t>
            </a:r>
            <a:r>
              <a:rPr lang="ru-RU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</a:t>
            </a:r>
            <a:endParaRPr sz="20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&lt;</a:t>
            </a:r>
            <a:r>
              <a:rPr lang="ru-RU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&gt;&lt;</a:t>
            </a:r>
            <a:r>
              <a:rPr lang="ru-RU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ru-RU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href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="#</a:t>
            </a:r>
            <a:r>
              <a:rPr lang="ru-RU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"&gt;Наверх&lt;/</a:t>
            </a:r>
            <a:r>
              <a:rPr lang="ru-RU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&gt;&lt;/</a:t>
            </a:r>
            <a:r>
              <a:rPr lang="ru-RU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 </a:t>
            </a:r>
            <a:endParaRPr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&lt;/</a:t>
            </a:r>
            <a:r>
              <a:rPr lang="ru-RU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body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</a:t>
            </a:r>
            <a:endParaRPr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&lt;/</a:t>
            </a:r>
            <a:r>
              <a:rPr lang="ru-RU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ru-RU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Теги и с чем их едят, точнее применяют…</a:t>
            </a:r>
            <a:endParaRPr sz="4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Чтобы браузер при отображении документа понимал, что имеет дело не с простым текстом, а с элементом форматирования и применяются теги. Общий синтаксис написания тегов следующий.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&lt;тег атрибут1="значение" атрибут2="значение"&gt;</a:t>
            </a: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&lt;тег атрибут1="значение" атрибут2="значение"&gt;</a:t>
            </a: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&lt;/тег&gt;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Рассмотрим пока только основные атрибуты тегов такие, как </a:t>
            </a: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</a:t>
            </a: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</a:t>
            </a: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align, type, href, title, name, target, style, tabindex, lang, hidden</a:t>
            </a:r>
            <a:endParaRPr sz="20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15"/>
          <p:cNvGraphicFramePr/>
          <p:nvPr/>
        </p:nvGraphicFramePr>
        <p:xfrm>
          <a:off x="1318053" y="271463"/>
          <a:ext cx="10231400" cy="4802020"/>
        </p:xfrm>
        <a:graphic>
          <a:graphicData uri="http://schemas.openxmlformats.org/drawingml/2006/table">
            <a:tbl>
              <a:tblPr>
                <a:noFill/>
                <a:tableStyleId>{27774962-0DC6-4944-930A-560CD045B20B}</a:tableStyleId>
              </a:tblPr>
              <a:tblGrid>
                <a:gridCol w="192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>
                          <a:solidFill>
                            <a:srgbClr val="FFFFFF"/>
                          </a:solidFill>
                        </a:rPr>
                        <a:t>Атрибут</a:t>
                      </a:r>
                      <a:endParaRPr/>
                    </a:p>
                  </a:txBody>
                  <a:tcPr marL="41675" marR="41675" marT="19450" marB="194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0A1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>
                          <a:solidFill>
                            <a:srgbClr val="FFFFFF"/>
                          </a:solidFill>
                        </a:rPr>
                        <a:t>Описание, принимаемое значение</a:t>
                      </a:r>
                      <a:endParaRPr/>
                    </a:p>
                  </a:txBody>
                  <a:tcPr marL="41675" marR="41675" marT="19450" marB="1945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0A1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8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/>
                        <a:t>class</a:t>
                      </a:r>
                      <a:endParaRPr/>
                    </a:p>
                  </a:txBody>
                  <a:tcPr marL="41675" marR="41675" marT="13900" marB="13900" anchor="ctr">
                    <a:lnL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Определяет имя класса для элемента (используется для определения класса в таблице стилей).</a:t>
                      </a:r>
                      <a:br>
                        <a:rPr lang="ru-RU" sz="1800"/>
                      </a:br>
                      <a:r>
                        <a:rPr lang="ru-RU" sz="1800"/>
                        <a:t>Принимаемые значения: имя класса.</a:t>
                      </a:r>
                      <a:endParaRPr/>
                    </a:p>
                  </a:txBody>
                  <a:tcPr marL="41675" marR="41675" marT="13900" marB="13900" anchor="ctr">
                    <a:lnL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id</a:t>
                      </a:r>
                      <a:endParaRPr/>
                    </a:p>
                  </a:txBody>
                  <a:tcPr marL="41675" marR="41675" marT="13900" marB="13900" anchor="ctr">
                    <a:lnL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Определяет уникальный идентификатор элемента.</a:t>
                      </a:r>
                      <a:br>
                        <a:rPr lang="ru-RU" sz="1800"/>
                      </a:br>
                      <a:r>
                        <a:rPr lang="ru-RU" sz="1800"/>
                        <a:t>Принимаемые значения: id — идентификатор элемента.</a:t>
                      </a:r>
                      <a:endParaRPr/>
                    </a:p>
                  </a:txBody>
                  <a:tcPr marL="41675" marR="41675" marT="13900" marB="13900" anchor="ctr">
                    <a:lnL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lang</a:t>
                      </a:r>
                      <a:endParaRPr/>
                    </a:p>
                  </a:txBody>
                  <a:tcPr marL="41675" marR="41675" marT="13900" marB="13900" anchor="ctr">
                    <a:lnL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Определяет код языка содержимого (контента) в элементе.</a:t>
                      </a:r>
                      <a:br>
                        <a:rPr lang="ru-RU" sz="1800"/>
                      </a:br>
                      <a:r>
                        <a:rPr lang="ru-RU" sz="1800"/>
                        <a:t>Принимаемые значения: код языка.</a:t>
                      </a:r>
                      <a:endParaRPr/>
                    </a:p>
                  </a:txBody>
                  <a:tcPr marL="41675" marR="41675" marT="13900" marB="13900" anchor="ctr">
                    <a:lnL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style</a:t>
                      </a:r>
                      <a:endParaRPr/>
                    </a:p>
                  </a:txBody>
                  <a:tcPr marL="41675" marR="41675" marT="13900" marB="13900" anchor="ctr">
                    <a:lnL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Указывает на код CSS, применяемую для оформления элемента.</a:t>
                      </a:r>
                      <a:br>
                        <a:rPr lang="ru-RU" sz="1800"/>
                      </a:br>
                      <a:r>
                        <a:rPr lang="ru-RU" sz="1800"/>
                        <a:t>Принимаемые значения: код CSS.</a:t>
                      </a:r>
                      <a:endParaRPr/>
                    </a:p>
                  </a:txBody>
                  <a:tcPr marL="41675" marR="41675" marT="13900" marB="13900" anchor="ctr">
                    <a:lnL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8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tabindex</a:t>
                      </a:r>
                      <a:endParaRPr/>
                    </a:p>
                  </a:txBody>
                  <a:tcPr marL="41675" marR="41675" marT="13900" marB="13900" anchor="ctr">
                    <a:lnL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Определяет порядок перехода к элементу при помощи клавиши TAB.</a:t>
                      </a:r>
                      <a:br>
                        <a:rPr lang="ru-RU" sz="1800"/>
                      </a:br>
                      <a:r>
                        <a:rPr lang="ru-RU" sz="1800"/>
                        <a:t>Принимаемые значения: порядковый номер.</a:t>
                      </a:r>
                      <a:endParaRPr/>
                    </a:p>
                  </a:txBody>
                  <a:tcPr marL="41675" marR="41675" marT="13900" marB="13900" anchor="ctr">
                    <a:lnL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hidden</a:t>
                      </a:r>
                      <a:endParaRPr/>
                    </a:p>
                  </a:txBody>
                  <a:tcPr marL="41675" marR="41675" marT="13900" marB="13900" anchor="ctr">
                    <a:lnL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Указывает на то, что элемент должен быть скрыт.</a:t>
                      </a:r>
                      <a:br>
                        <a:rPr lang="ru-RU" sz="1800"/>
                      </a:br>
                      <a:r>
                        <a:rPr lang="ru-RU" sz="1800"/>
                        <a:t>Принимаемые значения: hidden.</a:t>
                      </a:r>
                      <a:endParaRPr/>
                    </a:p>
                  </a:txBody>
                  <a:tcPr marL="41675" marR="41675" marT="13900" marB="13900" anchor="ctr">
                    <a:lnL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16"/>
          <p:cNvGraphicFramePr/>
          <p:nvPr/>
        </p:nvGraphicFramePr>
        <p:xfrm>
          <a:off x="1186249" y="156519"/>
          <a:ext cx="10536175" cy="6373150"/>
        </p:xfrm>
        <a:graphic>
          <a:graphicData uri="http://schemas.openxmlformats.org/drawingml/2006/table">
            <a:tbl>
              <a:tblPr>
                <a:noFill/>
                <a:tableStyleId>{27774962-0DC6-4944-930A-560CD045B20B}</a:tableStyleId>
              </a:tblPr>
              <a:tblGrid>
                <a:gridCol w="42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FFFFFF"/>
                          </a:solidFill>
                        </a:rPr>
                        <a:t>Атрибут</a:t>
                      </a:r>
                      <a:endParaRPr/>
                    </a:p>
                  </a:txBody>
                  <a:tcPr marL="42550" marR="42550" marT="19850" marB="19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0A1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FFFFFF"/>
                          </a:solidFill>
                        </a:rPr>
                        <a:t>Описание, принимаемое значение</a:t>
                      </a:r>
                      <a:endParaRPr/>
                    </a:p>
                  </a:txBody>
                  <a:tcPr marL="42550" marR="42550" marT="19850" marB="1985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0A1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align</a:t>
                      </a:r>
                      <a:endParaRPr sz="1800"/>
                    </a:p>
                  </a:txBody>
                  <a:tcPr marL="42550" marR="42550" marT="14175" marB="14175" anchor="ctr">
                    <a:lnL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Для установки выравнивания текста обычно используется тег параграфа </a:t>
                      </a:r>
                      <a:r>
                        <a:rPr lang="ru-RU" sz="1800" b="1" i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&lt;p&gt;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 с атрибутом </a:t>
                      </a:r>
                      <a:r>
                        <a:rPr lang="ru-RU" sz="1800" b="1" i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align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который определяет способ выравнивания. </a:t>
                      </a:r>
                      <a:r>
                        <a:rPr lang="ru-RU" sz="1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З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начения: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>
                          <a:solidFill>
                            <a:srgbClr val="FF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left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 — выравнивание по левому краю, задается по умолчанию;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>
                          <a:solidFill>
                            <a:srgbClr val="FF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right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 — выравнивание по правому краю;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>
                          <a:solidFill>
                            <a:srgbClr val="FF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center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 — выравнивание по центру;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>
                          <a:solidFill>
                            <a:srgbClr val="FF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justify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 — выравнивание по ширине (одновременно по правому и левому краю). Это значение работает только для текста, длина которого более, чем одна строка.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0" i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Атрибут align можно применять как для текста, так и для заголовков</a:t>
                      </a:r>
                      <a:endParaRPr sz="1600" b="0" i="1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42550" marR="42550" marT="14175" marB="14175" anchor="ctr">
                    <a:lnL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/>
                        <a:t>type </a:t>
                      </a:r>
                      <a:endParaRPr sz="1800" b="0"/>
                    </a:p>
                  </a:txBody>
                  <a:tcPr marL="42550" marR="42550" marT="14175" marB="14175" anchor="ctr">
                    <a:lnL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Рассмотрим только в рамках тега &lt;ul&gt;</a:t>
                      </a:r>
                      <a:endParaRPr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Может принимать значения </a:t>
                      </a:r>
                      <a:r>
                        <a:rPr lang="ru-RU" sz="1800">
                          <a:solidFill>
                            <a:srgbClr val="FF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disc</a:t>
                      </a:r>
                      <a:r>
                        <a:rPr lang="ru-RU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ru-RU" sz="1800">
                          <a:solidFill>
                            <a:srgbClr val="FF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square</a:t>
                      </a:r>
                      <a:r>
                        <a:rPr lang="ru-RU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ru-RU" sz="1800">
                          <a:solidFill>
                            <a:srgbClr val="FF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circle </a:t>
                      </a:r>
                      <a:r>
                        <a:rPr lang="ru-RU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и задавать этим нужный тип маркированного списка.</a:t>
                      </a:r>
                      <a:endParaRPr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42550" marR="42550" marT="14175" marB="14175" anchor="ctr">
                    <a:lnL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href </a:t>
                      </a:r>
                      <a:endParaRPr sz="1800"/>
                    </a:p>
                  </a:txBody>
                  <a:tcPr marL="42550" marR="42550" marT="14175" marB="14175" anchor="ctr">
                    <a:lnL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Задает адрес документа, на который следует перейти. Поскольку в качестве адреса ссылки может использоваться документ или изобра</a:t>
                      </a:r>
                      <a:r>
                        <a:rPr lang="ru-RU" sz="1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жение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любого типа, то результат перехода по ссылке зависит от конечного файла. </a:t>
                      </a:r>
                      <a:r>
                        <a:rPr lang="ru-RU" sz="1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По умолчанию новый документ загружается в текущее окно браузера, однако это свойство можно изменить с помощью атрибута </a:t>
                      </a:r>
                      <a:r>
                        <a:rPr lang="ru-RU" sz="1800" b="0" i="0">
                          <a:solidFill>
                            <a:srgbClr val="FF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target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  <a:endParaRPr sz="1800"/>
                    </a:p>
                  </a:txBody>
                  <a:tcPr marL="42550" marR="42550" marT="14175" marB="14175" anchor="ctr">
                    <a:lnL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17"/>
          <p:cNvGraphicFramePr/>
          <p:nvPr/>
        </p:nvGraphicFramePr>
        <p:xfrm>
          <a:off x="1178011" y="263525"/>
          <a:ext cx="10577400" cy="6157540"/>
        </p:xfrm>
        <a:graphic>
          <a:graphicData uri="http://schemas.openxmlformats.org/drawingml/2006/table">
            <a:tbl>
              <a:tblPr>
                <a:noFill/>
                <a:tableStyleId>{27774962-0DC6-4944-930A-560CD045B20B}</a:tableStyleId>
              </a:tblPr>
              <a:tblGrid>
                <a:gridCol w="430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FFFFFF"/>
                          </a:solidFill>
                        </a:rPr>
                        <a:t>Атрибут</a:t>
                      </a:r>
                      <a:endParaRPr/>
                    </a:p>
                  </a:txBody>
                  <a:tcPr marL="41750" marR="41750" marT="19475" marB="19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0A1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FFFFFF"/>
                          </a:solidFill>
                        </a:rPr>
                        <a:t>Описание, принимаемое значение</a:t>
                      </a:r>
                      <a:endParaRPr/>
                    </a:p>
                  </a:txBody>
                  <a:tcPr marL="41750" marR="41750" marT="19475" marB="194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0A1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target</a:t>
                      </a:r>
                      <a:endParaRPr sz="1800"/>
                    </a:p>
                  </a:txBody>
                  <a:tcPr marL="41750" marR="41750" marT="13925" marB="13925" anchor="ctr">
                    <a:lnL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FF0000"/>
                          </a:solidFill>
                        </a:rPr>
                        <a:t>_blank 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—</a:t>
                      </a:r>
                      <a:r>
                        <a:rPr lang="ru-RU" sz="1800"/>
                        <a:t> Загружает страницу в новое окно браузера.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FF0000"/>
                          </a:solidFill>
                        </a:rPr>
                        <a:t>_self 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— </a:t>
                      </a:r>
                      <a:r>
                        <a:rPr lang="ru-RU" sz="1800"/>
                        <a:t>Загружает страницу в текущее окно (по умолчанию).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FF0000"/>
                          </a:solidFill>
                        </a:rPr>
                        <a:t>_parent 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— </a:t>
                      </a:r>
                      <a:r>
                        <a:rPr lang="ru-RU" sz="1800"/>
                        <a:t>Загружает страницу во фрейм-родитель, если фреймов нет, то это значение работает как </a:t>
                      </a:r>
                      <a:r>
                        <a:rPr lang="ru-RU" sz="1800" b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_self</a:t>
                      </a:r>
                      <a:r>
                        <a:rPr lang="ru-RU" sz="1800"/>
                        <a:t>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FF0000"/>
                          </a:solidFill>
                        </a:rPr>
                        <a:t>_top 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— </a:t>
                      </a:r>
                      <a:r>
                        <a:rPr lang="ru-RU" sz="1800"/>
                        <a:t>Отменяет все фреймы и загружает страницу в полном окне браузера, если фреймов нет, то это значение работает как </a:t>
                      </a:r>
                      <a:r>
                        <a:rPr lang="ru-RU" sz="1800" b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_self</a:t>
                      </a:r>
                      <a:r>
                        <a:rPr lang="ru-RU" sz="1800"/>
                        <a:t>.</a:t>
                      </a:r>
                      <a:endParaRPr sz="1800"/>
                    </a:p>
                  </a:txBody>
                  <a:tcPr marL="41750" marR="41750" marT="13925" marB="13925" anchor="ctr">
                    <a:lnL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title </a:t>
                      </a:r>
                      <a:endParaRPr sz="1800"/>
                    </a:p>
                  </a:txBody>
                  <a:tcPr marL="41750" marR="41750" marT="13925" marB="13925" anchor="ctr">
                    <a:lnL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Добавляет поясняющий текст к ссылке в виде всплывающей подсказки. Такая подсказка отображается, когда курсор мыши задерживается на ссылке.</a:t>
                      </a:r>
                      <a:endParaRPr sz="1800" b="0" i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Пример: </a:t>
                      </a:r>
                      <a:r>
                        <a:rPr lang="ru-RU" sz="1800" b="1" i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&lt;a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 title="текст"</a:t>
                      </a:r>
                      <a:r>
                        <a:rPr lang="ru-RU" sz="1800" b="1" i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&gt;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...</a:t>
                      </a:r>
                      <a:r>
                        <a:rPr lang="ru-RU" sz="1800" b="1" i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&lt;/a&gt;</a:t>
                      </a:r>
                      <a:endParaRPr sz="1800"/>
                    </a:p>
                  </a:txBody>
                  <a:tcPr marL="41750" marR="41750" marT="13925" marB="13925" anchor="ctr">
                    <a:lnL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name</a:t>
                      </a:r>
                      <a:endParaRPr sz="1800"/>
                    </a:p>
                  </a:txBody>
                  <a:tcPr marL="41750" marR="41750" marT="13925" marB="13925" anchor="ctr">
                    <a:lnL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Атрибут name используется для определения якоря внутри страницы. Имя ссылки на закладку начинается символом #, после чего идет название закладки. Можно также делать ссылку на закладку, находящуюся в другой веб-странице и даже другом сайте. Для этого в адресе ссылки указывают ее адрес и в конце добавляют символ # и имя закладки.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Между тегами </a:t>
                      </a:r>
                      <a:r>
                        <a:rPr lang="ru-RU" sz="1800" b="1" i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&lt;a name=...&gt;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 и </a:t>
                      </a:r>
                      <a:r>
                        <a:rPr lang="ru-RU" sz="1800" b="1" i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&lt;/a&gt;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 текст писать не обязательно, так как требуется лишь указать местоположение перехода по ссылке.</a:t>
                      </a:r>
                      <a:endParaRPr sz="1800" b="0" i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41750" marR="41750" marT="13925" marB="13925" anchor="ctr">
                    <a:lnL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0A1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90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ru-RU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Структура HTML-документа</a:t>
            </a:r>
            <a:endParaRPr sz="4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1371600" y="1466335"/>
            <a:ext cx="9601200" cy="440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&lt;!DOCTYPE html&gt; </a:t>
            </a:r>
            <a:endParaRPr/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&lt;html&gt;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85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&lt;head&gt;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85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&lt;meta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charset=</a:t>
            </a:r>
            <a:r>
              <a:rPr lang="ru-RU" sz="1850"/>
              <a:t>"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utf-8"</a:t>
            </a: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</a:t>
            </a:r>
            <a:endParaRPr sz="185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&lt;title&gt;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Моя первая веб-страница</a:t>
            </a: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&lt;/title&gt;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85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&lt;/head&gt;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85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&lt;body&gt;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85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&lt;h1&gt;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Заголовок страницы</a:t>
            </a: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&lt;/h1&gt;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85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&lt;p&gt;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Основной текст.</a:t>
            </a: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&lt;/p&gt;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85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&lt;/body&gt;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85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&lt;/html&gt;</a:t>
            </a:r>
            <a:endParaRPr sz="185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ru-RU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Doctype – что за страшное слово?</a:t>
            </a:r>
            <a:endParaRPr sz="4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Элемент </a:t>
            </a: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&lt;!DOCTYPE&gt;</a:t>
            </a: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предназначен для указания типа текущего документа — DTD (document type definition, описание типа документа). Это необходимо, чтобы браузер понимал, как следует интерпретировать текущую веб-страницу, поскольку HTML существует в нескольких версиях, кроме того, имеется XHTML (EXtensible HyperText Markup Language, расширенный язык разметки гипертекста), похожий на HTML, но различающийся с ним по синтаксису. Чтобы браузер «не путался» и понимал, согласно какому стандарту отображать веб-страницу и необходимо в первой строке кода задавать </a:t>
            </a: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&lt;!DOCTYPE&gt;</a:t>
            </a: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Мы используем &lt;!DOCTYPE html&gt;  - это соответствие HTML5 версии языка разметки.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ru-RU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Кодировка страниц</a:t>
            </a:r>
            <a:endParaRPr sz="4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1371600" y="1602297"/>
            <a:ext cx="9601200" cy="426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Кодировку HTML-страницы нужно указывать для того, чтобы веб-браузер мог правильно отображать текст на странице. Если браузер неправильно «угадает» кодировку, то вместо текста будут отображаться иероглифы.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Чтобы сообщить браузеру кодировку HTML-страницы, необходимо внутри тега &lt;head&gt; использовать тег: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&lt;meta charset="имя кодировки"&gt;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Самая </a:t>
            </a:r>
            <a:r>
              <a:rPr lang="ru-RU"/>
              <a:t>распространенная</a:t>
            </a: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современная кодировка — utf-8. </a:t>
            </a: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Используйте её во всех своих проектах.</a:t>
            </a:r>
            <a:endParaRPr sz="20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Для кириллицы в Windows charset часто задавали как windows-1251. Но сейчас это считается плохой практикой.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ru-RU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Спецсимволы или мнемоники HTML	</a:t>
            </a:r>
            <a:endParaRPr sz="4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1371600" y="1556951"/>
            <a:ext cx="9601200" cy="486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Спецсимволы HTML</a:t>
            </a: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или символы-мнемоники, представляют собой конструкцию SGML (англ. </a:t>
            </a: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Standard Generalized Markup Language</a:t>
            </a: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— стандартный обобщённый язык разметки), ссылающуюся на определенные символы из символьного набора документа. В основном они используются для указания символов, которых нет в стандартной компьютерной клавиатуре, либо которые не поддерживает кодировка HTML-страницы (Windows-1251, UTF-8 и т.д.).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Чтобы разместить символ на веб-странице, необходимо указать HTML-код или мнемонику, которые всегда начинаются с амперсанда (&amp;) и заканчивающиеся точкой с запятой (;)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&amp;hearts; - знак масти "червы</a:t>
            </a:r>
            <a:r>
              <a:rPr lang="ru-RU"/>
              <a:t>" или просто "сердечко"</a:t>
            </a: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(♥)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Больше символов можно найти в учебной тетради или даже на </a:t>
            </a:r>
            <a:r>
              <a:rPr lang="ru-RU" sz="2000" b="0" i="0" u="sng" strike="noStrike" cap="non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http://htmlbook.ru/samhtml/tekst/spetssimvoly</a:t>
            </a: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или </a:t>
            </a:r>
            <a:r>
              <a:rPr lang="ru-RU" sz="2000" b="0" i="0" u="sng" strike="noStrike" cap="non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https://unicode-table.com/ru/</a:t>
            </a: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1601</Words>
  <Application>Microsoft Macintosh PowerPoint</Application>
  <PresentationFormat>Widescreen</PresentationFormat>
  <Paragraphs>123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Source Sans Pro</vt:lpstr>
      <vt:lpstr>Arial</vt:lpstr>
      <vt:lpstr>Crop</vt:lpstr>
      <vt:lpstr>ВВЕДЕНИЕ В HTML (ЧАСТЬ 2)</vt:lpstr>
      <vt:lpstr>Теги и с чем их едят, точнее применяют…</vt:lpstr>
      <vt:lpstr>PowerPoint Presentation</vt:lpstr>
      <vt:lpstr>PowerPoint Presentation</vt:lpstr>
      <vt:lpstr>PowerPoint Presentation</vt:lpstr>
      <vt:lpstr>Структура HTML-документа</vt:lpstr>
      <vt:lpstr>Doctype – что за страшное слово?</vt:lpstr>
      <vt:lpstr>Кодировка страниц</vt:lpstr>
      <vt:lpstr>Спецсимволы или мнемоники HTML </vt:lpstr>
      <vt:lpstr>Вернемся к ссылкам, которые могут быть и не только ссылками…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HTML (ЧАСТЬ 2)</dc:title>
  <cp:lastModifiedBy>Microsoft Office User</cp:lastModifiedBy>
  <cp:revision>2</cp:revision>
  <dcterms:modified xsi:type="dcterms:W3CDTF">2021-02-12T16:57:10Z</dcterms:modified>
</cp:coreProperties>
</file>