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76" r:id="rId21"/>
    <p:sldId id="277" r:id="rId22"/>
    <p:sldId id="278" r:id="rId23"/>
    <p:sldId id="281" r:id="rId24"/>
    <p:sldId id="279" r:id="rId25"/>
  </p:sldIdLst>
  <p:sldSz cx="12192000" cy="6858000"/>
  <p:notesSz cx="6858000" cy="9144000"/>
  <p:embeddedFontLs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704"/>
  </p:normalViewPr>
  <p:slideViewPr>
    <p:cSldViewPr snapToGrid="0" snapToObjects="1">
      <p:cViewPr>
        <p:scale>
          <a:sx n="134" d="100"/>
          <a:sy n="13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0" t="0" r="0" b="0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0" t="0" r="0" b="0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0" b="0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en-US"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 СЕЛЕКТОРЫ</a:t>
            </a:r>
            <a:endParaRPr sz="72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 ~ Y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371600" y="1495425"/>
            <a:ext cx="9601200" cy="437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~ p { color: red; }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очень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похож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X + Y,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однако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является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менее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строгим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использовании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p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выбра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первый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идущий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lang="ru-RU"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случае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примера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будут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выбраны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идущие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12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10) </a:t>
            </a:r>
            <a:r>
              <a:rPr lang="en-US" sz="3959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X[title]</a:t>
            </a:r>
            <a:b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371600" y="1499286"/>
            <a:ext cx="9601200" cy="4368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a[title] { color: green; }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селекторах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также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атрибуты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lang="ru-RU"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примере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выделили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имеющие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атрибут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title.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Остальные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останутся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стилизованными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[href="link-to-site"]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371600" y="1705232"/>
            <a:ext cx="9601200" cy="416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="http://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site.ru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"] { color: #ffde00;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Выбираются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ведущие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сайт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link-to-site.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очень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удобный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редко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используемый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[href*= "word"]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371600" y="1721708"/>
            <a:ext cx="9601200" cy="414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a[href*="wiki"] { color: # 1f6053; }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Вот то, что нам нужно. Звезда обозначает, что искомое значение должно появляться где-нибудь в атрибуте. Таким образом, CSS-селектор охватывает ссылки, которые содержат в себе слово 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 что делать, если ссылка ведет на какой-то сторонний и не связанный ресурс, в адресе которого присутствует 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wiki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Тогда нужно использовать "^" или "&amp;", для ссылки на начало и конец строки соответственно.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X[href^="http"]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371600" y="1705232"/>
            <a:ext cx="9601200" cy="416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^="http"] {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background: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url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(path/to/external/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icon.png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ru-RU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0 50%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no-repeat;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padding-left: 10px;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никогда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задумывались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некоторые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веб-сайты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могут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отображать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маленький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значок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рядом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внешними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ссылками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уверен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видели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прежде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они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хорошо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запоминаются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"^" -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наиболее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часто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используемый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регулярных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выражениях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символ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Он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обозначения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начала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строки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хотим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охватить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тэги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которых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href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начинается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http,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надо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приведенных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выше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11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14)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X [href$=". </a:t>
            </a:r>
            <a:r>
              <a:rPr lang="en-US" b="1"/>
              <a:t>jpg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371600" y="1804086"/>
            <a:ext cx="9601200" cy="406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a[href$=".jpg"] { color: red; }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Опять же, мы используем символ регулярного выражения "$" для обозначения конца строки. В данном мы ищем ссылки, которые ссылаются на jpg-файлы, или url-ы, в конце у которых стоит ".jpg".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00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X[data-*="foo"]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371600" y="1812324"/>
            <a:ext cx="9601200" cy="405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a[data-filetype="image"]{ color: red; }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Выберет все дата аттрибуты со значением image и задаст им красный цвет.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2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16)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X[foo~="bar"]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371600" y="1713470"/>
            <a:ext cx="9601200" cy="415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a[data-info~="external"] { color: red; }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a[data-info~="image"] { border: 1px solid black; }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 вот кое-что особенное. Не все знают об этом CSS-селекторе. Тильда (~) позволяет выделить определенный атрибут из списка атрибутов, разделенных запятой.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Например, мы можем задать наш собственный атрибут data-info, в котором указывать несколько ключевых слов через пробел. Так, мы можем указать, что ссылка является внешней и что она ссылается на изображение.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E75-E4AA-934B-ACA0-58BA00F0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635"/>
          </a:xfrm>
        </p:spPr>
        <p:txBody>
          <a:bodyPr/>
          <a:lstStyle/>
          <a:p>
            <a:r>
              <a:rPr lang="ru-RU" dirty="0"/>
              <a:t>17) </a:t>
            </a:r>
            <a:r>
              <a:rPr lang="ru-RU" b="1" dirty="0"/>
              <a:t>Х</a:t>
            </a:r>
            <a:r>
              <a:rPr lang="en-US" b="1" dirty="0"/>
              <a:t>::</a:t>
            </a:r>
            <a:r>
              <a:rPr lang="ru-RU" b="1" dirty="0" err="1"/>
              <a:t>псевдоэлемент</a:t>
            </a:r>
            <a:endParaRPr lang="en-BY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3AB9D-6304-2448-891A-FE537A86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89435"/>
            <a:ext cx="9601200" cy="4377965"/>
          </a:xfrm>
        </p:spPr>
        <p:txBody>
          <a:bodyPr/>
          <a:lstStyle/>
          <a:p>
            <a:r>
              <a:rPr lang="en-US" b="1" dirty="0"/>
              <a:t>::first-letter</a:t>
            </a:r>
            <a:r>
              <a:rPr lang="en-US" dirty="0"/>
              <a:t>: </a:t>
            </a:r>
            <a:r>
              <a:rPr lang="ru-RU" dirty="0"/>
              <a:t>позволяет выбрать первую букву из текста</a:t>
            </a:r>
          </a:p>
          <a:p>
            <a:r>
              <a:rPr lang="ru-RU" b="1" dirty="0"/>
              <a:t>::</a:t>
            </a:r>
            <a:r>
              <a:rPr lang="en-US" b="1" dirty="0"/>
              <a:t>first-line</a:t>
            </a:r>
            <a:r>
              <a:rPr lang="en-US" dirty="0"/>
              <a:t>: </a:t>
            </a:r>
            <a:r>
              <a:rPr lang="ru-RU" dirty="0"/>
              <a:t>стилизует первую строку текста</a:t>
            </a:r>
          </a:p>
          <a:p>
            <a:r>
              <a:rPr lang="ru-RU" b="1" dirty="0"/>
              <a:t>::</a:t>
            </a:r>
            <a:r>
              <a:rPr lang="en-US" b="1" dirty="0"/>
              <a:t>before</a:t>
            </a:r>
            <a:r>
              <a:rPr lang="en-US" dirty="0"/>
              <a:t>: </a:t>
            </a:r>
            <a:r>
              <a:rPr lang="ru-RU" dirty="0"/>
              <a:t>добавляет сообщение до определенного элемента</a:t>
            </a:r>
          </a:p>
          <a:p>
            <a:r>
              <a:rPr lang="ru-RU" b="1" dirty="0"/>
              <a:t>::</a:t>
            </a:r>
            <a:r>
              <a:rPr lang="en-US" b="1" dirty="0"/>
              <a:t>after</a:t>
            </a:r>
            <a:r>
              <a:rPr lang="en-US" dirty="0"/>
              <a:t>: </a:t>
            </a:r>
            <a:r>
              <a:rPr lang="ru-RU" dirty="0"/>
              <a:t>добавляет сообщение после определенного элемента</a:t>
            </a:r>
          </a:p>
          <a:p>
            <a:endParaRPr lang="ru-RU" dirty="0"/>
          </a:p>
          <a:p>
            <a:pPr marL="0" lvl="0" indent="0">
              <a:spcBef>
                <a:spcPts val="0"/>
              </a:spcBef>
              <a:buNone/>
            </a:pPr>
            <a:r>
              <a:rPr lang="ru-RU" dirty="0" err="1"/>
              <a:t>Псевдоэлементы</a:t>
            </a:r>
            <a:r>
              <a:rPr lang="ru-RU" dirty="0"/>
              <a:t> </a:t>
            </a:r>
            <a:r>
              <a:rPr lang="ru-RU" b="1" dirty="0"/>
              <a:t>::</a:t>
            </a:r>
            <a:r>
              <a:rPr lang="en-US" b="1" dirty="0"/>
              <a:t>before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ru-RU" b="1" dirty="0"/>
              <a:t>::</a:t>
            </a:r>
            <a:r>
              <a:rPr lang="en-US" b="1" dirty="0"/>
              <a:t>after</a:t>
            </a:r>
            <a:r>
              <a:rPr lang="en-US" dirty="0"/>
              <a:t> </a:t>
            </a:r>
            <a:r>
              <a:rPr lang="ru-RU" dirty="0"/>
              <a:t>очень крутые. Создается впечатление, что каждый день появляются новые способы их эффективного использования. Они просто генерируют контент вокруг выбранного элемента.</a:t>
            </a:r>
          </a:p>
          <a:p>
            <a:pPr marL="0" lvl="0" indent="0">
              <a:spcBef>
                <a:spcPts val="1200"/>
              </a:spcBef>
              <a:buNone/>
            </a:pPr>
            <a:endParaRPr lang="ru-RU" dirty="0"/>
          </a:p>
          <a:p>
            <a:pPr marL="0" lvl="0" indent="0">
              <a:spcBef>
                <a:spcPts val="1200"/>
              </a:spcBef>
              <a:buNone/>
            </a:pPr>
            <a:r>
              <a:rPr lang="ru-RU" dirty="0"/>
              <a:t>Нужно пояснять на примерах и мы это рассмотрим в отдельном занятии…</a:t>
            </a:r>
          </a:p>
          <a:p>
            <a:pPr marL="101600" indent="0">
              <a:buNone/>
            </a:pPr>
            <a:endParaRPr lang="ru-RU" dirty="0"/>
          </a:p>
          <a:p>
            <a:pPr marL="101600" indent="0">
              <a:buNone/>
            </a:pP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178958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ru-RU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44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X:not</a:t>
            </a:r>
            <a:r>
              <a:rPr lang="en-US" sz="44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(selector)</a:t>
            </a:r>
            <a:endParaRPr sz="4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371600" y="1680519"/>
            <a:ext cx="9601200" cy="418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div:not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(.container) { color: blue; }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Псевдокласс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отрицания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бывает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очень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полезным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Скажем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хочу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выбрать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div,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исключением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который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имеет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ru-RU" dirty="0"/>
              <a:t>класс «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»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Приведенный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выше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код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справиться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хотел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выбрать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исключением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*:not(p) { color: green; }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54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1) </a:t>
            </a:r>
            <a:r>
              <a:rPr lang="en-US" sz="3959" b="1" i="0" u="none" strike="noStrike" cap="none">
                <a:solidFill>
                  <a:schemeClr val="dk2"/>
                </a:solidFill>
              </a:rPr>
              <a:t>*</a:t>
            </a:r>
            <a:endParaRPr sz="3959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371600" y="1367481"/>
            <a:ext cx="9601200" cy="44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{ margin: 0; padding: 0; }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выделяет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каждый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странице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Многие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разработчики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используют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скинуть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значения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margin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padding.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первый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взгляд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удобно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все-таки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рабочем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коде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так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лучше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делать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слишком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сильно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грузит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браузер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также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выделения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дочерних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ru-RU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 * { border: 1px solid black;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случае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выделяться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дочерние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контейнера с классом «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»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Опять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же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старайтесь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злоупотреблять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5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ru-RU" sz="3959" dirty="0"/>
              <a:t>19</a:t>
            </a:r>
            <a:r>
              <a:rPr lang="en-US" sz="3959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3959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X:псевдокласс</a:t>
            </a:r>
            <a:r>
              <a:rPr lang="en-US" sz="3959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br>
              <a:rPr lang="en-US" sz="3959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371600" y="1466335"/>
            <a:ext cx="9601200" cy="44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/>
              <a:t>:first-child</a:t>
            </a:r>
            <a:r>
              <a:rPr lang="en-US" sz="1600" dirty="0"/>
              <a:t>: </a:t>
            </a:r>
            <a:r>
              <a:rPr lang="ru-RU" sz="1600" dirty="0"/>
              <a:t>представляет элемент, который является первым дочерним элементом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last-child</a:t>
            </a:r>
            <a:r>
              <a:rPr lang="en-US" sz="1600" dirty="0"/>
              <a:t>: </a:t>
            </a:r>
            <a:r>
              <a:rPr lang="ru-RU" sz="1600" dirty="0"/>
              <a:t>представляет элемент, который является последним дочерним элементом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only-child</a:t>
            </a:r>
            <a:r>
              <a:rPr lang="en-US" sz="1600" dirty="0"/>
              <a:t>: </a:t>
            </a:r>
            <a:r>
              <a:rPr lang="ru-RU" sz="1600" dirty="0"/>
              <a:t>представляет элемент, который является единственным дочерним элементом в каком-нибудь контейнере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only-of-type</a:t>
            </a:r>
            <a:r>
              <a:rPr lang="en-US" sz="1600" dirty="0"/>
              <a:t>: </a:t>
            </a:r>
            <a:r>
              <a:rPr lang="ru-RU" sz="1600" dirty="0"/>
              <a:t>выбирает элемент, который является единственным элементом определенного типа (тега) в каком-нибудь контейнере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nth-child(n)</a:t>
            </a:r>
            <a:r>
              <a:rPr lang="en-US" sz="1600" dirty="0"/>
              <a:t>: </a:t>
            </a:r>
            <a:r>
              <a:rPr lang="ru-RU" sz="1600" dirty="0"/>
              <a:t>представляет дочерний элемент, который имеет определенный номер </a:t>
            </a:r>
            <a:r>
              <a:rPr lang="en-US" sz="1600" dirty="0"/>
              <a:t>n, </a:t>
            </a:r>
            <a:r>
              <a:rPr lang="ru-RU" sz="1600" dirty="0"/>
              <a:t>например, второй дочерний элемент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nth-last-child(n)</a:t>
            </a:r>
            <a:r>
              <a:rPr lang="en-US" sz="1600" dirty="0"/>
              <a:t>: </a:t>
            </a:r>
            <a:r>
              <a:rPr lang="ru-RU" sz="1600" dirty="0"/>
              <a:t>представляет дочерний элемент, который имеет определенный номер </a:t>
            </a:r>
            <a:r>
              <a:rPr lang="en-US" sz="1600" dirty="0"/>
              <a:t>n, </a:t>
            </a:r>
            <a:r>
              <a:rPr lang="ru-RU" sz="1600" dirty="0"/>
              <a:t>начиная с конца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nth-of-type(n)</a:t>
            </a:r>
            <a:r>
              <a:rPr lang="en-US" sz="1600" dirty="0"/>
              <a:t>: </a:t>
            </a:r>
            <a:r>
              <a:rPr lang="ru-RU" sz="1600" dirty="0"/>
              <a:t>выбирает дочерний элемент определенного типа, который имеет определенный номер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nth-last-of-type(n)</a:t>
            </a:r>
            <a:r>
              <a:rPr lang="en-US" sz="1600" dirty="0"/>
              <a:t>: </a:t>
            </a:r>
            <a:r>
              <a:rPr lang="ru-RU" sz="1600" dirty="0"/>
              <a:t>выбирает дочерний элемент определенного типа, который имеет определенный номер, начиная с конца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:nth-child(n)</a:t>
            </a:r>
            <a:b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4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371600" y="1738184"/>
            <a:ext cx="9601200" cy="412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ul:nth-сhild(3) { border: 1px solid black; }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Раньше мы не могли выделить, например, третий дочерний элемент? nth-child решает это! Обратите внимание, что nth-child принимает целое число в качестве параметра, однако отсчет ведется не с 0. Если вы хотите выбрать второй пункт списка, используйте li:nth-child(2) 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:nth-child(odd)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соответствует элементам, которые в своём контейнере нечётные.</a:t>
            </a:r>
            <a:b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:nth-child(even)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соответствует элементам, которые в своём контейнере чётные.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:nth-child(</a:t>
            </a:r>
            <a:r>
              <a:rPr lang="en-US"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n+</a:t>
            </a:r>
            <a:r>
              <a:rPr lang="en-US"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вместо n будут подставлены числа от 0 и выше;</a:t>
            </a:r>
            <a:b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результат вычисления формулы даёт номера дочерних элементов в их контейнере;</a:t>
            </a:r>
            <a:b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 </a:t>
            </a:r>
            <a:r>
              <a:rPr lang="en-US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должны быть целыми числами и могут быть отрицательными.</a:t>
            </a:r>
            <a:endParaRPr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:nth-of-type(n)</a:t>
            </a:r>
            <a:endParaRPr sz="4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371600" y="1400433"/>
            <a:ext cx="9601200" cy="503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Бывает, что надо выбрать не дочерний элемент, а элемент определенного типа.</a:t>
            </a:r>
            <a:endParaRPr sz="140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Представьте себе, что на странице пять неупорядоченных списков. Если вы хотите применить стиль только к третьему ul, не имеющему уникального id, нужно использовать nth-of-type.</a:t>
            </a:r>
            <a:endParaRPr sz="140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ul:nth-of-type(3) { border: 1px solid black; }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Варианты использования: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:nth-of-type(odd)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соответствует элементам, которые в своём контейнере нечётные среди элементов того же типа (тега).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:nth-of-type(even)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соответствует элементам, которые в своём контейнере чётные среди элементов того же типа (тега).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:nth-of-type(</a:t>
            </a:r>
            <a:r>
              <a:rPr lang="en-US" sz="185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соответствует элементу, который в своём контейнере идёт под номером </a:t>
            </a:r>
            <a:r>
              <a:rPr lang="en-US" sz="18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среди элементов того же типа (тега).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:nth-of-type(</a:t>
            </a:r>
            <a:r>
              <a:rPr lang="en-US" sz="185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n+</a:t>
            </a:r>
            <a:r>
              <a:rPr lang="en-US" sz="185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— вместо n будут подставлены числа от 0 и выше;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результат вычисления формулы даёт номера дочерних элементов в их контейнере среди элементов того же типа (тега);</a:t>
            </a:r>
            <a:b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и </a:t>
            </a:r>
            <a:r>
              <a:rPr lang="en-US" sz="185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185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должны быть целыми числами и могут быть отрицательными.</a:t>
            </a:r>
            <a:endParaRPr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r>
              <a:rPr lang="en-US" sz="185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https://css-tricks.com/examples/nth-child-tester/</a:t>
            </a:r>
            <a:endParaRPr sz="185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822F-3817-544A-8E3B-5B2E322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</p:spPr>
        <p:txBody>
          <a:bodyPr/>
          <a:lstStyle/>
          <a:p>
            <a:r>
              <a:rPr lang="ru-RU" dirty="0"/>
              <a:t>20) </a:t>
            </a:r>
            <a:r>
              <a:rPr lang="ru-RU" b="1" dirty="0" err="1"/>
              <a:t>Псевдоклассы</a:t>
            </a:r>
            <a:r>
              <a:rPr lang="ru-RU" b="1" dirty="0"/>
              <a:t> форм</a:t>
            </a:r>
            <a:endParaRPr lang="en-BY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7FB5-9498-3148-9D92-F6C4B954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95425"/>
            <a:ext cx="9601200" cy="4676775"/>
          </a:xfrm>
        </p:spPr>
        <p:txBody>
          <a:bodyPr/>
          <a:lstStyle/>
          <a:p>
            <a:r>
              <a:rPr lang="en-US" sz="1600" b="1" dirty="0"/>
              <a:t>:enabled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он доступен для выбора (то есть у него не установлен атрибут </a:t>
            </a:r>
            <a:r>
              <a:rPr lang="en-US" sz="1600" dirty="0"/>
              <a:t>disabled)</a:t>
            </a:r>
          </a:p>
          <a:p>
            <a:r>
              <a:rPr lang="en-US" sz="1600" b="1" dirty="0"/>
              <a:t>:disabled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он не доступен для выбора (то есть у него установлен атрибут </a:t>
            </a:r>
            <a:r>
              <a:rPr lang="en-US" sz="1600" dirty="0"/>
              <a:t>disabled)</a:t>
            </a:r>
          </a:p>
          <a:p>
            <a:r>
              <a:rPr lang="en-US" sz="1600" b="1" dirty="0"/>
              <a:t>:checked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у него установлен атрибут </a:t>
            </a:r>
            <a:r>
              <a:rPr lang="en-US" sz="1600" dirty="0"/>
              <a:t>checked (</a:t>
            </a:r>
            <a:r>
              <a:rPr lang="ru-RU" sz="1600" dirty="0"/>
              <a:t>для флажков и радиокнопок)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default</a:t>
            </a:r>
            <a:r>
              <a:rPr lang="en-US" sz="1600" dirty="0"/>
              <a:t>: </a:t>
            </a:r>
            <a:r>
              <a:rPr lang="ru-RU" sz="1600" dirty="0"/>
              <a:t>выбирает элементы по умолчанию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valid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его значение проходит </a:t>
            </a:r>
            <a:r>
              <a:rPr lang="ru-RU" sz="1600" dirty="0" err="1"/>
              <a:t>валидацию</a:t>
            </a:r>
            <a:r>
              <a:rPr lang="ru-RU" sz="1600" dirty="0"/>
              <a:t> </a:t>
            </a:r>
            <a:r>
              <a:rPr lang="en-US" sz="1600" dirty="0"/>
              <a:t>HTML5</a:t>
            </a:r>
          </a:p>
          <a:p>
            <a:r>
              <a:rPr lang="en-US" sz="1600" b="1" dirty="0"/>
              <a:t>:invalid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его значение не проходит </a:t>
            </a:r>
            <a:r>
              <a:rPr lang="ru-RU" sz="1600" dirty="0" err="1"/>
              <a:t>валидацию</a:t>
            </a:r>
            <a:endParaRPr lang="ru-RU" sz="1600" dirty="0"/>
          </a:p>
          <a:p>
            <a:r>
              <a:rPr lang="ru-RU" sz="1600" b="1" dirty="0"/>
              <a:t>:</a:t>
            </a:r>
            <a:r>
              <a:rPr lang="en-US" sz="1600" b="1" dirty="0"/>
              <a:t>in-range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его значение находится в определенном диапазоне (для элементов типа ползунка)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out-of-range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его значение не находится в определенном диапазоне</a:t>
            </a:r>
          </a:p>
          <a:p>
            <a:r>
              <a:rPr lang="ru-RU" sz="1600" b="1" dirty="0"/>
              <a:t>:</a:t>
            </a:r>
            <a:r>
              <a:rPr lang="en-US" sz="1600" b="1" dirty="0"/>
              <a:t>required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у него установлен атрибут </a:t>
            </a:r>
            <a:r>
              <a:rPr lang="en-US" sz="1600" dirty="0"/>
              <a:t>required</a:t>
            </a:r>
          </a:p>
          <a:p>
            <a:r>
              <a:rPr lang="en-US" sz="1600" b="1" dirty="0"/>
              <a:t>:optional</a:t>
            </a:r>
            <a:r>
              <a:rPr lang="en-US" sz="1600" dirty="0"/>
              <a:t>: </a:t>
            </a:r>
            <a:r>
              <a:rPr lang="ru-RU" sz="1600" dirty="0"/>
              <a:t>выбирает элемент, если у него не установлен атрибут </a:t>
            </a:r>
            <a:r>
              <a:rPr lang="en-US" sz="1600" dirty="0"/>
              <a:t>required</a:t>
            </a:r>
          </a:p>
          <a:p>
            <a:endParaRPr lang="en-BY" sz="1600" dirty="0"/>
          </a:p>
        </p:txBody>
      </p:sp>
    </p:spTree>
    <p:extLst>
      <p:ext uri="{BB962C8B-B14F-4D97-AF65-F5344CB8AC3E}">
        <p14:creationId xmlns:p14="http://schemas.microsoft.com/office/powerpoint/2010/main" val="99481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4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</a:rPr>
              <a:t>Вес селекторов</a:t>
            </a:r>
            <a:endParaRPr sz="4400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371600" y="1433384"/>
            <a:ext cx="9601200" cy="443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style=""          1,0,0,0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#id                     </a:t>
            </a:r>
            <a:r>
              <a:rPr lang="en-US" b="1"/>
              <a:t> </a:t>
            </a: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0,1,0,0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.class                0,0,1,0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[attr=value]  0,0,1,0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                        0,0,0,1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                         0,0,0,0</a:t>
            </a:r>
            <a:endParaRPr sz="2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 стилей, заданных в атрибуте style, на первой позиции будет единица — 1,0,0,0. Это самая высокая специфичность, которая перевешивает свойства, заданные другими способами. Переопределить стили, заданные в style, можно дописав !important к значению свойства в таблице стилей. Универсальный селектор * не имеет веса, т.е. 0,0,0,0.</a:t>
            </a: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68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2) </a:t>
            </a:r>
            <a:r>
              <a:rPr lang="en-US" sz="3959" b="1" i="0" u="none" strike="noStrike" cap="none">
                <a:solidFill>
                  <a:schemeClr val="dk2"/>
                </a:solidFill>
              </a:rPr>
              <a:t>#id</a:t>
            </a:r>
            <a:endParaRPr sz="3959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371600" y="1367481"/>
            <a:ext cx="9601200" cy="449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Знак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решетки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перед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выделит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зна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ением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очень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просто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будьте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аккуратны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использовании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идентификатора</a:t>
            </a:r>
            <a:r>
              <a:rPr lang="ru-RU" dirty="0"/>
              <a:t>, т.к.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жестко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привязывают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элементу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возможности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повторного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Более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предпочтительным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использование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названий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тэгов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даже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псевдо-классов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4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 </a:t>
            </a:r>
            <a:r>
              <a:rPr lang="en-US" sz="4400" b="1" i="0" u="none" strike="noStrike" cap="none">
                <a:solidFill>
                  <a:schemeClr val="dk2"/>
                </a:solidFill>
              </a:rPr>
              <a:t>.class</a:t>
            </a:r>
            <a:endParaRPr sz="4400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71600" y="1589903"/>
            <a:ext cx="9601200" cy="427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.error { color: red; }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Разница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между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заключается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использовать 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нескольк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странице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Используйте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когда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хотите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применить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нескольким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однотипным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использовании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id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придется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писать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каждого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отдельного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Классов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добавлять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несколько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стоит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этим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злоупотреблять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2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/>
              <a:t>4</a:t>
            </a: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4400" b="1" i="0" u="none" strike="noStrike" cap="none">
                <a:solidFill>
                  <a:schemeClr val="dk2"/>
                </a:solidFill>
              </a:rPr>
              <a:t>Tag</a:t>
            </a:r>
            <a:endParaRPr sz="4400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{ color: red;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 margin-left: 0;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делать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хотите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чтобы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охватить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типа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странице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Будьте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проще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используйте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 типу тега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должны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неупорядоченные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списки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используйте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{}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.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0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/>
              <a:t>5</a:t>
            </a:r>
            <a: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n-US" sz="3959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 tag</a:t>
            </a:r>
            <a:b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371600" y="1742600"/>
            <a:ext cx="9601200" cy="4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 a { text-decoration: none;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дочерних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встречается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чаще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надо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определенного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типа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из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множества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дочерних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элементов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Например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вам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надо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выделить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которые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находятся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этом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случае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используйте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следует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делать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селекторы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вида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Z A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B.error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Всегда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спрашивайте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себя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обязательно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ли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выделения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данного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писать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такой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громоздкий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ru-RU"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6) </a:t>
            </a:r>
            <a:r>
              <a:rPr lang="en-US" sz="3959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a:link</a:t>
            </a:r>
            <a:r>
              <a:rPr lang="en-US" sz="3959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3959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a:hover</a:t>
            </a:r>
            <a:r>
              <a:rPr lang="en-US" sz="3959" b="1" dirty="0"/>
              <a:t>, </a:t>
            </a:r>
            <a:r>
              <a:rPr lang="en-US" sz="3959" b="1" dirty="0" err="1"/>
              <a:t>a:active</a:t>
            </a:r>
            <a:r>
              <a:rPr lang="en-US" sz="3959" dirty="0"/>
              <a:t> </a:t>
            </a:r>
            <a:r>
              <a:rPr lang="en-US" sz="3959" dirty="0" err="1"/>
              <a:t>и</a:t>
            </a:r>
            <a:r>
              <a:rPr lang="en-US" sz="3959" dirty="0"/>
              <a:t> </a:t>
            </a:r>
            <a:r>
              <a:rPr lang="en-US" sz="3959" b="1" dirty="0" err="1"/>
              <a:t>a:visited</a:t>
            </a:r>
            <a:br>
              <a:rPr lang="en-US" sz="3959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371600" y="1622854"/>
            <a:ext cx="9601200" cy="424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a:link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 color: red;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a:visited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 color: purple; }</a:t>
            </a:r>
            <a:endParaRPr dirty="0"/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a:hover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 background: #e3e3e3; }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b="1" dirty="0" err="1"/>
              <a:t>a:active</a:t>
            </a:r>
            <a:r>
              <a:rPr lang="en-US" b="1" dirty="0"/>
              <a:t> { position: relative; top: 1px; }</a:t>
            </a:r>
            <a:endParaRPr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используем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псевдо-класс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:link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выделения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всех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ссылок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которые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еще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кликнули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 dirty="0"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же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нам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надо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применить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определенный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стиль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уже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посещенным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ссылкам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используем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псевдо-класс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:visited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Хотите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применить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стиль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элементу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когда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наводите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на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него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мышкой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Тогда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этот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:hover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вас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можно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применять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ссылок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всегда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оправданно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 lang="ru-RU" sz="18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Иногда используется стилизация нажатой кнопк</a:t>
            </a:r>
            <a:r>
              <a:rPr lang="ru-RU" sz="1800" dirty="0"/>
              <a:t>и – это псевдо-класс </a:t>
            </a:r>
            <a:r>
              <a:rPr lang="en-US" sz="1800" b="1" dirty="0"/>
              <a:t>:active</a:t>
            </a:r>
            <a:endParaRPr sz="18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84048" marR="0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5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7) </a:t>
            </a:r>
            <a:r>
              <a:rPr lang="en-US" sz="3959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Х+Y</a:t>
            </a:r>
            <a:br>
              <a:rPr lang="en-US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3959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71600" y="1507524"/>
            <a:ext cx="9601200" cy="435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p { color: red; }</a:t>
            </a: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1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Выделяет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последующий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Он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выбирать</a:t>
            </a:r>
            <a:r>
              <a:rPr lang="ru-RU" dirty="0"/>
              <a:t> 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ru-RU" u="sng" dirty="0"/>
              <a:t>только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типа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Y,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который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u="sng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сразу</a:t>
            </a:r>
            <a:r>
              <a:rPr lang="en-US" sz="2000" b="0" u="sng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u="sng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</a:t>
            </a:r>
            <a:r>
              <a:rPr lang="en-US" sz="2000" b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примере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текст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первого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абзаца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каждого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будет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красного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u="none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цвета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4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8) </a:t>
            </a:r>
            <a:r>
              <a:rPr lang="en-US" sz="44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Х&gt;Y</a:t>
            </a:r>
            <a:endParaRPr sz="44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71600" y="1532238"/>
            <a:ext cx="9601200" cy="433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1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.container &gt; </a:t>
            </a:r>
            <a:r>
              <a:rPr lang="en-US" sz="2000" b="1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</a:t>
            </a:r>
            <a:r>
              <a:rPr lang="en-US" sz="2000" b="1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{ border: 1px solid black; }</a:t>
            </a:r>
            <a:endParaRPr sz="2000" b="0" i="0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Разница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между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стандартными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1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Х</a:t>
            </a:r>
            <a:r>
              <a:rPr lang="en-US" sz="2000" b="1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r>
              <a:rPr lang="en-US" sz="2000" b="1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&gt; Y 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состоит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том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что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рассматриваемый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CSS-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селектор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будет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выбирать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только</a:t>
            </a:r>
            <a:r>
              <a:rPr lang="ru-RU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u="sng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непосредственные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дочерние</a:t>
            </a:r>
            <a:r>
              <a:rPr lang="en-US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2000" b="0" i="0" strike="noStrike" cap="none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элементы</a:t>
            </a:r>
            <a:r>
              <a:rPr lang="ru-RU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т.е. </a:t>
            </a:r>
            <a:r>
              <a:rPr lang="ru-RU" dirty="0"/>
              <a:t>«</a:t>
            </a:r>
            <a:r>
              <a:rPr lang="ru-RU" sz="2000" b="0" i="0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детей»</a:t>
            </a:r>
            <a:r>
              <a:rPr lang="ru-RU" dirty="0"/>
              <a:t>.</a:t>
            </a:r>
            <a:endParaRPr sz="2000" b="0" i="0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2004</Words>
  <Application>Microsoft Macintosh PowerPoint</Application>
  <PresentationFormat>Widescreen</PresentationFormat>
  <Paragraphs>124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Source Sans Pro</vt:lpstr>
      <vt:lpstr>Arial</vt:lpstr>
      <vt:lpstr>Crop</vt:lpstr>
      <vt:lpstr>CSS СЕЛЕКТОРЫ</vt:lpstr>
      <vt:lpstr>1) *</vt:lpstr>
      <vt:lpstr>2) #id</vt:lpstr>
      <vt:lpstr>3) .class</vt:lpstr>
      <vt:lpstr>4) Tag</vt:lpstr>
      <vt:lpstr>5) Tag tag </vt:lpstr>
      <vt:lpstr>6) a:link, a:hover, a:active и a:visited </vt:lpstr>
      <vt:lpstr>7) Х+Y </vt:lpstr>
      <vt:lpstr>8) Х&gt;Y</vt:lpstr>
      <vt:lpstr>9) Х ~ Y</vt:lpstr>
      <vt:lpstr>10) X[title] </vt:lpstr>
      <vt:lpstr>11) X [href="link-to-site"]</vt:lpstr>
      <vt:lpstr>12) X [href*= "word"]</vt:lpstr>
      <vt:lpstr>13) X[href^="http"]</vt:lpstr>
      <vt:lpstr>14) X [href$=". jpg"]</vt:lpstr>
      <vt:lpstr>15) X[data-*="foo"]</vt:lpstr>
      <vt:lpstr>16) X[foo~="bar"]</vt:lpstr>
      <vt:lpstr>17) Х::псевдоэлемент</vt:lpstr>
      <vt:lpstr>18) X:not(selector)</vt:lpstr>
      <vt:lpstr>19) X:псевдокласс  </vt:lpstr>
      <vt:lpstr>:nth-child(n) </vt:lpstr>
      <vt:lpstr>:nth-of-type(n)</vt:lpstr>
      <vt:lpstr>20) Псевдоклассы форм</vt:lpstr>
      <vt:lpstr>Вес селекторов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СЕЛЕКТОРЫ</dc:title>
  <cp:lastModifiedBy>Microsoft Office User</cp:lastModifiedBy>
  <cp:revision>24</cp:revision>
  <dcterms:modified xsi:type="dcterms:W3CDTF">2020-08-31T10:34:09Z</dcterms:modified>
</cp:coreProperties>
</file>