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fFtuQWVjbQBE2e6gjabmvUqdX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D636BC-CFC2-437B-BA0B-6462D3F441C5}">
  <a:tblStyle styleId="{7CD636BC-CFC2-437B-BA0B-6462D3F441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1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1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23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2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9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2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2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ru-RU" sz="7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ВВЕДЕНИЕ В HTML</a:t>
            </a:r>
            <a:br>
              <a:rPr lang="ru-RU" sz="7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4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(ЧАСТЬ </a:t>
            </a:r>
            <a:r>
              <a:rPr lang="en-US" sz="4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ru-RU" sz="4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4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4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font-family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1371600" y="1367481"/>
            <a:ext cx="9601200" cy="470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Свойство используется для выбора начертания шрифта. Поскольку невозможно предсказать, установлен тот или иной шрифт на компьютере посетителя вашего сайта, рекомендуется прописывать все возможные варианты однотипных шрифтов. В таком случае браузер будет проверять их наличие, последовательно перебирая предложенные варианты. Наследуется.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Название (имя) семейства шрифтов, например, Times, Courier, Arial. Рекомендуется указывать вместе с базовым семейством.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Базовое семейство. CSS определяет пять базовых семейств шрифтов: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Шрифты с засечками — Serif (Times New Roman, Times, Garamond, Georgia)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Рубленые шрифты — Sans-serif (Helvetica, Geneva, Arial, Verdana, Trebuchet, Univers)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Моноширинные шрифты — Monospace (Courier, Courier New, Andele Mono)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Рукописные шрифты — Cursive (Comic Sans, Gabriola, Monotype Corsiva, Author, Zapf Chancery)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Аллегорические шрифты (Western, Woodblock, Klingon)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4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font-style</a:t>
            </a:r>
            <a:b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1371600" y="1351005"/>
            <a:ext cx="9601200" cy="451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Свойство позволяет выбрать стиль начертания для текста. При этом разница между курсивом и наклонным текстом заключается в том, что курсивное начертание вносит небольшие изменения в структуру каждой буквы, а наклонный текст представляет собой наклонную версию прямого текста. Наследуется.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font-style: normal;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font-style: italic;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font-style: oblique;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</a:t>
            </a:r>
            <a:b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1371600" y="1309816"/>
            <a:ext cx="9601200" cy="455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Свойство задаёт насыщенность шрифта.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font-weight: normal;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font-weight: bold;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font-weight: bolder;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font-weight: lighter;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font-weight: 100;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7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</a:t>
            </a:r>
            <a:b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1"/>
          </p:nvPr>
        </p:nvSpPr>
        <p:spPr>
          <a:xfrm>
            <a:off x="1371600" y="1359242"/>
            <a:ext cx="9601200" cy="45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Свойство определяет размер (кегль) шрифта.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font-size: small;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font-size: xx-large;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font-size: 20px;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font-size: 120%;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font-size: 1.25em;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1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i="0" u="none" strike="noStrike" cap="none">
                <a:solidFill>
                  <a:schemeClr val="dk2"/>
                </a:solidFill>
              </a:rPr>
              <a:t>line-height </a:t>
            </a:r>
            <a:endParaRPr sz="4400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1"/>
          </p:nvPr>
        </p:nvSpPr>
        <p:spPr>
          <a:xfrm>
            <a:off x="1371600" y="1642250"/>
            <a:ext cx="96012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Свойство зада</a:t>
            </a:r>
            <a:r>
              <a:rPr lang="ru-RU"/>
              <a:t>е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 расстояние между базовыми линиями строк текста, определяя величину, на которую увеличивается или уменьшается высота блока каждого элемента. Управляет межстрочным интервалом — дополнительным расстоянием между строками над и под текстом. Чтобы определить межстрочный интервал, нужно найти разность line-height и font-size, разницу поделить на два, а каждую половину прибавить к области содержимого сверху и снизу. Принимает только положительные значения. Стандартный межстрочный интервал эквивалентен 120%.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line-height: 20px;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line-height: 200%;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line-height: 1.2;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line-height: normal;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font-variant</a:t>
            </a:r>
            <a:b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1371600" y="1648800"/>
            <a:ext cx="9601200" cy="4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font-variant: normal;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font-variant: small-caps;</a:t>
            </a:r>
            <a:endParaRPr/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small-caps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Все строчные буквы заменяются на малые прописные, которые отличаются от обычных прописных слегка измененными пропорциями и уменьшенным размером. Очень похоже на text-transform: uppercase, отличие состоит в том, что здесь прописные буквы имеют разные размеры.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Краткая запись свойств шрифта</a:t>
            </a:r>
            <a:b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1371600" y="1852450"/>
            <a:ext cx="9601200" cy="4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font: </a:t>
            </a:r>
            <a:r>
              <a:rPr lang="ru-RU" sz="2000" i="0" u="none" strike="noStrike" cap="none">
                <a:solidFill>
                  <a:schemeClr val="dk2"/>
                </a:solidFill>
              </a:rPr>
              <a:t>font-style font-variant font-weight font-size/line-height font-family;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Например: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font: </a:t>
            </a:r>
            <a:r>
              <a:rPr lang="ru-RU" sz="2000" i="0" u="none" strike="noStrike" cap="none">
                <a:solidFill>
                  <a:schemeClr val="dk2"/>
                </a:solidFill>
              </a:rPr>
              <a:t>italic bold 14px/1.5 Times, 'New Century Schoolbook', serif;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8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text-indent</a:t>
            </a: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1"/>
          </p:nvPr>
        </p:nvSpPr>
        <p:spPr>
          <a:xfrm>
            <a:off x="1371600" y="1635675"/>
            <a:ext cx="9601200" cy="4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Устанавливает отступ (выступ) в первой строке элемента, создавая иллюзию структурированного текста. Применяется к любому блочному элементу, значение по умолчанию 0. Если в первой строке блочного элемента присутствует изображение, то оно сдвинется вместе с остальным текстом. Наследуется.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text-indent: 25px;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text-indent: 3%;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5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i="0" u="none" strike="noStrike" cap="none">
                <a:solidFill>
                  <a:schemeClr val="dk2"/>
                </a:solidFill>
              </a:rPr>
              <a:t>letter-spacing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1371600" y="1924700"/>
            <a:ext cx="9601200" cy="3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Свойство устанавливает расстояние между буквами (величину трекинга) и символами. Может принимать положительные и отрицательные значения. Целесообразно применять для повышения выразительности и читаемости заголовков, определений и пр. Наследуется.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letter-spacing: normal;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letter-spacing: 2px;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i="0" u="none" strike="noStrike" cap="none">
                <a:solidFill>
                  <a:schemeClr val="dk2"/>
                </a:solidFill>
              </a:rPr>
              <a:t>word-spacing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1371600" y="1898425"/>
            <a:ext cx="9601200" cy="3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Устанавливает интервалы между словами. Можно использовать положительные и отрицательные значения. При отрицательном значении слова могут накладываться друг на друга.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 значение word-spacing оказывает влияние значение свойства text-align в случае выравнивания текста по ширине. Наследуется.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word-spacing: normal;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word-spacing: 2px;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word-spacing: 1em;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1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Блочные элементы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371600" y="1326292"/>
            <a:ext cx="9601200" cy="495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Блочные элементы — элементы высшего уровня, которые форматируются визуально как блоки, располагаясь на странице в окне браузера вертикально. Блочные элементы генерируют основной блок, который содержит только блок элемента. </a:t>
            </a:r>
            <a:endParaRPr sz="2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&lt;address&gt;, &lt;article&gt;, &lt;aside&gt;, &lt;blockquote&gt;, &lt;dd&gt;, &lt;div&gt;, &lt;dl&gt;, &lt;dt&gt;, &lt;details&gt;, &lt;fieldset&gt;, &lt;figcaption&gt;, &lt;figure&gt;, &lt;footer&gt;, &lt;form&gt;, &lt;h1&gt;-&lt;h6&gt;, &lt;header&gt;, &lt;hr&gt;, &lt;iframe&gt;, &lt;legend&gt;, &lt;nav&gt;, &lt;noscript&gt;, &lt;output&gt;, &lt;optgroup&gt;, &lt;option&gt;, &lt;p&gt;, &lt;pre&gt;, &lt;section&gt;, &lt;summary&gt;, &lt;table&gt;, &lt;ol&gt;, &lt;ul&gt;, &lt;li&gt;</a:t>
            </a:r>
            <a:endParaRPr sz="21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Блочные элементы могут размещаться непосредственно внутри тега &lt;</a:t>
            </a:r>
            <a:r>
              <a:rPr lang="ru-RU" sz="21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body</a:t>
            </a: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&gt;. Они создают разрыв строки перед элементом и после него, образуя прямоугольную область, по ширине занимающую всю ширину веб-страницы или блока-родителя (если для элемента не задано значение </a:t>
            </a:r>
            <a:r>
              <a:rPr lang="ru-RU" sz="21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</a:t>
            </a: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 &lt;p&gt; относится к блочным элементам, но он не может содержать внутри себя другой элемент &lt;p&gt;, а также любой другой блочный элемент.</a:t>
            </a:r>
            <a:endParaRPr sz="2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0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Блочная модель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" name="Google Shape;105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3970" y="1491049"/>
            <a:ext cx="10405237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5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Строчные элементы</a:t>
            </a: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1371600" y="1342767"/>
            <a:ext cx="9601200" cy="481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Встроенные (строчные) элементы генерируют внутристрочные контейнеры. Они не формируют новые блоки контента. Значения свойства display, такие как inline и inline-table делают элементы строчными.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&lt;a&gt;, &lt;area&gt;, &lt;b&gt;, &lt;bdo&gt;, &lt;bdi&gt;, &lt;cite&gt;, &lt;code&gt;, &lt;dfn&gt;, &lt;del&gt;, &lt;em&gt;, &lt;i&gt;, &lt;img&gt;, &lt;ins&gt;, &lt;kbd&gt;, &lt;label&gt;, &lt;map&gt;, &lt;mark&gt;, &lt;s&gt;, &lt;samp&gt;, &lt;small&gt;, &lt;span&gt;, &lt;strong&gt;, &lt;sub&gt;, &lt;sup&gt;, &lt;time&gt;, &lt;q&gt;, &lt;ruby&gt;, &lt;u&gt;, &lt;var&gt;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Строчные элементы являются потомками блочных элементов. Они игнорируют верхние и нижние </a:t>
            </a:r>
            <a:r>
              <a:rPr lang="ru-RU" sz="21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margin</a:t>
            </a: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 </a:t>
            </a:r>
            <a:r>
              <a:rPr lang="ru-RU" sz="21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padding</a:t>
            </a: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но если для элемента задан фон, он будет распространяться на верхний и нижний padding, заходя на соседние строки текста.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</a:pPr>
            <a:r>
              <a:rPr lang="ru-RU"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Ширина и высота строчного элемента зависит только от его содержимого, задать размеры с помощью CSS нельзя. Можно увеличить расстояние между соседними элементами по горизонтали с помощью горизонтальных полей и отступов.</a:t>
            </a:r>
            <a:endParaRPr sz="2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/>
              <a:t>Строчно-блочные элементы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ru-RU"/>
              <a:t>Существует еще одна группа элементов, которые браузер обрабатывает как строчно-блочные {display: inline-block;}. 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Такие элементы являются встроенным, но для них можно задавать поля, отступы, ширину и высоту.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2000"/>
              <a:buNone/>
            </a:pPr>
            <a:r>
              <a:rPr lang="ru-RU" b="1"/>
              <a:t>&lt;audio&gt;, &lt;video&gt;, &lt;canvas&gt;, &lt;object&gt;, &lt;embed&gt;, &lt;input&gt;, &lt;button&gt;, &lt;progress&gt;, &lt;select&gt;, &lt;textarea&gt;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Цвета в верстке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71600" y="1351005"/>
            <a:ext cx="9601200" cy="472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Стилевое свойство 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цвет текста.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Может применяться практически к любому элементу, в котором содержится текст.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Возможные форматы значений: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red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указывается название цвета.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#FF4400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указывается шестнадцатиричный код цвета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(в шестнадцатиричном коде цвета хорошо видны значения красной, зелёной и синей составляющих — #FF4400 — каждая от 00 до FF).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rgb(80,50,40)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или 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rgb(50%,80%,5%)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указываются красная, зелёная и синяя составляющие цвета — rgb(128,255,40) — каждая от 0 до 255 или от 0% до 100%.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rgba(128,255,40,0.5)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или 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rgba(10%,50%,20%,0.8)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указываются красная, зелёная и синяя составляющие цвета, а также непрозрачность (дробное число от 0 до 1).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hsl(45,50%,20%)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указываются тон (угол на цветовом круге, от 0 до 360), насыщенность (в процентах от 0 до 100) и светлота (в процентах от 0 до 100).</a:t>
            </a:r>
            <a:b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color: hsla(250,50%,20%,0.5)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указываются тон, насыщенность и светлота, а также непрозрачность (дробное число от 0 до 1).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Размеры и единицы измерения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1371600" y="1375719"/>
            <a:ext cx="9601200" cy="449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задания размеров различных элементов, в CSS используются абсолютные и относительные единицы измерения. Абсолютные единицы не зависят от устройства вывода, а относительные единицы определяют размер элемента относительно значения другого размера.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Абсолютные единицы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Абсолютные единицы применяются реже, чем относительные и обычно при работе с текстом.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0" name="Google Shape;130;p7"/>
          <p:cNvGraphicFramePr/>
          <p:nvPr/>
        </p:nvGraphicFramePr>
        <p:xfrm>
          <a:off x="1371600" y="3972491"/>
          <a:ext cx="9601200" cy="2103120"/>
        </p:xfrm>
        <a:graphic>
          <a:graphicData uri="http://schemas.openxmlformats.org/drawingml/2006/table">
            <a:tbl>
              <a:tblPr>
                <a:noFill/>
                <a:tableStyleId>{7CD636BC-CFC2-437B-BA0B-6462D3F441C5}</a:tableStyleId>
              </a:tblPr>
              <a:tblGrid>
                <a:gridCol w="34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Единица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Описание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in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Дюйм (1 дюйм равен 2,54 см)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cm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Сантиметр (1сm = 38px)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mm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Миллиметр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pt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Пункт (1 пункт равен 1/72 дюйма или 4/3 px)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pc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Пика (1 пика равна 12 пунктам или 16px)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1371600" y="255373"/>
            <a:ext cx="9601200" cy="588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Относительные единицы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Относительные единицы обычно используют для работы с текстом, либо когда надо вычислить процентное соотношение между элементами. В табл. 6.1 перечислены основные относительные единицы.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1371600" y="1735094"/>
          <a:ext cx="9601200" cy="1752600"/>
        </p:xfrm>
        <a:graphic>
          <a:graphicData uri="http://schemas.openxmlformats.org/drawingml/2006/table">
            <a:tbl>
              <a:tblPr>
                <a:noFill/>
                <a:tableStyleId>{7CD636BC-CFC2-437B-BA0B-6462D3F441C5}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Единица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Описание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em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Размер шрифта текущего элемента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ex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Высота символа x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px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Пиксел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%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Процент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7" name="Google Shape;137;p8"/>
          <p:cNvGraphicFramePr/>
          <p:nvPr/>
        </p:nvGraphicFramePr>
        <p:xfrm>
          <a:off x="1371600" y="3487694"/>
          <a:ext cx="9601200" cy="2895600"/>
        </p:xfrm>
        <a:graphic>
          <a:graphicData uri="http://schemas.openxmlformats.org/drawingml/2006/table">
            <a:tbl>
              <a:tblPr>
                <a:noFill/>
                <a:tableStyleId>{7CD636BC-CFC2-437B-BA0B-6462D3F441C5}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0" u="none" strike="noStrike" cap="none"/>
                        <a:t>rem</a:t>
                      </a:r>
                      <a:endParaRPr sz="1800" b="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высота буквы M </a:t>
                      </a:r>
                      <a:r>
                        <a:rPr lang="ru-RU" sz="1800" b="1" u="none" strike="noStrike" cap="none"/>
                        <a:t>базового</a:t>
                      </a:r>
                      <a:r>
                        <a:rPr lang="ru-RU" sz="1800" u="none" strike="noStrike" cap="none"/>
                        <a:t> шрифта</a:t>
                      </a:r>
                      <a:br>
                        <a:rPr lang="ru-RU" sz="1800" u="none" strike="noStrike" cap="none"/>
                      </a:br>
                      <a:r>
                        <a:rPr lang="ru-RU" sz="1800" i="1" u="none" strike="noStrike" cap="none"/>
                        <a:t>(поддержка: Chrome, Firefox, Opera 11.6+, IE 9+)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0" u="none" strike="noStrike" cap="none"/>
                        <a:t>vw</a:t>
                      </a:r>
                      <a:br>
                        <a:rPr lang="ru-RU" sz="1800" b="0" u="none" strike="noStrike" cap="none"/>
                      </a:br>
                      <a:r>
                        <a:rPr lang="ru-RU" sz="1800" b="0" u="none" strike="noStrike" cap="none"/>
                        <a:t>vh</a:t>
                      </a:r>
                      <a:br>
                        <a:rPr lang="ru-RU" sz="1800" b="0" u="none" strike="noStrike" cap="none"/>
                      </a:br>
                      <a:r>
                        <a:rPr lang="ru-RU" sz="1800" b="0" u="none" strike="noStrike" cap="none"/>
                        <a:t>vmax</a:t>
                      </a:r>
                      <a:br>
                        <a:rPr lang="ru-RU" sz="1800" b="0" u="none" strike="noStrike" cap="none"/>
                      </a:br>
                      <a:r>
                        <a:rPr lang="ru-RU" sz="1800" b="0" u="none" strike="noStrike" cap="none"/>
                        <a:t>vmin</a:t>
                      </a:r>
                      <a:endParaRPr sz="1800" b="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1vw = 1/100 ширины окна браузера</a:t>
                      </a:r>
                      <a:br>
                        <a:rPr lang="ru-RU" sz="1800" u="none" strike="noStrike" cap="none"/>
                      </a:br>
                      <a:r>
                        <a:rPr lang="ru-RU" sz="1800" u="none" strike="noStrike" cap="none"/>
                        <a:t>1vh = 1/100 высоты окна браузера</a:t>
                      </a:r>
                      <a:br>
                        <a:rPr lang="ru-RU" sz="1800" u="none" strike="noStrike" cap="none"/>
                      </a:br>
                      <a:r>
                        <a:rPr lang="ru-RU" sz="1800" u="none" strike="noStrike" cap="none"/>
                        <a:t>1vmax = 1/100 ширины или высоты окна браузера (смотря что больше)</a:t>
                      </a:r>
                      <a:br>
                        <a:rPr lang="ru-RU" sz="1800" u="none" strike="noStrike" cap="none"/>
                      </a:br>
                      <a:r>
                        <a:rPr lang="ru-RU" sz="1800" u="none" strike="noStrike" cap="none"/>
                        <a:t>1vmin = 1/100 ширины или высоты окна браузера (смотря что меньше)</a:t>
                      </a:r>
                      <a:br>
                        <a:rPr lang="ru-RU" sz="1800" u="none" strike="noStrike" cap="none"/>
                      </a:br>
                      <a:r>
                        <a:rPr lang="ru-RU" sz="1800" i="1" u="none" strike="noStrike" cap="none"/>
                        <a:t>(поддержка: Chrome 31+, Firefox 31+)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Стилевые свойства для управления шрифтом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Семейство шрифтов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font-family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Стиль начертания шрифта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font-style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Вариант начертания шрифта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font-variant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Насыщенность шрифта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font-weight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Размер шрифта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font-size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Цвет шрифта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 Краткая запись свойств шрифта 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1548</Words>
  <Application>Microsoft Macintosh PowerPoint</Application>
  <PresentationFormat>Widescreen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Source Sans Pro</vt:lpstr>
      <vt:lpstr>Arial</vt:lpstr>
      <vt:lpstr>Crop</vt:lpstr>
      <vt:lpstr>ВВЕДЕНИЕ В HTML (ЧАСТЬ 3)</vt:lpstr>
      <vt:lpstr>Блочные элементы</vt:lpstr>
      <vt:lpstr>Блочная модель</vt:lpstr>
      <vt:lpstr>Строчные элементы</vt:lpstr>
      <vt:lpstr>Строчно-блочные элементы</vt:lpstr>
      <vt:lpstr>Цвета в верстке</vt:lpstr>
      <vt:lpstr>Размеры и единицы измерения</vt:lpstr>
      <vt:lpstr>PowerPoint Presentation</vt:lpstr>
      <vt:lpstr>Стилевые свойства для управления шрифтом</vt:lpstr>
      <vt:lpstr>font-family</vt:lpstr>
      <vt:lpstr>font-style </vt:lpstr>
      <vt:lpstr>font-weight </vt:lpstr>
      <vt:lpstr>font-size </vt:lpstr>
      <vt:lpstr>line-height </vt:lpstr>
      <vt:lpstr>font-variant </vt:lpstr>
      <vt:lpstr>Краткая запись свойств шрифта </vt:lpstr>
      <vt:lpstr>text-indent</vt:lpstr>
      <vt:lpstr>letter-spacing</vt:lpstr>
      <vt:lpstr>word-spacing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HTML (ЧАСТЬ 3)</dc:title>
  <cp:lastModifiedBy>Microsoft Office User</cp:lastModifiedBy>
  <cp:revision>2</cp:revision>
  <dcterms:modified xsi:type="dcterms:W3CDTF">2020-12-09T17:05:51Z</dcterms:modified>
</cp:coreProperties>
</file>