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8" r:id="rId5"/>
    <p:sldId id="259" r:id="rId6"/>
    <p:sldId id="262" r:id="rId7"/>
    <p:sldId id="260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24" autoAdjust="0"/>
    <p:restoredTop sz="94660"/>
  </p:normalViewPr>
  <p:slideViewPr>
    <p:cSldViewPr>
      <p:cViewPr varScale="1">
        <p:scale>
          <a:sx n="69" d="100"/>
          <a:sy n="69" d="100"/>
        </p:scale>
        <p:origin x="-128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5080-C9A6-40E5-A66C-0AA4BEE2DD09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0A01-3057-457E-B371-18CE099FCD1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5080-C9A6-40E5-A66C-0AA4BEE2DD09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0A01-3057-457E-B371-18CE099FCD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5080-C9A6-40E5-A66C-0AA4BEE2DD09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0A01-3057-457E-B371-18CE099FCD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5080-C9A6-40E5-A66C-0AA4BEE2DD09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0A01-3057-457E-B371-18CE099FCD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5080-C9A6-40E5-A66C-0AA4BEE2DD09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0A01-3057-457E-B371-18CE099FCD1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5080-C9A6-40E5-A66C-0AA4BEE2DD09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0A01-3057-457E-B371-18CE099FCD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5080-C9A6-40E5-A66C-0AA4BEE2DD09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0A01-3057-457E-B371-18CE099FCD10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5080-C9A6-40E5-A66C-0AA4BEE2DD09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0A01-3057-457E-B371-18CE099FCD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5080-C9A6-40E5-A66C-0AA4BEE2DD09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0A01-3057-457E-B371-18CE099FCD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5080-C9A6-40E5-A66C-0AA4BEE2DD09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0A01-3057-457E-B371-18CE099FCD10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5080-C9A6-40E5-A66C-0AA4BEE2DD09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0A01-3057-457E-B371-18CE099FCD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678E5080-C9A6-40E5-A66C-0AA4BEE2DD09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2970A01-3057-457E-B371-18CE099FCD1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5%D1%80%D0%B3%D0%B5%D0%BD%D0%B8" TargetMode="External"/><Relationship Id="rId3" Type="http://schemas.openxmlformats.org/officeDocument/2006/relationships/hyperlink" Target="https://ru.wikipedia.org/wiki/%D0%9F%D1%80%D0%B8%D0%B2%D0%BE%D0%BB%D0%B6%D1%81%D0%BA%D0%B0%D1%8F_%D0%B2%D0%BE%D0%B7%D0%B2%D1%8B%D1%88%D0%B5%D0%BD%D0%BD%D0%BE%D1%81%D1%82%D1%8C" TargetMode="External"/><Relationship Id="rId7" Type="http://schemas.openxmlformats.org/officeDocument/2006/relationships/hyperlink" Target="https://ru.wikipedia.org/wiki/%D0%9A%D1%80%D0%B0%D1%81%D0%BD%D0%BE%D0%B0%D1%80%D0%BC%D0%B5%D0%B9%D1%81%D0%BA%D0%B8%D0%B9_%D1%80%D0%B0%D0%B9%D0%BE%D0%BD_(%D0%92%D0%BE%D0%BB%D0%B3%D0%BE%D0%B3%D1%80%D0%B0%D0%B4)" TargetMode="External"/><Relationship Id="rId2" Type="http://schemas.openxmlformats.org/officeDocument/2006/relationships/hyperlink" Target="https://ru.wikipedia.org/wiki/%D0%92%D0%BE%D0%BB%D0%B3%D0%B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92%D0%B8%D0%BD%D0%BE%D0%B2%D0%BA%D0%B0" TargetMode="External"/><Relationship Id="rId5" Type="http://schemas.openxmlformats.org/officeDocument/2006/relationships/hyperlink" Target="https://ru.wikipedia.org/wiki/%D0%A1%D0%B0%D1%80%D0%BF%D0%B8%D0%BD%D1%81%D0%BA%D0%BE-%D0%94%D0%B0%D0%B2%D0%B0%D0%BD%D1%81%D0%BA%D0%B0%D1%8F_%D0%BB%D0%BE%D0%B6%D0%B1%D0%B8%D0%BD%D0%B0" TargetMode="External"/><Relationship Id="rId4" Type="http://schemas.openxmlformats.org/officeDocument/2006/relationships/hyperlink" Target="https://ru.wikipedia.org/wiki/%D0%A1%D0%B0%D1%80%D0%BF%D0%B8%D0%BD%D1%81%D0%BA%D0%B0%D1%8F_%D0%BD%D0%B8%D0%B7%D0%BC%D0%B5%D0%BD%D0%BD%D0%BE%D1%81%D1%82%D1%8C" TargetMode="Externa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A8%D0%B5%D1%81%D1%82%D0%B5%D1%80%D0%BD%D1%8F#%D0%B3%D0%B5%D1%80%D0%B0%D0%BB%D1%8C%D0%B4%D0%B8%D0%BA%D0%B0" TargetMode="External"/><Relationship Id="rId3" Type="http://schemas.openxmlformats.org/officeDocument/2006/relationships/hyperlink" Target="https://ru.wikipedia.org/wiki/%D0%9E%D1%81%D0%B5%D1%82%D1%80" TargetMode="External"/><Relationship Id="rId7" Type="http://schemas.openxmlformats.org/officeDocument/2006/relationships/hyperlink" Target="https://ru.wikipedia.org/wiki/%D0%93%D0%BE%D1%80%D0%BE%D0%B4-%D0%B3%D0%B5%D1%80%D0%BE%D0%B9" TargetMode="External"/><Relationship Id="rId12" Type="http://schemas.openxmlformats.org/officeDocument/2006/relationships/image" Target="../media/image4.png"/><Relationship Id="rId2" Type="http://schemas.openxmlformats.org/officeDocument/2006/relationships/hyperlink" Target="https://ru.wikipedia.org/wiki/%D0%94%D1%80%D0%B0%D0%B3%D1%83%D0%B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A1%D1%82%D0%B5%D1%80%D0%BB%D1%8F%D0%B4%D1%8C" TargetMode="External"/><Relationship Id="rId11" Type="http://schemas.openxmlformats.org/officeDocument/2006/relationships/hyperlink" Target="https://ru.wikipedia.org/wiki/%D0%A0%D0%BE%D0%B4%D0%B8%D0%BD%D0%B0-%D0%BC%D0%B0%D1%82%D1%8C_(%D0%92%D0%BE%D0%BB%D0%B3%D0%BE%D0%B3%D1%80%D0%B0%D0%B4)" TargetMode="External"/><Relationship Id="rId5" Type="http://schemas.openxmlformats.org/officeDocument/2006/relationships/hyperlink" Target="https://ru.wikipedia.org/wiki/%D0%A4%D1%80%D0%B0%D0%BD%D1%86%D1%83%D0%B7%D1%81%D0%BA%D0%B8%D0%B9_%D1%89%D0%B8%D1%82" TargetMode="External"/><Relationship Id="rId10" Type="http://schemas.openxmlformats.org/officeDocument/2006/relationships/hyperlink" Target="https://ru.wikipedia.org/wiki/%D0%9F%D1%88%D0%B5%D0%BD%D0%B8%D1%86%D0%B0" TargetMode="External"/><Relationship Id="rId4" Type="http://schemas.openxmlformats.org/officeDocument/2006/relationships/hyperlink" Target="https://ru.wikipedia.org/wiki/%D0%92%D0%BE%D0%BB%D0%B3%D0%BE%D0%B3%D1%80%D0%B0%D0%B4#cite_note-autogenerated5-112" TargetMode="External"/><Relationship Id="rId9" Type="http://schemas.openxmlformats.org/officeDocument/2006/relationships/hyperlink" Target="https://ru.wikipedia.org/wiki/%D0%A1%D0%BD%D0%BE%D0%BF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Волгоград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Презентация Потаповой Анастасии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8909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2000" y="685800"/>
            <a:ext cx="7698432" cy="4543400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Волгоград, построенный вдоль Волги, является одним из самых протяжённых городов России. Здесь в 1589 году воевода Григорий Засекин основал крепость Царицын, чтобы взять под контроль торговые пути по Волге и Дону. Гарнизон города-крепости отражал набеги крымских татар, казахов и калмыков, угрожавших южным рубежам России. В XX веке Царицын был переименован в честь Иосифа Сталина, на протяжении многих лет руководившего нашей страной. Во время Великой Отечественной войны в Сталинграде разгорелись жестокие бои с немецко-фашистскими захватчиками, которые рвались к Волге. Символом героической обороны Сталинграда стал дом Павловн. Обычная </a:t>
            </a:r>
            <a:r>
              <a:rPr lang="ru-RU" dirty="0" err="1"/>
              <a:t>четырёхэтажка</a:t>
            </a:r>
            <a:r>
              <a:rPr lang="ru-RU" dirty="0"/>
              <a:t> в центре города оказалась опорным пунктом.</a:t>
            </a:r>
          </a:p>
          <a:p>
            <a:r>
              <a:rPr lang="ru-RU" dirty="0"/>
              <a:t>В нём закрепился сержант Яков Павлов с группой солдат. В течение 58 дней 25 человек упорно отражали ожесточённые атаки фашистов. Во время Сталинградской битвы кровопролитные бои происходили на Мамаевом кургане — возвышенности на правом берегу Волги. После войны здесь был сооружён комплекс, посвящённый памяти героев Сталинградской битвы.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6905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404664"/>
            <a:ext cx="5754216" cy="3679304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Этот музейный комплекс посвящён одному из решающих сражений Великой Отечественной войны — Сталинградской битве. В состав музея входит панорама «</a:t>
            </a:r>
            <a:r>
              <a:rPr lang="ru-RU" dirty="0"/>
              <a:t>Разгром немецко-фашистских войск под Сталинградом</a:t>
            </a:r>
            <a:r>
              <a:rPr lang="ru-RU" dirty="0"/>
              <a:t>». На ней изображены январские сражения 1943 года за знаменитую «высоту 102» — вершину </a:t>
            </a:r>
            <a:r>
              <a:rPr lang="ru-RU" dirty="0"/>
              <a:t>Мамаева кургана</a:t>
            </a:r>
            <a:r>
              <a:rPr lang="ru-RU" dirty="0"/>
              <a:t>. В музее представлены фотографии и вещи военного времени, среди которых снайперская винтовка, шинель генерала Василия Глазкова со 160 пулевыми и осколочными пробоинами, документы, залитые кровью и изрешеченные пулями.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104" y="4077072"/>
            <a:ext cx="4781564" cy="2582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1816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География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2000" y="404664"/>
            <a:ext cx="4314056" cy="4680520"/>
          </a:xfrm>
        </p:spPr>
        <p:txBody>
          <a:bodyPr>
            <a:normAutofit fontScale="85000" lnSpcReduction="10000"/>
          </a:bodyPr>
          <a:lstStyle/>
          <a:p>
            <a:r>
              <a:rPr lang="ru-RU" sz="1800" dirty="0">
                <a:solidFill>
                  <a:schemeClr val="tx1"/>
                </a:solidFill>
              </a:rPr>
              <a:t>Волгоград расположен в нижнем течении </a:t>
            </a:r>
            <a:r>
              <a:rPr lang="ru-RU" sz="1800" dirty="0">
                <a:solidFill>
                  <a:schemeClr val="tx1"/>
                </a:solidFill>
                <a:hlinkClick r:id="rId2" tooltip="Волга"/>
              </a:rPr>
              <a:t>Волги</a:t>
            </a:r>
            <a:r>
              <a:rPr lang="ru-RU" sz="1800" dirty="0">
                <a:solidFill>
                  <a:schemeClr val="tx1"/>
                </a:solidFill>
              </a:rPr>
              <a:t> на западном её берегу с разнообразными формами рельефа: </a:t>
            </a:r>
            <a:r>
              <a:rPr lang="ru-RU" sz="1800" dirty="0">
                <a:solidFill>
                  <a:schemeClr val="tx1"/>
                </a:solidFill>
                <a:hlinkClick r:id="rId3" tooltip="Приволжская возвышенность"/>
              </a:rPr>
              <a:t>Приволжской возвышенности</a:t>
            </a:r>
            <a:r>
              <a:rPr lang="ru-RU" sz="1800" dirty="0">
                <a:solidFill>
                  <a:schemeClr val="tx1"/>
                </a:solidFill>
              </a:rPr>
              <a:t> своей самой южной оконечностью, восточную часть города занимает </a:t>
            </a:r>
            <a:r>
              <a:rPr lang="ru-RU" sz="1800" dirty="0" err="1">
                <a:solidFill>
                  <a:schemeClr val="tx1"/>
                </a:solidFill>
                <a:hlinkClick r:id="rId4" tooltip="Сарпинская низменность"/>
              </a:rPr>
              <a:t>Сарпинская</a:t>
            </a:r>
            <a:r>
              <a:rPr lang="ru-RU" sz="1800" dirty="0">
                <a:solidFill>
                  <a:schemeClr val="tx1"/>
                </a:solidFill>
                <a:hlinkClick r:id="rId4" tooltip="Сарпинская низменность"/>
              </a:rPr>
              <a:t> низменность</a:t>
            </a:r>
            <a:r>
              <a:rPr lang="ru-RU" sz="1800" dirty="0">
                <a:solidFill>
                  <a:schemeClr val="tx1"/>
                </a:solidFill>
              </a:rPr>
              <a:t> она представленная </a:t>
            </a:r>
            <a:r>
              <a:rPr lang="ru-RU" sz="1800" dirty="0" err="1">
                <a:solidFill>
                  <a:schemeClr val="tx1"/>
                </a:solidFill>
                <a:hlinkClick r:id="rId5" tooltip="Сарпинско-Даванская ложбина"/>
              </a:rPr>
              <a:t>Сарпинско-Даванская</a:t>
            </a:r>
            <a:r>
              <a:rPr lang="ru-RU" sz="1800" dirty="0">
                <a:solidFill>
                  <a:schemeClr val="tx1"/>
                </a:solidFill>
                <a:hlinkClick r:id="rId5" tooltip="Сарпинско-Даванская ложбина"/>
              </a:rPr>
              <a:t> ложбина</a:t>
            </a:r>
            <a:r>
              <a:rPr lang="ru-RU" sz="1800" dirty="0">
                <a:solidFill>
                  <a:schemeClr val="tx1"/>
                </a:solidFill>
              </a:rPr>
              <a:t> начинающейся в районе </a:t>
            </a:r>
            <a:r>
              <a:rPr lang="ru-RU" sz="1800" dirty="0" err="1">
                <a:solidFill>
                  <a:schemeClr val="tx1"/>
                </a:solidFill>
                <a:hlinkClick r:id="rId6" tooltip="Виновка"/>
              </a:rPr>
              <a:t>Виновки</a:t>
            </a:r>
            <a:r>
              <a:rPr lang="ru-RU" sz="1800" dirty="0">
                <a:solidFill>
                  <a:schemeClr val="tx1"/>
                </a:solidFill>
              </a:rPr>
              <a:t> и тянущийся между первой и второй террасами Волги практически через весь город с севера на юг, по которой, к примеру проходит Первая Продольная Магистраль города, в восточной части «</a:t>
            </a:r>
            <a:r>
              <a:rPr lang="ru-RU" sz="1800" dirty="0" err="1">
                <a:solidFill>
                  <a:schemeClr val="tx1"/>
                </a:solidFill>
              </a:rPr>
              <a:t>Заканалья</a:t>
            </a:r>
            <a:r>
              <a:rPr lang="ru-RU" sz="1800" dirty="0">
                <a:solidFill>
                  <a:schemeClr val="tx1"/>
                </a:solidFill>
              </a:rPr>
              <a:t>» </a:t>
            </a:r>
            <a:r>
              <a:rPr lang="ru-RU" sz="1800" dirty="0">
                <a:solidFill>
                  <a:schemeClr val="tx1"/>
                </a:solidFill>
                <a:hlinkClick r:id="rId7" tooltip="Красноармейский район (Волгоград)"/>
              </a:rPr>
              <a:t>Красноармейском районе</a:t>
            </a:r>
            <a:r>
              <a:rPr lang="ru-RU" sz="1800" dirty="0">
                <a:solidFill>
                  <a:schemeClr val="tx1"/>
                </a:solidFill>
              </a:rPr>
              <a:t> </a:t>
            </a:r>
            <a:r>
              <a:rPr lang="ru-RU" sz="1800" dirty="0" err="1">
                <a:solidFill>
                  <a:schemeClr val="tx1"/>
                </a:solidFill>
              </a:rPr>
              <a:t>Сарпинская</a:t>
            </a:r>
            <a:r>
              <a:rPr lang="ru-RU" sz="1800" dirty="0">
                <a:solidFill>
                  <a:schemeClr val="tx1"/>
                </a:solidFill>
              </a:rPr>
              <a:t> </a:t>
            </a:r>
            <a:r>
              <a:rPr lang="ru-RU" sz="1800" dirty="0" err="1">
                <a:solidFill>
                  <a:schemeClr val="tx1"/>
                </a:solidFill>
              </a:rPr>
              <a:t>низм</a:t>
            </a:r>
            <a:r>
              <a:rPr lang="ru-RU" sz="1800" dirty="0">
                <a:solidFill>
                  <a:schemeClr val="tx1"/>
                </a:solidFill>
              </a:rPr>
              <a:t>. представлена не только </a:t>
            </a:r>
            <a:r>
              <a:rPr lang="ru-RU" sz="1800" dirty="0" err="1">
                <a:solidFill>
                  <a:schemeClr val="tx1"/>
                </a:solidFill>
              </a:rPr>
              <a:t>Сарпино-Даванской</a:t>
            </a:r>
            <a:r>
              <a:rPr lang="ru-RU" sz="1800" dirty="0">
                <a:solidFill>
                  <a:schemeClr val="tx1"/>
                </a:solidFill>
              </a:rPr>
              <a:t> ложбиной шириной в несколько км, но и собственно </a:t>
            </a:r>
            <a:r>
              <a:rPr lang="ru-RU" sz="1800" dirty="0" err="1">
                <a:solidFill>
                  <a:schemeClr val="tx1"/>
                </a:solidFill>
                <a:hlinkClick r:id="rId4" tooltip="Сарпинская низменность"/>
              </a:rPr>
              <a:t>Сарпинской</a:t>
            </a:r>
            <a:r>
              <a:rPr lang="ru-RU" sz="1800" dirty="0">
                <a:solidFill>
                  <a:schemeClr val="tx1"/>
                </a:solidFill>
                <a:hlinkClick r:id="rId4" tooltip="Сарпинская низменность"/>
              </a:rPr>
              <a:t> низменностью</a:t>
            </a:r>
            <a:r>
              <a:rPr lang="ru-RU" sz="1800" dirty="0">
                <a:solidFill>
                  <a:schemeClr val="tx1"/>
                </a:solidFill>
              </a:rPr>
              <a:t> и так же в этом районе расположены участки </a:t>
            </a:r>
            <a:r>
              <a:rPr lang="ru-RU" sz="1800" dirty="0" err="1">
                <a:solidFill>
                  <a:schemeClr val="tx1"/>
                </a:solidFill>
                <a:hlinkClick r:id="rId8" tooltip="Ергени"/>
              </a:rPr>
              <a:t>Ергеней</a:t>
            </a:r>
            <a:r>
              <a:rPr lang="ru-RU" sz="1800" dirty="0">
                <a:solidFill>
                  <a:schemeClr val="tx1"/>
                </a:solidFill>
              </a:rPr>
              <a:t> заходящие в черту городского округа Волгоград.</a:t>
            </a:r>
            <a:endParaRPr lang="ru-RU" sz="18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76355" y="1608421"/>
            <a:ext cx="4999801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4371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257800"/>
            <a:ext cx="7543800" cy="16002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История Герба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30088" y="548680"/>
            <a:ext cx="9111889" cy="2520280"/>
          </a:xfrm>
        </p:spPr>
        <p:txBody>
          <a:bodyPr>
            <a:noAutofit/>
          </a:bodyPr>
          <a:lstStyle/>
          <a:p>
            <a:r>
              <a:rPr lang="ru-RU" sz="1400" dirty="0"/>
              <a:t>С 1729 по 1854 год не имеющий собственного герба Царицын использовал эмблему расквартированного в городе Царицынского </a:t>
            </a:r>
            <a:r>
              <a:rPr lang="ru-RU" sz="1400" dirty="0">
                <a:hlinkClick r:id="rId2" tooltip="Драгун"/>
              </a:rPr>
              <a:t>драгунского</a:t>
            </a:r>
            <a:r>
              <a:rPr lang="ru-RU" sz="1400" dirty="0"/>
              <a:t> полка — 2 перекрещенных серебряных </a:t>
            </a:r>
            <a:r>
              <a:rPr lang="ru-RU" sz="1400" dirty="0">
                <a:hlinkClick r:id="rId3" tooltip="Осетр"/>
              </a:rPr>
              <a:t>осетра</a:t>
            </a:r>
            <a:r>
              <a:rPr lang="ru-RU" sz="1400" dirty="0"/>
              <a:t> на красном поле</a:t>
            </a:r>
            <a:r>
              <a:rPr lang="ru-RU" sz="1400" baseline="30000" dirty="0">
                <a:hlinkClick r:id="rId4"/>
              </a:rPr>
              <a:t>[112]</a:t>
            </a:r>
            <a:r>
              <a:rPr lang="ru-RU" sz="1400" dirty="0"/>
              <a:t>. В 1854 году город получил официальный герб: разделённый на две части </a:t>
            </a:r>
            <a:r>
              <a:rPr lang="ru-RU" sz="1400" dirty="0">
                <a:hlinkClick r:id="rId5" tooltip="Французский щит"/>
              </a:rPr>
              <a:t>французский щит</a:t>
            </a:r>
            <a:r>
              <a:rPr lang="ru-RU" sz="1400" dirty="0"/>
              <a:t>, в верхней части которого был помещён герб губернского Саратова (три </a:t>
            </a:r>
            <a:r>
              <a:rPr lang="ru-RU" sz="1400" dirty="0">
                <a:hlinkClick r:id="rId6" tooltip="Стерлядь"/>
              </a:rPr>
              <a:t>стерляди</a:t>
            </a:r>
            <a:r>
              <a:rPr lang="ru-RU" sz="1400" dirty="0"/>
              <a:t> на голубом поле), в нижней части на красном поле — две перекрещенные серебряные стерляди. Щит был увенчан башенной короной о пяти зубцах, соответствующей статусу уездного города. После 1917 года этот герб не использовался</a:t>
            </a:r>
            <a:r>
              <a:rPr lang="ru-RU" sz="1400" baseline="30000" dirty="0">
                <a:hlinkClick r:id="rId4"/>
              </a:rPr>
              <a:t>[112]</a:t>
            </a:r>
            <a:r>
              <a:rPr lang="ru-RU" sz="1400" dirty="0"/>
              <a:t>. В 1965 году, после получения Волгоградом статуса </a:t>
            </a:r>
            <a:r>
              <a:rPr lang="ru-RU" sz="1400" dirty="0">
                <a:hlinkClick r:id="rId7" tooltip="Город-герой"/>
              </a:rPr>
              <a:t>город-герой</a:t>
            </a:r>
            <a:r>
              <a:rPr lang="ru-RU" sz="1400" dirty="0"/>
              <a:t>, был принят действующий по настоящее время герб: в верхнем красном поле Звезда Героя и зубцы крепостной стены, символизирующей крепость Сталинград, в нижнем голубом поле </a:t>
            </a:r>
            <a:r>
              <a:rPr lang="ru-RU" sz="1400" dirty="0">
                <a:hlinkClick r:id="rId8" tooltip="Шестерня"/>
              </a:rPr>
              <a:t>шестерня</a:t>
            </a:r>
            <a:r>
              <a:rPr lang="ru-RU" sz="1400" dirty="0"/>
              <a:t> и </a:t>
            </a:r>
            <a:r>
              <a:rPr lang="ru-RU" sz="1400" dirty="0">
                <a:hlinkClick r:id="rId9" tooltip="Сноп"/>
              </a:rPr>
              <a:t>сноп</a:t>
            </a:r>
            <a:r>
              <a:rPr lang="ru-RU" sz="1400" dirty="0"/>
              <a:t> </a:t>
            </a:r>
            <a:r>
              <a:rPr lang="ru-RU" sz="1400" dirty="0">
                <a:hlinkClick r:id="rId10" tooltip="Пшеница"/>
              </a:rPr>
              <a:t>пшеницы</a:t>
            </a:r>
            <a:r>
              <a:rPr lang="ru-RU" sz="1400" dirty="0"/>
              <a:t>, как символы развитого машиностроения и земледелия</a:t>
            </a:r>
            <a:r>
              <a:rPr lang="ru-RU" sz="1400" baseline="30000" dirty="0">
                <a:hlinkClick r:id="rId4"/>
              </a:rPr>
              <a:t>[112]</a:t>
            </a:r>
            <a:r>
              <a:rPr lang="ru-RU" sz="1400" dirty="0"/>
              <a:t>. </a:t>
            </a:r>
            <a:r>
              <a:rPr lang="ru-RU" sz="1400" dirty="0"/>
              <a:t>Флаг Волгограда</a:t>
            </a:r>
            <a:r>
              <a:rPr lang="ru-RU" sz="1400" dirty="0"/>
              <a:t> представляет собой полотнище красного цвета с изображением герба города. В качестве неофициальных символов города очень часто используются силуэты скульптур «</a:t>
            </a:r>
            <a:r>
              <a:rPr lang="ru-RU" sz="1400" dirty="0">
                <a:hlinkClick r:id="rId11" tooltip="Родина-мать (Волгоград)"/>
              </a:rPr>
              <a:t>Родина-мать</a:t>
            </a:r>
            <a:r>
              <a:rPr lang="ru-RU" sz="1400" dirty="0"/>
              <a:t>», «Стоять насмерть» и «Скорбящая мать».</a:t>
            </a:r>
            <a:endParaRPr lang="ru-RU" sz="1400" dirty="0"/>
          </a:p>
        </p:txBody>
      </p:sp>
      <p:pic>
        <p:nvPicPr>
          <p:cNvPr id="6146" name="Picture 2" descr="C:\Users\лала\Pictures\Screenshots\Снимок экрана (129)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212976"/>
            <a:ext cx="7707313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747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C:\Users\лала\Pictures\Screenshots\Снимок экрана (130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0768"/>
            <a:ext cx="7335837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168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C:\Users\лала\Pictures\Screenshots\Снимок экрана (13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15" y="1124744"/>
            <a:ext cx="7382058" cy="381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866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 descr="C:\Users\лала\Pictures\Screenshots\Снимок экрана (134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71" y="2276872"/>
            <a:ext cx="8821488" cy="226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164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 descr="C:\Users\лала\Pictures\Screenshots\Снимок экрана (13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12776"/>
            <a:ext cx="7612063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7063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1660</TotalTime>
  <Words>75</Words>
  <Application>Microsoft Office PowerPoint</Application>
  <PresentationFormat>Экран (4:3)</PresentationFormat>
  <Paragraphs>10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NewsPrint</vt:lpstr>
      <vt:lpstr>Волгоград</vt:lpstr>
      <vt:lpstr>История</vt:lpstr>
      <vt:lpstr>Презентация PowerPoint</vt:lpstr>
      <vt:lpstr>География</vt:lpstr>
      <vt:lpstr>История Герба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Волгоград</dc:title>
  <dc:creator>anastasia potapova</dc:creator>
  <cp:lastModifiedBy>anastasia potapova</cp:lastModifiedBy>
  <cp:revision>4</cp:revision>
  <dcterms:created xsi:type="dcterms:W3CDTF">2019-04-03T12:14:21Z</dcterms:created>
  <dcterms:modified xsi:type="dcterms:W3CDTF">2019-04-04T15:54:24Z</dcterms:modified>
</cp:coreProperties>
</file>