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3"/>
  </p:notesMasterIdLst>
  <p:sldIdLst>
    <p:sldId id="256" r:id="rId2"/>
    <p:sldId id="289" r:id="rId3"/>
    <p:sldId id="288" r:id="rId4"/>
    <p:sldId id="290" r:id="rId5"/>
    <p:sldId id="291" r:id="rId6"/>
    <p:sldId id="292" r:id="rId7"/>
    <p:sldId id="296" r:id="rId8"/>
    <p:sldId id="297" r:id="rId9"/>
    <p:sldId id="293" r:id="rId10"/>
    <p:sldId id="294" r:id="rId11"/>
    <p:sldId id="29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4431" autoAdjust="0"/>
  </p:normalViewPr>
  <p:slideViewPr>
    <p:cSldViewPr snapToGrid="0">
      <p:cViewPr varScale="1">
        <p:scale>
          <a:sx n="109" d="100"/>
          <a:sy n="109" d="100"/>
        </p:scale>
        <p:origin x="4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6D596-4345-41F1-8C33-D5FFDBDA09DB}" type="datetimeFigureOut">
              <a:rPr lang="ru-RU" smtClean="0"/>
              <a:t>14.04.2025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DD474-E2D3-4DE7-93E1-AAA5D2846E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6763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F01B63F-C133-4857-92A2-47A83411716A}" type="datetimeFigureOut">
              <a:rPr lang="ru-RU" smtClean="0"/>
              <a:t>14.04.2025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B2EAD10-6C96-400C-A593-45909D4B4BAC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92078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1B63F-C133-4857-92A2-47A83411716A}" type="datetimeFigureOut">
              <a:rPr lang="ru-RU" smtClean="0"/>
              <a:t>14.04.2025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EAD10-6C96-400C-A593-45909D4B4B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408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1B63F-C133-4857-92A2-47A83411716A}" type="datetimeFigureOut">
              <a:rPr lang="ru-RU" smtClean="0"/>
              <a:t>14.04.2025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EAD10-6C96-400C-A593-45909D4B4B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158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1B63F-C133-4857-92A2-47A83411716A}" type="datetimeFigureOut">
              <a:rPr lang="ru-RU" smtClean="0"/>
              <a:t>14.04.2025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EAD10-6C96-400C-A593-45909D4B4B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9836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01B63F-C133-4857-92A2-47A83411716A}" type="datetimeFigureOut">
              <a:rPr lang="ru-RU" smtClean="0"/>
              <a:t>14.04.2025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2EAD10-6C96-400C-A593-45909D4B4BA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79877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1B63F-C133-4857-92A2-47A83411716A}" type="datetimeFigureOut">
              <a:rPr lang="ru-RU" smtClean="0"/>
              <a:t>14.04.2025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EAD10-6C96-400C-A593-45909D4B4B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4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1B63F-C133-4857-92A2-47A83411716A}" type="datetimeFigureOut">
              <a:rPr lang="ru-RU" smtClean="0"/>
              <a:t>14.04.2025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EAD10-6C96-400C-A593-45909D4B4B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421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1B63F-C133-4857-92A2-47A83411716A}" type="datetimeFigureOut">
              <a:rPr lang="ru-RU" smtClean="0"/>
              <a:t>14.04.2025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EAD10-6C96-400C-A593-45909D4B4B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0178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1B63F-C133-4857-92A2-47A83411716A}" type="datetimeFigureOut">
              <a:rPr lang="ru-RU" smtClean="0"/>
              <a:t>14.04.2025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EAD10-6C96-400C-A593-45909D4B4B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8982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01B63F-C133-4857-92A2-47A83411716A}" type="datetimeFigureOut">
              <a:rPr lang="ru-RU" smtClean="0"/>
              <a:t>14.04.2025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2EAD10-6C96-400C-A593-45909D4B4BA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317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01B63F-C133-4857-92A2-47A83411716A}" type="datetimeFigureOut">
              <a:rPr lang="ru-RU" smtClean="0"/>
              <a:t>14.04.2025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2EAD10-6C96-400C-A593-45909D4B4BA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64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F01B63F-C133-4857-92A2-47A83411716A}" type="datetimeFigureOut">
              <a:rPr lang="ru-RU" smtClean="0"/>
              <a:t>14.04.2025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B2EAD10-6C96-400C-A593-45909D4B4BA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02470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18BAB7-826C-3B11-C203-0276B18CC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0297" y="2043431"/>
            <a:ext cx="8361229" cy="2098226"/>
          </a:xfrm>
        </p:spPr>
        <p:txBody>
          <a:bodyPr/>
          <a:lstStyle/>
          <a:p>
            <a:r>
              <a:rPr lang="ru-RU" dirty="0"/>
              <a:t>Система доставки еды</a:t>
            </a:r>
            <a:br>
              <a:rPr lang="ru-RU" dirty="0"/>
            </a:br>
            <a:r>
              <a:rPr lang="ru-RU" dirty="0"/>
              <a:t>«</a:t>
            </a:r>
            <a:r>
              <a:rPr lang="en-US" dirty="0"/>
              <a:t>Bunnies</a:t>
            </a:r>
            <a:r>
              <a:rPr lang="ru-RU" dirty="0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623D058-528A-C959-C72C-57D414F5B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7237" y="4141657"/>
            <a:ext cx="4478987" cy="165576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ru-RU" dirty="0"/>
              <a:t>Выполнили: </a:t>
            </a:r>
          </a:p>
          <a:p>
            <a:pPr algn="l"/>
            <a:r>
              <a:rPr lang="ru-RU" dirty="0" err="1"/>
              <a:t>Прогонская</a:t>
            </a:r>
            <a:r>
              <a:rPr lang="ru-RU" dirty="0"/>
              <a:t> Анастасия,</a:t>
            </a:r>
          </a:p>
          <a:p>
            <a:pPr algn="l"/>
            <a:r>
              <a:rPr lang="ru-RU" dirty="0"/>
              <a:t>Кубышева </a:t>
            </a:r>
            <a:r>
              <a:rPr lang="ru-RU" dirty="0" err="1"/>
              <a:t>Полина,Углова</a:t>
            </a:r>
            <a:r>
              <a:rPr lang="ru-RU" dirty="0"/>
              <a:t> Анна, Костин Данила, Мамедов Эмин, </a:t>
            </a:r>
            <a:r>
              <a:rPr lang="ru-RU" dirty="0" err="1"/>
              <a:t>Преснов</a:t>
            </a:r>
            <a:r>
              <a:rPr lang="ru-RU" dirty="0"/>
              <a:t> Дмитрий</a:t>
            </a:r>
          </a:p>
        </p:txBody>
      </p:sp>
    </p:spTree>
    <p:extLst>
      <p:ext uri="{BB962C8B-B14F-4D97-AF65-F5344CB8AC3E}">
        <p14:creationId xmlns:p14="http://schemas.microsoft.com/office/powerpoint/2010/main" val="2713202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0D3B19-AF2A-202D-8DEE-6748DC127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212529"/>
                </a:solidFill>
                <a:effectLst/>
                <a:latin typeface="-apple-system"/>
              </a:rPr>
              <a:t>Список внешних систем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2A453C-367E-0B98-B37A-33EEABF92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669002"/>
            <a:ext cx="9753600" cy="4198398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12529"/>
                </a:solidFill>
                <a:effectLst/>
                <a:latin typeface="-apple-system"/>
              </a:rPr>
              <a:t>платежная система (онлайн-платежи)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12529"/>
                </a:solidFill>
                <a:effectLst/>
                <a:latin typeface="-apple-system"/>
              </a:rPr>
              <a:t>картографический сервис (для построения маршрутов)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12529"/>
                </a:solidFill>
                <a:effectLst/>
                <a:latin typeface="-apple-system"/>
              </a:rPr>
              <a:t>система уведомлений (SMS, </a:t>
            </a:r>
            <a:r>
              <a:rPr lang="ru-RU" b="0" i="0" dirty="0" err="1">
                <a:solidFill>
                  <a:srgbClr val="212529"/>
                </a:solidFill>
                <a:effectLst/>
                <a:latin typeface="-apple-system"/>
              </a:rPr>
              <a:t>push</a:t>
            </a:r>
            <a:r>
              <a:rPr lang="ru-RU" b="0" i="0" dirty="0">
                <a:solidFill>
                  <a:srgbClr val="212529"/>
                </a:solidFill>
                <a:effectLst/>
                <a:latin typeface="-apple-system"/>
              </a:rPr>
              <a:t>-уведомления)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12529"/>
                </a:solidFill>
                <a:effectLst/>
                <a:latin typeface="-apple-system"/>
              </a:rPr>
              <a:t>база данных ресторанов и меню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12529"/>
                </a:solidFill>
                <a:effectLst/>
                <a:latin typeface="-apple-system"/>
              </a:rPr>
              <a:t>система лояльности (бонусы, скидки)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12529"/>
                </a:solidFill>
                <a:effectLst/>
                <a:latin typeface="-apple-system"/>
              </a:rPr>
              <a:t>CMS для ресторанов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12529"/>
                </a:solidFill>
                <a:effectLst/>
                <a:latin typeface="-apple-system"/>
              </a:rPr>
              <a:t>CRM (для управления взаимоотношениями с клиентами, ресторанами и курьерами)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12529"/>
                </a:solidFill>
                <a:effectLst/>
                <a:latin typeface="-apple-system"/>
              </a:rPr>
              <a:t>система управления складом (для ресторанов, в будущем)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12529"/>
                </a:solidFill>
                <a:effectLst/>
                <a:latin typeface="-apple-system"/>
              </a:rPr>
              <a:t>финансовые системы (для ведения бухгалтерии)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0949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687B64-AD94-377D-D6DC-F4E74939A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i="0" dirty="0">
                <a:solidFill>
                  <a:srgbClr val="212529"/>
                </a:solidFill>
                <a:effectLst/>
                <a:latin typeface="-apple-system"/>
              </a:rPr>
              <a:t>Список данных, которыми обменивается система с внешними системами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23782C38-1A2E-9755-624F-EBAF79F944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842019"/>
              </p:ext>
            </p:extLst>
          </p:nvPr>
        </p:nvGraphicFramePr>
        <p:xfrm>
          <a:off x="2024109" y="1784412"/>
          <a:ext cx="8016536" cy="497149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008268">
                  <a:extLst>
                    <a:ext uri="{9D8B030D-6E8A-4147-A177-3AD203B41FA5}">
                      <a16:colId xmlns:a16="http://schemas.microsoft.com/office/drawing/2014/main" val="1524909427"/>
                    </a:ext>
                  </a:extLst>
                </a:gridCol>
                <a:gridCol w="4008268">
                  <a:extLst>
                    <a:ext uri="{9D8B030D-6E8A-4147-A177-3AD203B41FA5}">
                      <a16:colId xmlns:a16="http://schemas.microsoft.com/office/drawing/2014/main" val="1944202533"/>
                    </a:ext>
                  </a:extLst>
                </a:gridCol>
              </a:tblGrid>
              <a:tr h="301841">
                <a:tc>
                  <a:txBody>
                    <a:bodyPr/>
                    <a:lstStyle/>
                    <a:p>
                      <a:pPr algn="l"/>
                      <a:r>
                        <a:rPr lang="ru-RU" sz="1400">
                          <a:effectLst/>
                        </a:rPr>
                        <a:t>Внешняя система</a:t>
                      </a:r>
                    </a:p>
                  </a:txBody>
                  <a:tcPr marL="85775" marR="85775" marT="39588" marB="3958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>
                          <a:effectLst/>
                        </a:rPr>
                        <a:t>Данные, которыми обменивается “</a:t>
                      </a:r>
                      <a:r>
                        <a:rPr lang="en-US" sz="1400">
                          <a:effectLst/>
                        </a:rPr>
                        <a:t>Bunnies”</a:t>
                      </a:r>
                    </a:p>
                  </a:txBody>
                  <a:tcPr marL="85775" marR="85775" marT="39588" marB="39588" anchor="ctr"/>
                </a:tc>
                <a:extLst>
                  <a:ext uri="{0D108BD9-81ED-4DB2-BD59-A6C34878D82A}">
                    <a16:rowId xmlns:a16="http://schemas.microsoft.com/office/drawing/2014/main" val="1831673396"/>
                  </a:ext>
                </a:extLst>
              </a:tr>
              <a:tr h="514904">
                <a:tc>
                  <a:txBody>
                    <a:bodyPr/>
                    <a:lstStyle/>
                    <a:p>
                      <a:pPr algn="l"/>
                      <a:r>
                        <a:rPr lang="ru-RU" sz="1400">
                          <a:effectLst/>
                        </a:rPr>
                        <a:t>Платежная система</a:t>
                      </a:r>
                    </a:p>
                  </a:txBody>
                  <a:tcPr marL="85775" marR="85775" marT="39588" marB="3958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>
                          <a:effectLst/>
                        </a:rPr>
                        <a:t>Сумма заказа, информация о платеже (статус оплаты, транзакция)</a:t>
                      </a:r>
                    </a:p>
                  </a:txBody>
                  <a:tcPr marL="85775" marR="85775" marT="39588" marB="39588" anchor="ctr"/>
                </a:tc>
                <a:extLst>
                  <a:ext uri="{0D108BD9-81ED-4DB2-BD59-A6C34878D82A}">
                    <a16:rowId xmlns:a16="http://schemas.microsoft.com/office/drawing/2014/main" val="575952552"/>
                  </a:ext>
                </a:extLst>
              </a:tr>
              <a:tr h="727969">
                <a:tc>
                  <a:txBody>
                    <a:bodyPr/>
                    <a:lstStyle/>
                    <a:p>
                      <a:pPr algn="l"/>
                      <a:r>
                        <a:rPr lang="ru-RU" sz="1400">
                          <a:effectLst/>
                        </a:rPr>
                        <a:t>Картографический сервис</a:t>
                      </a:r>
                    </a:p>
                  </a:txBody>
                  <a:tcPr marL="85775" marR="85775" marT="39588" marB="3958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>
                          <a:effectLst/>
                        </a:rPr>
                        <a:t>Адреса доставки, местоположение курьеров, информация о маршрутах (время в пути, пробки)</a:t>
                      </a:r>
                    </a:p>
                  </a:txBody>
                  <a:tcPr marL="85775" marR="85775" marT="39588" marB="39588" anchor="ctr"/>
                </a:tc>
                <a:extLst>
                  <a:ext uri="{0D108BD9-81ED-4DB2-BD59-A6C34878D82A}">
                    <a16:rowId xmlns:a16="http://schemas.microsoft.com/office/drawing/2014/main" val="316448193"/>
                  </a:ext>
                </a:extLst>
              </a:tr>
              <a:tr h="727969">
                <a:tc>
                  <a:txBody>
                    <a:bodyPr/>
                    <a:lstStyle/>
                    <a:p>
                      <a:pPr algn="l"/>
                      <a:r>
                        <a:rPr lang="ru-RU" sz="1400">
                          <a:effectLst/>
                        </a:rPr>
                        <a:t>Система уведомлений</a:t>
                      </a:r>
                    </a:p>
                  </a:txBody>
                  <a:tcPr marL="85775" marR="85775" marT="39588" marB="3958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>
                          <a:effectLst/>
                        </a:rPr>
                        <a:t>Номера телефонов/адреса электронной почты, текст уведомлений (статус заказа, время доставки)</a:t>
                      </a:r>
                    </a:p>
                  </a:txBody>
                  <a:tcPr marL="85775" marR="85775" marT="39588" marB="39588" anchor="ctr"/>
                </a:tc>
                <a:extLst>
                  <a:ext uri="{0D108BD9-81ED-4DB2-BD59-A6C34878D82A}">
                    <a16:rowId xmlns:a16="http://schemas.microsoft.com/office/drawing/2014/main" val="558152264"/>
                  </a:ext>
                </a:extLst>
              </a:tr>
              <a:tr h="727969">
                <a:tc>
                  <a:txBody>
                    <a:bodyPr/>
                    <a:lstStyle/>
                    <a:p>
                      <a:pPr algn="l"/>
                      <a:r>
                        <a:rPr lang="ru-RU" sz="1400">
                          <a:effectLst/>
                        </a:rPr>
                        <a:t>База данных ресторанов/Меню</a:t>
                      </a:r>
                    </a:p>
                  </a:txBody>
                  <a:tcPr marL="85775" marR="85775" marT="39588" marB="3958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>
                          <a:effectLst/>
                        </a:rPr>
                        <a:t>Информация о ресторанах, меню, составе блюд, калорийности, ингредиентах, фотографии блюд, цены, акции</a:t>
                      </a:r>
                    </a:p>
                  </a:txBody>
                  <a:tcPr marL="85775" marR="85775" marT="39588" marB="39588" anchor="ctr"/>
                </a:tc>
                <a:extLst>
                  <a:ext uri="{0D108BD9-81ED-4DB2-BD59-A6C34878D82A}">
                    <a16:rowId xmlns:a16="http://schemas.microsoft.com/office/drawing/2014/main" val="1664943884"/>
                  </a:ext>
                </a:extLst>
              </a:tr>
              <a:tr h="727969">
                <a:tc>
                  <a:txBody>
                    <a:bodyPr/>
                    <a:lstStyle/>
                    <a:p>
                      <a:pPr algn="l"/>
                      <a:r>
                        <a:rPr lang="ru-RU" sz="1400">
                          <a:effectLst/>
                        </a:rPr>
                        <a:t>Система лояльности</a:t>
                      </a:r>
                    </a:p>
                  </a:txBody>
                  <a:tcPr marL="85775" marR="85775" marT="39588" marB="3958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>
                          <a:effectLst/>
                        </a:rPr>
                        <a:t>Информация о клиентах (баллы, скидки), данные о транзакциях для начисления и списания бонусов</a:t>
                      </a:r>
                    </a:p>
                  </a:txBody>
                  <a:tcPr marL="85775" marR="85775" marT="39588" marB="39588" anchor="ctr"/>
                </a:tc>
                <a:extLst>
                  <a:ext uri="{0D108BD9-81ED-4DB2-BD59-A6C34878D82A}">
                    <a16:rowId xmlns:a16="http://schemas.microsoft.com/office/drawing/2014/main" val="2084066979"/>
                  </a:ext>
                </a:extLst>
              </a:tr>
              <a:tr h="514904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CMS (</a:t>
                      </a:r>
                      <a:r>
                        <a:rPr lang="ru-RU" sz="1400">
                          <a:effectLst/>
                        </a:rPr>
                        <a:t>Рестораны)</a:t>
                      </a:r>
                    </a:p>
                  </a:txBody>
                  <a:tcPr marL="85775" marR="85775" marT="39588" marB="3958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>
                          <a:effectLst/>
                        </a:rPr>
                        <a:t>Данные о заказах, информация о статусе готовности блюд, информация о меню</a:t>
                      </a:r>
                    </a:p>
                  </a:txBody>
                  <a:tcPr marL="85775" marR="85775" marT="39588" marB="39588" anchor="ctr"/>
                </a:tc>
                <a:extLst>
                  <a:ext uri="{0D108BD9-81ED-4DB2-BD59-A6C34878D82A}">
                    <a16:rowId xmlns:a16="http://schemas.microsoft.com/office/drawing/2014/main" val="2749534113"/>
                  </a:ext>
                </a:extLst>
              </a:tr>
              <a:tr h="727969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CRM</a:t>
                      </a:r>
                    </a:p>
                  </a:txBody>
                  <a:tcPr marL="85775" marR="85775" marT="39588" marB="3958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effectLst/>
                        </a:rPr>
                        <a:t>Информация о клиентах, ресторанах, курьерах (данные для аналитики, маркетинга)</a:t>
                      </a:r>
                    </a:p>
                  </a:txBody>
                  <a:tcPr marL="85775" marR="85775" marT="39588" marB="39588" anchor="ctr"/>
                </a:tc>
                <a:extLst>
                  <a:ext uri="{0D108BD9-81ED-4DB2-BD59-A6C34878D82A}">
                    <a16:rowId xmlns:a16="http://schemas.microsoft.com/office/drawing/2014/main" val="2170540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40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EE6475-4E9B-00D6-FE1D-6D5D79874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Конкурентные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B37E93-D0A9-4F20-1C41-E00F9ECF8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 err="1">
                <a:solidFill>
                  <a:srgbClr val="212529"/>
                </a:solidFill>
                <a:effectLst/>
                <a:latin typeface="-apple-system"/>
              </a:rPr>
              <a:t>Яндекс.Еда</a:t>
            </a:r>
            <a:r>
              <a:rPr lang="ru-RU" b="1" i="0" dirty="0">
                <a:solidFill>
                  <a:srgbClr val="212529"/>
                </a:solidFill>
                <a:effectLst/>
                <a:latin typeface="-apple-system"/>
              </a:rPr>
              <a:t>:</a:t>
            </a:r>
            <a:r>
              <a:rPr lang="ru-RU" b="0" i="0" dirty="0">
                <a:solidFill>
                  <a:srgbClr val="212529"/>
                </a:solidFill>
                <a:effectLst/>
                <a:latin typeface="-apple-system"/>
              </a:rPr>
              <a:t> один из лидеров рынка, предлагающий широкий выбор ресторанов и быструю доставку.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212529"/>
                </a:solidFill>
                <a:effectLst/>
                <a:latin typeface="-apple-system"/>
              </a:rPr>
              <a:t>Delivery Club:</a:t>
            </a:r>
            <a:r>
              <a:rPr lang="ru-RU" b="0" i="0" dirty="0">
                <a:solidFill>
                  <a:srgbClr val="212529"/>
                </a:solidFill>
                <a:effectLst/>
                <a:latin typeface="-apple-system"/>
              </a:rPr>
              <a:t> еще один лидер рынка, охватывающий множество заведений.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 err="1">
                <a:solidFill>
                  <a:srgbClr val="212529"/>
                </a:solidFill>
                <a:effectLst/>
                <a:latin typeface="-apple-system"/>
              </a:rPr>
              <a:t>СберМаркет</a:t>
            </a:r>
            <a:r>
              <a:rPr lang="ru-RU" b="1" i="0" dirty="0">
                <a:solidFill>
                  <a:srgbClr val="212529"/>
                </a:solidFill>
                <a:effectLst/>
                <a:latin typeface="-apple-system"/>
              </a:rPr>
              <a:t>:</a:t>
            </a:r>
            <a:r>
              <a:rPr lang="ru-RU" b="0" i="0" dirty="0">
                <a:solidFill>
                  <a:srgbClr val="212529"/>
                </a:solidFill>
                <a:effectLst/>
                <a:latin typeface="-apple-system"/>
              </a:rPr>
              <a:t> сервис, предлагающий доставку продуктов из магазинов, а также готовую еду из ресторанов.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212529"/>
                </a:solidFill>
                <a:effectLst/>
                <a:latin typeface="-apple-system"/>
              </a:rPr>
              <a:t>Самокат:</a:t>
            </a:r>
            <a:r>
              <a:rPr lang="ru-RU" b="0" i="0" dirty="0">
                <a:solidFill>
                  <a:srgbClr val="212529"/>
                </a:solidFill>
                <a:effectLst/>
                <a:latin typeface="-apple-system"/>
              </a:rPr>
              <a:t> сервис быстрой доставки продуктов и готовых блюд.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3033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E29A2C79-4CE2-5C13-B1FD-CCCD2E8DA9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5609195"/>
              </p:ext>
            </p:extLst>
          </p:nvPr>
        </p:nvGraphicFramePr>
        <p:xfrm>
          <a:off x="825623" y="0"/>
          <a:ext cx="11301276" cy="662101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825319">
                  <a:extLst>
                    <a:ext uri="{9D8B030D-6E8A-4147-A177-3AD203B41FA5}">
                      <a16:colId xmlns:a16="http://schemas.microsoft.com/office/drawing/2014/main" val="3266309967"/>
                    </a:ext>
                  </a:extLst>
                </a:gridCol>
                <a:gridCol w="2825319">
                  <a:extLst>
                    <a:ext uri="{9D8B030D-6E8A-4147-A177-3AD203B41FA5}">
                      <a16:colId xmlns:a16="http://schemas.microsoft.com/office/drawing/2014/main" val="2589229165"/>
                    </a:ext>
                  </a:extLst>
                </a:gridCol>
                <a:gridCol w="2825319">
                  <a:extLst>
                    <a:ext uri="{9D8B030D-6E8A-4147-A177-3AD203B41FA5}">
                      <a16:colId xmlns:a16="http://schemas.microsoft.com/office/drawing/2014/main" val="1328110673"/>
                    </a:ext>
                  </a:extLst>
                </a:gridCol>
                <a:gridCol w="2825319">
                  <a:extLst>
                    <a:ext uri="{9D8B030D-6E8A-4147-A177-3AD203B41FA5}">
                      <a16:colId xmlns:a16="http://schemas.microsoft.com/office/drawing/2014/main" val="902118473"/>
                    </a:ext>
                  </a:extLst>
                </a:gridCol>
              </a:tblGrid>
              <a:tr h="493909"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effectLst/>
                        </a:rPr>
                        <a:t>Функция/Характеристика</a:t>
                      </a:r>
                    </a:p>
                  </a:txBody>
                  <a:tcPr marL="50519" marR="50519" marT="23316" marB="233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>
                          <a:effectLst/>
                        </a:rPr>
                        <a:t>Яндекс.Еда</a:t>
                      </a:r>
                    </a:p>
                  </a:txBody>
                  <a:tcPr marL="50519" marR="50519" marT="23316" marB="233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Delivery Club</a:t>
                      </a:r>
                    </a:p>
                  </a:txBody>
                  <a:tcPr marL="50519" marR="50519" marT="23316" marB="233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>
                          <a:effectLst/>
                        </a:rPr>
                        <a:t>Самокат</a:t>
                      </a:r>
                    </a:p>
                  </a:txBody>
                  <a:tcPr marL="50519" marR="50519" marT="23316" marB="23316" anchor="ctr"/>
                </a:tc>
                <a:extLst>
                  <a:ext uri="{0D108BD9-81ED-4DB2-BD59-A6C34878D82A}">
                    <a16:rowId xmlns:a16="http://schemas.microsoft.com/office/drawing/2014/main" val="1839042011"/>
                  </a:ext>
                </a:extLst>
              </a:tr>
              <a:tr h="271283">
                <a:tc>
                  <a:txBody>
                    <a:bodyPr/>
                    <a:lstStyle/>
                    <a:p>
                      <a:pPr algn="l"/>
                      <a:r>
                        <a:rPr lang="ru-RU" sz="1400" b="1">
                          <a:effectLst/>
                        </a:rPr>
                        <a:t>Пользователи:</a:t>
                      </a:r>
                      <a:endParaRPr lang="ru-RU" sz="1400">
                        <a:effectLst/>
                      </a:endParaRPr>
                    </a:p>
                  </a:txBody>
                  <a:tcPr marL="50519" marR="50519" marT="23316" marB="23316" anchor="ctr"/>
                </a:tc>
                <a:tc>
                  <a:txBody>
                    <a:bodyPr/>
                    <a:lstStyle/>
                    <a:p>
                      <a:pPr algn="l"/>
                      <a:endParaRPr lang="ru-RU" sz="1400">
                        <a:effectLst/>
                      </a:endParaRPr>
                    </a:p>
                  </a:txBody>
                  <a:tcPr marL="50519" marR="50519" marT="23316" marB="23316" anchor="ctr"/>
                </a:tc>
                <a:tc>
                  <a:txBody>
                    <a:bodyPr/>
                    <a:lstStyle/>
                    <a:p>
                      <a:pPr algn="l"/>
                      <a:endParaRPr lang="ru-RU" sz="1400">
                        <a:effectLst/>
                      </a:endParaRPr>
                    </a:p>
                  </a:txBody>
                  <a:tcPr marL="50519" marR="50519" marT="23316" marB="23316" anchor="ctr"/>
                </a:tc>
                <a:tc>
                  <a:txBody>
                    <a:bodyPr/>
                    <a:lstStyle/>
                    <a:p>
                      <a:pPr algn="l"/>
                      <a:endParaRPr lang="ru-RU" sz="1400">
                        <a:effectLst/>
                      </a:endParaRPr>
                    </a:p>
                  </a:txBody>
                  <a:tcPr marL="50519" marR="50519" marT="23316" marB="23316" anchor="ctr"/>
                </a:tc>
                <a:extLst>
                  <a:ext uri="{0D108BD9-81ED-4DB2-BD59-A6C34878D82A}">
                    <a16:rowId xmlns:a16="http://schemas.microsoft.com/office/drawing/2014/main" val="2934967659"/>
                  </a:ext>
                </a:extLst>
              </a:tr>
              <a:tr h="530948"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effectLst/>
                        </a:rPr>
                        <a:t>Регистрация/Авторизация</a:t>
                      </a:r>
                    </a:p>
                  </a:txBody>
                  <a:tcPr marL="50519" marR="50519" marT="23316" marB="233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>
                          <a:effectLst/>
                        </a:rPr>
                        <a:t>Да (через Яндекс ID, телефон)</a:t>
                      </a:r>
                    </a:p>
                  </a:txBody>
                  <a:tcPr marL="50519" marR="50519" marT="23316" marB="233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>
                          <a:effectLst/>
                        </a:rPr>
                        <a:t>Да (через аккаунт, телефон)</a:t>
                      </a:r>
                    </a:p>
                  </a:txBody>
                  <a:tcPr marL="50519" marR="50519" marT="23316" marB="233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>
                          <a:effectLst/>
                        </a:rPr>
                        <a:t>Да (через телефон)</a:t>
                      </a:r>
                    </a:p>
                  </a:txBody>
                  <a:tcPr marL="50519" marR="50519" marT="23316" marB="23316" anchor="ctr"/>
                </a:tc>
                <a:extLst>
                  <a:ext uri="{0D108BD9-81ED-4DB2-BD59-A6C34878D82A}">
                    <a16:rowId xmlns:a16="http://schemas.microsoft.com/office/drawing/2014/main" val="2221297238"/>
                  </a:ext>
                </a:extLst>
              </a:tr>
              <a:tr h="716535">
                <a:tc>
                  <a:txBody>
                    <a:bodyPr/>
                    <a:lstStyle/>
                    <a:p>
                      <a:pPr algn="l"/>
                      <a:r>
                        <a:rPr lang="ru-RU" sz="1400">
                          <a:effectLst/>
                        </a:rPr>
                        <a:t>Поиск/Фильтрация</a:t>
                      </a:r>
                    </a:p>
                  </a:txBody>
                  <a:tcPr marL="50519" marR="50519" marT="23316" marB="233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>
                          <a:effectLst/>
                        </a:rPr>
                        <a:t>Да (по кухне, рейтингу, цене, времени доставки)</a:t>
                      </a:r>
                    </a:p>
                  </a:txBody>
                  <a:tcPr marL="50519" marR="50519" marT="23316" marB="233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>
                          <a:effectLst/>
                        </a:rPr>
                        <a:t>Да (по кухне, рейтингу, цене)</a:t>
                      </a:r>
                    </a:p>
                  </a:txBody>
                  <a:tcPr marL="50519" marR="50519" marT="23316" marB="233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>
                          <a:effectLst/>
                        </a:rPr>
                        <a:t>Да (по категориям, блюдам, диетам)</a:t>
                      </a:r>
                    </a:p>
                  </a:txBody>
                  <a:tcPr marL="50519" marR="50519" marT="23316" marB="23316" anchor="ctr"/>
                </a:tc>
                <a:extLst>
                  <a:ext uri="{0D108BD9-81ED-4DB2-BD59-A6C34878D82A}">
                    <a16:rowId xmlns:a16="http://schemas.microsoft.com/office/drawing/2014/main" val="3753930319"/>
                  </a:ext>
                </a:extLst>
              </a:tr>
              <a:tr h="716535">
                <a:tc>
                  <a:txBody>
                    <a:bodyPr/>
                    <a:lstStyle/>
                    <a:p>
                      <a:pPr algn="l"/>
                      <a:r>
                        <a:rPr lang="ru-RU" sz="1400">
                          <a:effectLst/>
                        </a:rPr>
                        <a:t>Детальные карточки блюд</a:t>
                      </a:r>
                    </a:p>
                  </a:txBody>
                  <a:tcPr marL="50519" marR="50519" marT="23316" marB="233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effectLst/>
                        </a:rPr>
                        <a:t>Да (фото, состав, калории, отзывы)</a:t>
                      </a:r>
                    </a:p>
                  </a:txBody>
                  <a:tcPr marL="50519" marR="50519" marT="23316" marB="233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>
                          <a:effectLst/>
                        </a:rPr>
                        <a:t>Да (фото, состав, отзывы)</a:t>
                      </a:r>
                    </a:p>
                  </a:txBody>
                  <a:tcPr marL="50519" marR="50519" marT="23316" marB="233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>
                          <a:effectLst/>
                        </a:rPr>
                        <a:t>Да (фото, состав, калории, информация о КБЖУ)</a:t>
                      </a:r>
                    </a:p>
                  </a:txBody>
                  <a:tcPr marL="50519" marR="50519" marT="23316" marB="23316" anchor="ctr"/>
                </a:tc>
                <a:extLst>
                  <a:ext uri="{0D108BD9-81ED-4DB2-BD59-A6C34878D82A}">
                    <a16:rowId xmlns:a16="http://schemas.microsoft.com/office/drawing/2014/main" val="255908939"/>
                  </a:ext>
                </a:extLst>
              </a:tr>
              <a:tr h="933846">
                <a:tc>
                  <a:txBody>
                    <a:bodyPr/>
                    <a:lstStyle/>
                    <a:p>
                      <a:pPr algn="l"/>
                      <a:r>
                        <a:rPr lang="ru-RU" sz="1400">
                          <a:effectLst/>
                        </a:rPr>
                        <a:t>Корзина заказов</a:t>
                      </a:r>
                    </a:p>
                  </a:txBody>
                  <a:tcPr marL="50519" marR="50519" marT="23316" marB="233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>
                          <a:effectLst/>
                        </a:rPr>
                        <a:t>Да (добавление/удаление, промокоды, чаевые)</a:t>
                      </a:r>
                    </a:p>
                  </a:txBody>
                  <a:tcPr marL="50519" marR="50519" marT="23316" marB="233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effectLst/>
                        </a:rPr>
                        <a:t>Да (добавление/удаление, промокоды, чаевые)</a:t>
                      </a:r>
                    </a:p>
                  </a:txBody>
                  <a:tcPr marL="50519" marR="50519" marT="23316" marB="233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>
                          <a:effectLst/>
                        </a:rPr>
                        <a:t>Да (добавление/удаление, промокоды)</a:t>
                      </a:r>
                    </a:p>
                  </a:txBody>
                  <a:tcPr marL="50519" marR="50519" marT="23316" marB="23316" anchor="ctr"/>
                </a:tc>
                <a:extLst>
                  <a:ext uri="{0D108BD9-81ED-4DB2-BD59-A6C34878D82A}">
                    <a16:rowId xmlns:a16="http://schemas.microsoft.com/office/drawing/2014/main" val="2899472541"/>
                  </a:ext>
                </a:extLst>
              </a:tr>
              <a:tr h="716535">
                <a:tc>
                  <a:txBody>
                    <a:bodyPr/>
                    <a:lstStyle/>
                    <a:p>
                      <a:pPr algn="l"/>
                      <a:r>
                        <a:rPr lang="ru-RU" sz="1400">
                          <a:effectLst/>
                        </a:rPr>
                        <a:t>Способы оплаты</a:t>
                      </a:r>
                    </a:p>
                  </a:txBody>
                  <a:tcPr marL="50519" marR="50519" marT="23316" marB="233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>
                          <a:effectLst/>
                        </a:rPr>
                        <a:t>Карта, </a:t>
                      </a:r>
                      <a:r>
                        <a:rPr lang="en-US" sz="1400">
                          <a:effectLst/>
                        </a:rPr>
                        <a:t>Apple/Google Pay, </a:t>
                      </a:r>
                      <a:r>
                        <a:rPr lang="ru-RU" sz="1400">
                          <a:effectLst/>
                        </a:rPr>
                        <a:t>Яндекс.</a:t>
                      </a:r>
                      <a:r>
                        <a:rPr lang="en-US" sz="1400">
                          <a:effectLst/>
                        </a:rPr>
                        <a:t>Pay, </a:t>
                      </a:r>
                      <a:r>
                        <a:rPr lang="ru-RU" sz="1400">
                          <a:effectLst/>
                        </a:rPr>
                        <a:t>наличные</a:t>
                      </a:r>
                    </a:p>
                  </a:txBody>
                  <a:tcPr marL="50519" marR="50519" marT="23316" marB="233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effectLst/>
                        </a:rPr>
                        <a:t>Карта, </a:t>
                      </a:r>
                      <a:r>
                        <a:rPr lang="en-US" sz="1400" dirty="0">
                          <a:effectLst/>
                        </a:rPr>
                        <a:t>Apple/Google Pay, </a:t>
                      </a:r>
                      <a:r>
                        <a:rPr lang="ru-RU" sz="1400" dirty="0">
                          <a:effectLst/>
                        </a:rPr>
                        <a:t>наличные</a:t>
                      </a:r>
                    </a:p>
                  </a:txBody>
                  <a:tcPr marL="50519" marR="50519" marT="23316" marB="233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>
                          <a:effectLst/>
                        </a:rPr>
                        <a:t>Карта, </a:t>
                      </a:r>
                      <a:r>
                        <a:rPr lang="en-US" sz="1400">
                          <a:effectLst/>
                        </a:rPr>
                        <a:t>Apple/Google Pay</a:t>
                      </a:r>
                    </a:p>
                  </a:txBody>
                  <a:tcPr marL="50519" marR="50519" marT="23316" marB="23316" anchor="ctr"/>
                </a:tc>
                <a:extLst>
                  <a:ext uri="{0D108BD9-81ED-4DB2-BD59-A6C34878D82A}">
                    <a16:rowId xmlns:a16="http://schemas.microsoft.com/office/drawing/2014/main" val="3409789892"/>
                  </a:ext>
                </a:extLst>
              </a:tr>
              <a:tr h="493909">
                <a:tc>
                  <a:txBody>
                    <a:bodyPr/>
                    <a:lstStyle/>
                    <a:p>
                      <a:pPr algn="l"/>
                      <a:r>
                        <a:rPr lang="ru-RU" sz="1400">
                          <a:effectLst/>
                        </a:rPr>
                        <a:t>Отслеживание заказа</a:t>
                      </a:r>
                    </a:p>
                  </a:txBody>
                  <a:tcPr marL="50519" marR="50519" marT="23316" marB="233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>
                          <a:effectLst/>
                        </a:rPr>
                        <a:t>Да (</a:t>
                      </a:r>
                      <a:r>
                        <a:rPr lang="en-US" sz="1400">
                          <a:effectLst/>
                        </a:rPr>
                        <a:t>GPS-</a:t>
                      </a:r>
                      <a:r>
                        <a:rPr lang="ru-RU" sz="1400">
                          <a:effectLst/>
                        </a:rPr>
                        <a:t>трекинг курьера)</a:t>
                      </a:r>
                    </a:p>
                  </a:txBody>
                  <a:tcPr marL="50519" marR="50519" marT="23316" marB="233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effectLst/>
                        </a:rPr>
                        <a:t>Да (</a:t>
                      </a:r>
                      <a:r>
                        <a:rPr lang="en-US" sz="1400" dirty="0">
                          <a:effectLst/>
                        </a:rPr>
                        <a:t>GPS-</a:t>
                      </a:r>
                      <a:r>
                        <a:rPr lang="ru-RU" sz="1400" dirty="0">
                          <a:effectLst/>
                        </a:rPr>
                        <a:t>трекинг курьера)</a:t>
                      </a:r>
                    </a:p>
                  </a:txBody>
                  <a:tcPr marL="50519" marR="50519" marT="23316" marB="233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>
                          <a:effectLst/>
                        </a:rPr>
                        <a:t>Да (</a:t>
                      </a:r>
                      <a:r>
                        <a:rPr lang="en-US" sz="1400">
                          <a:effectLst/>
                        </a:rPr>
                        <a:t>GPS-</a:t>
                      </a:r>
                      <a:r>
                        <a:rPr lang="ru-RU" sz="1400">
                          <a:effectLst/>
                        </a:rPr>
                        <a:t>трекинг курьера)</a:t>
                      </a:r>
                    </a:p>
                  </a:txBody>
                  <a:tcPr marL="50519" marR="50519" marT="23316" marB="23316" anchor="ctr"/>
                </a:tc>
                <a:extLst>
                  <a:ext uri="{0D108BD9-81ED-4DB2-BD59-A6C34878D82A}">
                    <a16:rowId xmlns:a16="http://schemas.microsoft.com/office/drawing/2014/main" val="2712375265"/>
                  </a:ext>
                </a:extLst>
              </a:tr>
              <a:tr h="271283">
                <a:tc>
                  <a:txBody>
                    <a:bodyPr/>
                    <a:lstStyle/>
                    <a:p>
                      <a:pPr algn="l"/>
                      <a:r>
                        <a:rPr lang="ru-RU" sz="1400">
                          <a:effectLst/>
                        </a:rPr>
                        <a:t>История заказов</a:t>
                      </a:r>
                    </a:p>
                  </a:txBody>
                  <a:tcPr marL="50519" marR="50519" marT="23316" marB="233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>
                          <a:effectLst/>
                        </a:rPr>
                        <a:t>Да</a:t>
                      </a:r>
                    </a:p>
                  </a:txBody>
                  <a:tcPr marL="50519" marR="50519" marT="23316" marB="233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effectLst/>
                        </a:rPr>
                        <a:t>Да</a:t>
                      </a:r>
                    </a:p>
                  </a:txBody>
                  <a:tcPr marL="50519" marR="50519" marT="23316" marB="233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>
                          <a:effectLst/>
                        </a:rPr>
                        <a:t>Да</a:t>
                      </a:r>
                    </a:p>
                  </a:txBody>
                  <a:tcPr marL="50519" marR="50519" marT="23316" marB="23316" anchor="ctr"/>
                </a:tc>
                <a:extLst>
                  <a:ext uri="{0D108BD9-81ED-4DB2-BD59-A6C34878D82A}">
                    <a16:rowId xmlns:a16="http://schemas.microsoft.com/office/drawing/2014/main" val="2526161932"/>
                  </a:ext>
                </a:extLst>
              </a:tr>
              <a:tr h="271283">
                <a:tc>
                  <a:txBody>
                    <a:bodyPr/>
                    <a:lstStyle/>
                    <a:p>
                      <a:pPr algn="l"/>
                      <a:r>
                        <a:rPr lang="ru-RU" sz="1400">
                          <a:effectLst/>
                        </a:rPr>
                        <a:t>Поддержка</a:t>
                      </a:r>
                    </a:p>
                  </a:txBody>
                  <a:tcPr marL="50519" marR="50519" marT="23316" marB="233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>
                          <a:effectLst/>
                        </a:rPr>
                        <a:t>Чат, телефон</a:t>
                      </a:r>
                    </a:p>
                  </a:txBody>
                  <a:tcPr marL="50519" marR="50519" marT="23316" marB="233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>
                          <a:effectLst/>
                        </a:rPr>
                        <a:t>Чат, телефон</a:t>
                      </a:r>
                    </a:p>
                  </a:txBody>
                  <a:tcPr marL="50519" marR="50519" marT="23316" marB="233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>
                          <a:effectLst/>
                        </a:rPr>
                        <a:t>Чат</a:t>
                      </a:r>
                    </a:p>
                  </a:txBody>
                  <a:tcPr marL="50519" marR="50519" marT="23316" marB="23316" anchor="ctr"/>
                </a:tc>
                <a:extLst>
                  <a:ext uri="{0D108BD9-81ED-4DB2-BD59-A6C34878D82A}">
                    <a16:rowId xmlns:a16="http://schemas.microsoft.com/office/drawing/2014/main" val="283453891"/>
                  </a:ext>
                </a:extLst>
              </a:tr>
              <a:tr h="711037">
                <a:tc>
                  <a:txBody>
                    <a:bodyPr/>
                    <a:lstStyle/>
                    <a:p>
                      <a:pPr algn="l"/>
                      <a:r>
                        <a:rPr lang="ru-RU" sz="1400">
                          <a:effectLst/>
                        </a:rPr>
                        <a:t>Рекомендации</a:t>
                      </a:r>
                    </a:p>
                  </a:txBody>
                  <a:tcPr marL="50519" marR="50519" marT="23316" marB="233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>
                          <a:effectLst/>
                        </a:rPr>
                        <a:t>Да (на основе истории заказов)</a:t>
                      </a:r>
                    </a:p>
                  </a:txBody>
                  <a:tcPr marL="50519" marR="50519" marT="23316" marB="233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effectLst/>
                        </a:rPr>
                        <a:t>Да (на основе истории заказов)</a:t>
                      </a:r>
                    </a:p>
                  </a:txBody>
                  <a:tcPr marL="50519" marR="50519" marT="23316" marB="233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effectLst/>
                        </a:rPr>
                        <a:t>Да (на основе истории заказов, времени суток)</a:t>
                      </a:r>
                    </a:p>
                  </a:txBody>
                  <a:tcPr marL="50519" marR="50519" marT="23316" marB="23316" anchor="ctr"/>
                </a:tc>
                <a:extLst>
                  <a:ext uri="{0D108BD9-81ED-4DB2-BD59-A6C34878D82A}">
                    <a16:rowId xmlns:a16="http://schemas.microsoft.com/office/drawing/2014/main" val="2630746004"/>
                  </a:ext>
                </a:extLst>
              </a:tr>
              <a:tr h="493909">
                <a:tc>
                  <a:txBody>
                    <a:bodyPr/>
                    <a:lstStyle/>
                    <a:p>
                      <a:pPr algn="l"/>
                      <a:r>
                        <a:rPr lang="ru-RU" sz="1400">
                          <a:effectLst/>
                        </a:rPr>
                        <a:t>Программа лояльности</a:t>
                      </a:r>
                    </a:p>
                  </a:txBody>
                  <a:tcPr marL="50519" marR="50519" marT="23316" marB="233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>
                          <a:effectLst/>
                        </a:rPr>
                        <a:t>Кешбэк, баллы, промокоды</a:t>
                      </a:r>
                    </a:p>
                  </a:txBody>
                  <a:tcPr marL="50519" marR="50519" marT="23316" marB="233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>
                          <a:effectLst/>
                        </a:rPr>
                        <a:t>Баллы, промокоды</a:t>
                      </a:r>
                    </a:p>
                  </a:txBody>
                  <a:tcPr marL="50519" marR="50519" marT="23316" marB="233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effectLst/>
                        </a:rPr>
                        <a:t>Скидки, акции</a:t>
                      </a:r>
                    </a:p>
                  </a:txBody>
                  <a:tcPr marL="50519" marR="50519" marT="23316" marB="23316" anchor="ctr"/>
                </a:tc>
                <a:extLst>
                  <a:ext uri="{0D108BD9-81ED-4DB2-BD59-A6C34878D82A}">
                    <a16:rowId xmlns:a16="http://schemas.microsoft.com/office/drawing/2014/main" val="3723419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607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297F0756-EC82-81B8-CEB6-E35C3EA7BA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4053235"/>
              </p:ext>
            </p:extLst>
          </p:nvPr>
        </p:nvGraphicFramePr>
        <p:xfrm>
          <a:off x="870012" y="71021"/>
          <a:ext cx="11256885" cy="666713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807562">
                  <a:extLst>
                    <a:ext uri="{9D8B030D-6E8A-4147-A177-3AD203B41FA5}">
                      <a16:colId xmlns:a16="http://schemas.microsoft.com/office/drawing/2014/main" val="2751875582"/>
                    </a:ext>
                  </a:extLst>
                </a:gridCol>
                <a:gridCol w="2816441">
                  <a:extLst>
                    <a:ext uri="{9D8B030D-6E8A-4147-A177-3AD203B41FA5}">
                      <a16:colId xmlns:a16="http://schemas.microsoft.com/office/drawing/2014/main" val="4072054595"/>
                    </a:ext>
                  </a:extLst>
                </a:gridCol>
                <a:gridCol w="2816441">
                  <a:extLst>
                    <a:ext uri="{9D8B030D-6E8A-4147-A177-3AD203B41FA5}">
                      <a16:colId xmlns:a16="http://schemas.microsoft.com/office/drawing/2014/main" val="1411382725"/>
                    </a:ext>
                  </a:extLst>
                </a:gridCol>
                <a:gridCol w="2816441">
                  <a:extLst>
                    <a:ext uri="{9D8B030D-6E8A-4147-A177-3AD203B41FA5}">
                      <a16:colId xmlns:a16="http://schemas.microsoft.com/office/drawing/2014/main" val="4185070353"/>
                    </a:ext>
                  </a:extLst>
                </a:gridCol>
              </a:tblGrid>
              <a:tr h="815930">
                <a:tc>
                  <a:txBody>
                    <a:bodyPr/>
                    <a:lstStyle/>
                    <a:p>
                      <a:pPr algn="l"/>
                      <a:r>
                        <a:rPr lang="ru-RU" sz="1400" b="1" dirty="0">
                          <a:effectLst/>
                        </a:rPr>
                        <a:t>Рестораны/Партнеры:</a:t>
                      </a:r>
                      <a:endParaRPr lang="ru-RU" sz="1400" dirty="0">
                        <a:effectLst/>
                      </a:endParaRPr>
                    </a:p>
                  </a:txBody>
                  <a:tcPr marL="81853" marR="81853" marT="37778" marB="37778" anchor="ctr"/>
                </a:tc>
                <a:tc>
                  <a:txBody>
                    <a:bodyPr/>
                    <a:lstStyle/>
                    <a:p>
                      <a:pPr algn="l"/>
                      <a:endParaRPr lang="ru-RU" sz="1400">
                        <a:effectLst/>
                      </a:endParaRPr>
                    </a:p>
                  </a:txBody>
                  <a:tcPr marL="81853" marR="81853" marT="37778" marB="37778" anchor="ctr"/>
                </a:tc>
                <a:tc>
                  <a:txBody>
                    <a:bodyPr/>
                    <a:lstStyle/>
                    <a:p>
                      <a:pPr algn="l"/>
                      <a:endParaRPr lang="ru-RU" sz="1400">
                        <a:effectLst/>
                      </a:endParaRPr>
                    </a:p>
                  </a:txBody>
                  <a:tcPr marL="81853" marR="81853" marT="37778" marB="37778" anchor="ctr"/>
                </a:tc>
                <a:tc>
                  <a:txBody>
                    <a:bodyPr/>
                    <a:lstStyle/>
                    <a:p>
                      <a:pPr algn="l"/>
                      <a:endParaRPr lang="ru-RU" sz="1400">
                        <a:effectLst/>
                      </a:endParaRPr>
                    </a:p>
                  </a:txBody>
                  <a:tcPr marL="81853" marR="81853" marT="37778" marB="37778" anchor="ctr"/>
                </a:tc>
                <a:extLst>
                  <a:ext uri="{0D108BD9-81ED-4DB2-BD59-A6C34878D82A}">
                    <a16:rowId xmlns:a16="http://schemas.microsoft.com/office/drawing/2014/main" val="1186844770"/>
                  </a:ext>
                </a:extLst>
              </a:tr>
              <a:tr h="815930">
                <a:tc>
                  <a:txBody>
                    <a:bodyPr/>
                    <a:lstStyle/>
                    <a:p>
                      <a:pPr algn="l"/>
                      <a:r>
                        <a:rPr lang="ru-RU" sz="1400">
                          <a:effectLst/>
                        </a:rPr>
                        <a:t>Личный кабинет</a:t>
                      </a:r>
                    </a:p>
                  </a:txBody>
                  <a:tcPr marL="81853" marR="81853" marT="37778" marB="3777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effectLst/>
                        </a:rPr>
                        <a:t>Да</a:t>
                      </a:r>
                    </a:p>
                  </a:txBody>
                  <a:tcPr marL="81853" marR="81853" marT="37778" marB="3777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>
                          <a:effectLst/>
                        </a:rPr>
                        <a:t>Да</a:t>
                      </a:r>
                    </a:p>
                  </a:txBody>
                  <a:tcPr marL="81853" marR="81853" marT="37778" marB="3777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>
                          <a:effectLst/>
                        </a:rPr>
                        <a:t>Нет (Самокат - собственная кухня)</a:t>
                      </a:r>
                    </a:p>
                  </a:txBody>
                  <a:tcPr marL="81853" marR="81853" marT="37778" marB="37778" anchor="ctr"/>
                </a:tc>
                <a:extLst>
                  <a:ext uri="{0D108BD9-81ED-4DB2-BD59-A6C34878D82A}">
                    <a16:rowId xmlns:a16="http://schemas.microsoft.com/office/drawing/2014/main" val="3515506342"/>
                  </a:ext>
                </a:extLst>
              </a:tr>
              <a:tr h="815930">
                <a:tc>
                  <a:txBody>
                    <a:bodyPr/>
                    <a:lstStyle/>
                    <a:p>
                      <a:pPr algn="l"/>
                      <a:r>
                        <a:rPr lang="ru-RU" sz="1400">
                          <a:effectLst/>
                        </a:rPr>
                        <a:t>Уведомления о заказах</a:t>
                      </a:r>
                    </a:p>
                  </a:txBody>
                  <a:tcPr marL="81853" marR="81853" marT="37778" marB="3777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>
                          <a:effectLst/>
                        </a:rPr>
                        <a:t>Да</a:t>
                      </a:r>
                    </a:p>
                  </a:txBody>
                  <a:tcPr marL="81853" marR="81853" marT="37778" marB="3777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effectLst/>
                        </a:rPr>
                        <a:t>Да</a:t>
                      </a:r>
                    </a:p>
                  </a:txBody>
                  <a:tcPr marL="81853" marR="81853" marT="37778" marB="3777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>
                          <a:effectLst/>
                        </a:rPr>
                        <a:t>Нет</a:t>
                      </a:r>
                    </a:p>
                  </a:txBody>
                  <a:tcPr marL="81853" marR="81853" marT="37778" marB="37778" anchor="ctr"/>
                </a:tc>
                <a:extLst>
                  <a:ext uri="{0D108BD9-81ED-4DB2-BD59-A6C34878D82A}">
                    <a16:rowId xmlns:a16="http://schemas.microsoft.com/office/drawing/2014/main" val="3603798475"/>
                  </a:ext>
                </a:extLst>
              </a:tr>
              <a:tr h="477811">
                <a:tc>
                  <a:txBody>
                    <a:bodyPr/>
                    <a:lstStyle/>
                    <a:p>
                      <a:pPr algn="l"/>
                      <a:r>
                        <a:rPr lang="ru-RU" sz="1400">
                          <a:effectLst/>
                        </a:rPr>
                        <a:t>Аналитика</a:t>
                      </a:r>
                    </a:p>
                  </a:txBody>
                  <a:tcPr marL="81853" marR="81853" marT="37778" marB="3777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>
                          <a:effectLst/>
                        </a:rPr>
                        <a:t>Да</a:t>
                      </a:r>
                    </a:p>
                  </a:txBody>
                  <a:tcPr marL="81853" marR="81853" marT="37778" marB="3777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>
                          <a:effectLst/>
                        </a:rPr>
                        <a:t>Да</a:t>
                      </a:r>
                    </a:p>
                  </a:txBody>
                  <a:tcPr marL="81853" marR="81853" marT="37778" marB="3777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>
                          <a:effectLst/>
                        </a:rPr>
                        <a:t>Нет</a:t>
                      </a:r>
                    </a:p>
                  </a:txBody>
                  <a:tcPr marL="81853" marR="81853" marT="37778" marB="37778" anchor="ctr"/>
                </a:tc>
                <a:extLst>
                  <a:ext uri="{0D108BD9-81ED-4DB2-BD59-A6C34878D82A}">
                    <a16:rowId xmlns:a16="http://schemas.microsoft.com/office/drawing/2014/main" val="3638427186"/>
                  </a:ext>
                </a:extLst>
              </a:tr>
              <a:tr h="815930">
                <a:tc>
                  <a:txBody>
                    <a:bodyPr/>
                    <a:lstStyle/>
                    <a:p>
                      <a:pPr algn="l"/>
                      <a:r>
                        <a:rPr lang="ru-RU" sz="1400">
                          <a:effectLst/>
                        </a:rPr>
                        <a:t>Интеграция с кухней</a:t>
                      </a:r>
                    </a:p>
                  </a:txBody>
                  <a:tcPr marL="81853" marR="81853" marT="37778" marB="3777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>
                          <a:effectLst/>
                        </a:rPr>
                        <a:t>Да (через планшеты, принтеры)</a:t>
                      </a:r>
                    </a:p>
                  </a:txBody>
                  <a:tcPr marL="81853" marR="81853" marT="37778" marB="3777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>
                          <a:effectLst/>
                        </a:rPr>
                        <a:t>Да</a:t>
                      </a:r>
                    </a:p>
                  </a:txBody>
                  <a:tcPr marL="81853" marR="81853" marT="37778" marB="3777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effectLst/>
                        </a:rPr>
                        <a:t>Нет</a:t>
                      </a:r>
                    </a:p>
                  </a:txBody>
                  <a:tcPr marL="81853" marR="81853" marT="37778" marB="37778" anchor="ctr"/>
                </a:tc>
                <a:extLst>
                  <a:ext uri="{0D108BD9-81ED-4DB2-BD59-A6C34878D82A}">
                    <a16:rowId xmlns:a16="http://schemas.microsoft.com/office/drawing/2014/main" val="2755185868"/>
                  </a:ext>
                </a:extLst>
              </a:tr>
              <a:tr h="477811">
                <a:tc>
                  <a:txBody>
                    <a:bodyPr/>
                    <a:lstStyle/>
                    <a:p>
                      <a:pPr algn="l"/>
                      <a:r>
                        <a:rPr lang="ru-RU" sz="1400" b="1">
                          <a:effectLst/>
                        </a:rPr>
                        <a:t>Курьеры:</a:t>
                      </a:r>
                      <a:endParaRPr lang="ru-RU" sz="1400">
                        <a:effectLst/>
                      </a:endParaRPr>
                    </a:p>
                  </a:txBody>
                  <a:tcPr marL="81853" marR="81853" marT="37778" marB="37778" anchor="ctr"/>
                </a:tc>
                <a:tc>
                  <a:txBody>
                    <a:bodyPr/>
                    <a:lstStyle/>
                    <a:p>
                      <a:pPr algn="l"/>
                      <a:endParaRPr lang="ru-RU" sz="1400">
                        <a:effectLst/>
                      </a:endParaRPr>
                    </a:p>
                  </a:txBody>
                  <a:tcPr marL="81853" marR="81853" marT="37778" marB="37778" anchor="ctr"/>
                </a:tc>
                <a:tc>
                  <a:txBody>
                    <a:bodyPr/>
                    <a:lstStyle/>
                    <a:p>
                      <a:pPr algn="l"/>
                      <a:endParaRPr lang="ru-RU" sz="1400">
                        <a:effectLst/>
                      </a:endParaRPr>
                    </a:p>
                  </a:txBody>
                  <a:tcPr marL="81853" marR="81853" marT="37778" marB="37778" anchor="ctr"/>
                </a:tc>
                <a:tc>
                  <a:txBody>
                    <a:bodyPr/>
                    <a:lstStyle/>
                    <a:p>
                      <a:pPr algn="l"/>
                      <a:endParaRPr lang="ru-RU" sz="1400" dirty="0">
                        <a:effectLst/>
                      </a:endParaRPr>
                    </a:p>
                  </a:txBody>
                  <a:tcPr marL="81853" marR="81853" marT="37778" marB="37778" anchor="ctr"/>
                </a:tc>
                <a:extLst>
                  <a:ext uri="{0D108BD9-81ED-4DB2-BD59-A6C34878D82A}">
                    <a16:rowId xmlns:a16="http://schemas.microsoft.com/office/drawing/2014/main" val="2301939313"/>
                  </a:ext>
                </a:extLst>
              </a:tr>
              <a:tr h="815930">
                <a:tc>
                  <a:txBody>
                    <a:bodyPr/>
                    <a:lstStyle/>
                    <a:p>
                      <a:pPr algn="l"/>
                      <a:r>
                        <a:rPr lang="ru-RU" sz="1400">
                          <a:effectLst/>
                        </a:rPr>
                        <a:t>Мобильное приложение</a:t>
                      </a:r>
                    </a:p>
                  </a:txBody>
                  <a:tcPr marL="81853" marR="81853" marT="37778" marB="3777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>
                          <a:effectLst/>
                        </a:rPr>
                        <a:t>Да</a:t>
                      </a:r>
                    </a:p>
                  </a:txBody>
                  <a:tcPr marL="81853" marR="81853" marT="37778" marB="3777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>
                          <a:effectLst/>
                        </a:rPr>
                        <a:t>Да</a:t>
                      </a:r>
                    </a:p>
                  </a:txBody>
                  <a:tcPr marL="81853" marR="81853" marT="37778" marB="3777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effectLst/>
                        </a:rPr>
                        <a:t>Да</a:t>
                      </a:r>
                    </a:p>
                  </a:txBody>
                  <a:tcPr marL="81853" marR="81853" marT="37778" marB="37778" anchor="ctr"/>
                </a:tc>
                <a:extLst>
                  <a:ext uri="{0D108BD9-81ED-4DB2-BD59-A6C34878D82A}">
                    <a16:rowId xmlns:a16="http://schemas.microsoft.com/office/drawing/2014/main" val="440674086"/>
                  </a:ext>
                </a:extLst>
              </a:tr>
              <a:tr h="815930">
                <a:tc>
                  <a:txBody>
                    <a:bodyPr/>
                    <a:lstStyle/>
                    <a:p>
                      <a:pPr algn="l"/>
                      <a:r>
                        <a:rPr lang="ru-RU" sz="1400">
                          <a:effectLst/>
                        </a:rPr>
                        <a:t>Оптимизация маршрутов</a:t>
                      </a:r>
                    </a:p>
                  </a:txBody>
                  <a:tcPr marL="81853" marR="81853" marT="37778" marB="3777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>
                          <a:effectLst/>
                        </a:rPr>
                        <a:t>Да (навигация, пробки)</a:t>
                      </a:r>
                    </a:p>
                  </a:txBody>
                  <a:tcPr marL="81853" marR="81853" marT="37778" marB="3777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>
                          <a:effectLst/>
                        </a:rPr>
                        <a:t>Да</a:t>
                      </a:r>
                    </a:p>
                  </a:txBody>
                  <a:tcPr marL="81853" marR="81853" marT="37778" marB="3777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effectLst/>
                        </a:rPr>
                        <a:t>Да (с учетом логистики Самоката)</a:t>
                      </a:r>
                    </a:p>
                  </a:txBody>
                  <a:tcPr marL="81853" marR="81853" marT="37778" marB="37778" anchor="ctr"/>
                </a:tc>
                <a:extLst>
                  <a:ext uri="{0D108BD9-81ED-4DB2-BD59-A6C34878D82A}">
                    <a16:rowId xmlns:a16="http://schemas.microsoft.com/office/drawing/2014/main" val="2416118235"/>
                  </a:ext>
                </a:extLst>
              </a:tr>
              <a:tr h="815930">
                <a:tc>
                  <a:txBody>
                    <a:bodyPr/>
                    <a:lstStyle/>
                    <a:p>
                      <a:pPr algn="l"/>
                      <a:r>
                        <a:rPr lang="ru-RU" sz="1400">
                          <a:effectLst/>
                        </a:rPr>
                        <a:t>Система расчетов</a:t>
                      </a:r>
                    </a:p>
                  </a:txBody>
                  <a:tcPr marL="81853" marR="81853" marT="37778" marB="3777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>
                          <a:effectLst/>
                        </a:rPr>
                        <a:t>Да (зарплата, чаевые)</a:t>
                      </a:r>
                    </a:p>
                  </a:txBody>
                  <a:tcPr marL="81853" marR="81853" marT="37778" marB="3777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>
                          <a:effectLst/>
                        </a:rPr>
                        <a:t>Да (зарплата, чаевые)</a:t>
                      </a:r>
                    </a:p>
                  </a:txBody>
                  <a:tcPr marL="81853" marR="81853" marT="37778" marB="3777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effectLst/>
                        </a:rPr>
                        <a:t>Да (заработная плата)</a:t>
                      </a:r>
                    </a:p>
                  </a:txBody>
                  <a:tcPr marL="81853" marR="81853" marT="37778" marB="37778" anchor="ctr"/>
                </a:tc>
                <a:extLst>
                  <a:ext uri="{0D108BD9-81ED-4DB2-BD59-A6C34878D82A}">
                    <a16:rowId xmlns:a16="http://schemas.microsoft.com/office/drawing/2014/main" val="3848586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808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0940C3A4-0D6C-7590-3963-EAAEA31010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3885486"/>
              </p:ext>
            </p:extLst>
          </p:nvPr>
        </p:nvGraphicFramePr>
        <p:xfrm>
          <a:off x="763480" y="0"/>
          <a:ext cx="11428520" cy="6773661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857130">
                  <a:extLst>
                    <a:ext uri="{9D8B030D-6E8A-4147-A177-3AD203B41FA5}">
                      <a16:colId xmlns:a16="http://schemas.microsoft.com/office/drawing/2014/main" val="2275480348"/>
                    </a:ext>
                  </a:extLst>
                </a:gridCol>
                <a:gridCol w="2857130">
                  <a:extLst>
                    <a:ext uri="{9D8B030D-6E8A-4147-A177-3AD203B41FA5}">
                      <a16:colId xmlns:a16="http://schemas.microsoft.com/office/drawing/2014/main" val="2517958009"/>
                    </a:ext>
                  </a:extLst>
                </a:gridCol>
                <a:gridCol w="2857130">
                  <a:extLst>
                    <a:ext uri="{9D8B030D-6E8A-4147-A177-3AD203B41FA5}">
                      <a16:colId xmlns:a16="http://schemas.microsoft.com/office/drawing/2014/main" val="2578888111"/>
                    </a:ext>
                  </a:extLst>
                </a:gridCol>
                <a:gridCol w="2857130">
                  <a:extLst>
                    <a:ext uri="{9D8B030D-6E8A-4147-A177-3AD203B41FA5}">
                      <a16:colId xmlns:a16="http://schemas.microsoft.com/office/drawing/2014/main" val="2018801966"/>
                    </a:ext>
                  </a:extLst>
                </a:gridCol>
              </a:tblGrid>
              <a:tr h="540621">
                <a:tc>
                  <a:txBody>
                    <a:bodyPr/>
                    <a:lstStyle/>
                    <a:p>
                      <a:pPr algn="l"/>
                      <a:r>
                        <a:rPr lang="ru-RU" b="1">
                          <a:effectLst/>
                        </a:rPr>
                        <a:t>Администратор:</a:t>
                      </a:r>
                      <a:endParaRPr lang="ru-RU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endParaRPr lang="ru-RU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endParaRPr lang="ru-RU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endParaRPr lang="ru-RU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748386488"/>
                  </a:ext>
                </a:extLst>
              </a:tr>
              <a:tr h="540621">
                <a:tc>
                  <a:txBody>
                    <a:bodyPr/>
                    <a:lstStyle/>
                    <a:p>
                      <a:pPr algn="l"/>
                      <a:r>
                        <a:rPr lang="ru-RU">
                          <a:effectLst/>
                        </a:rPr>
                        <a:t>Панель управления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>
                          <a:effectLst/>
                        </a:rPr>
                        <a:t>Да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>
                          <a:effectLst/>
                        </a:rPr>
                        <a:t>Да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>
                          <a:effectLst/>
                        </a:rPr>
                        <a:t>Да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46445349"/>
                  </a:ext>
                </a:extLst>
              </a:tr>
              <a:tr h="922235">
                <a:tc>
                  <a:txBody>
                    <a:bodyPr/>
                    <a:lstStyle/>
                    <a:p>
                      <a:pPr algn="l"/>
                      <a:r>
                        <a:rPr lang="ru-RU">
                          <a:effectLst/>
                        </a:rPr>
                        <a:t>Дашборд с аналитикой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>
                          <a:effectLst/>
                        </a:rPr>
                        <a:t>Да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>
                          <a:effectLst/>
                        </a:rPr>
                        <a:t>Да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>
                          <a:effectLst/>
                        </a:rPr>
                        <a:t>Да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297080888"/>
                  </a:ext>
                </a:extLst>
              </a:tr>
              <a:tr h="922235">
                <a:tc>
                  <a:txBody>
                    <a:bodyPr/>
                    <a:lstStyle/>
                    <a:p>
                      <a:pPr algn="l"/>
                      <a:r>
                        <a:rPr lang="ru-RU">
                          <a:effectLst/>
                        </a:rPr>
                        <a:t>Настройка тарифов/акций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>
                          <a:effectLst/>
                        </a:rPr>
                        <a:t>Да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>
                          <a:effectLst/>
                        </a:rPr>
                        <a:t>Да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>
                          <a:effectLst/>
                        </a:rPr>
                        <a:t>Да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954400464"/>
                  </a:ext>
                </a:extLst>
              </a:tr>
              <a:tr h="540621">
                <a:tc>
                  <a:txBody>
                    <a:bodyPr/>
                    <a:lstStyle/>
                    <a:p>
                      <a:pPr algn="l"/>
                      <a:r>
                        <a:rPr lang="ru-RU" b="1">
                          <a:effectLst/>
                        </a:rPr>
                        <a:t>Дополнительно:</a:t>
                      </a:r>
                      <a:endParaRPr lang="ru-RU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endParaRPr lang="ru-RU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endParaRPr lang="ru-RU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endParaRPr lang="ru-RU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124587864"/>
                  </a:ext>
                </a:extLst>
              </a:tr>
              <a:tr h="540621">
                <a:tc>
                  <a:txBody>
                    <a:bodyPr/>
                    <a:lstStyle/>
                    <a:p>
                      <a:pPr algn="l"/>
                      <a:r>
                        <a:rPr lang="ru-RU">
                          <a:effectLst/>
                        </a:rPr>
                        <a:t>Время доставки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>
                          <a:effectLst/>
                        </a:rPr>
                        <a:t>~30-60 мин.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>
                          <a:effectLst/>
                        </a:rPr>
                        <a:t>~30-60 мин.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>
                          <a:effectLst/>
                        </a:rPr>
                        <a:t>~15-30 мин.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234985665"/>
                  </a:ext>
                </a:extLst>
              </a:tr>
              <a:tr h="922235">
                <a:tc>
                  <a:txBody>
                    <a:bodyPr/>
                    <a:lstStyle/>
                    <a:p>
                      <a:pPr algn="l"/>
                      <a:r>
                        <a:rPr lang="ru-RU">
                          <a:effectLst/>
                        </a:rPr>
                        <a:t>Зона покрытия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>
                          <a:effectLst/>
                        </a:rPr>
                        <a:t>Широкая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>
                          <a:effectLst/>
                        </a:rPr>
                        <a:t>Широкая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>
                          <a:effectLst/>
                        </a:rPr>
                        <a:t>Ограничена (город, район)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394673142"/>
                  </a:ext>
                </a:extLst>
              </a:tr>
              <a:tr h="540621">
                <a:tc>
                  <a:txBody>
                    <a:bodyPr/>
                    <a:lstStyle/>
                    <a:p>
                      <a:pPr algn="l"/>
                      <a:r>
                        <a:rPr lang="ru-RU">
                          <a:effectLst/>
                        </a:rPr>
                        <a:t>Собственные кухни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>
                          <a:effectLst/>
                        </a:rPr>
                        <a:t>Нет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>
                          <a:effectLst/>
                        </a:rPr>
                        <a:t>Нет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>
                          <a:effectLst/>
                        </a:rPr>
                        <a:t>Да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863333787"/>
                  </a:ext>
                </a:extLst>
              </a:tr>
              <a:tr h="1303851"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effectLst/>
                        </a:rPr>
                        <a:t>Фокус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>
                          <a:effectLst/>
                        </a:rPr>
                        <a:t>Широкий выбор ресторанов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>
                          <a:effectLst/>
                        </a:rPr>
                        <a:t>Широкий выбор ресторанов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effectLst/>
                        </a:rPr>
                        <a:t>Удобство, скорость, собственная продукция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108222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0818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D9B2F1-289B-67D5-7DB7-959CCFF58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Отличия </a:t>
            </a:r>
            <a:r>
              <a:rPr lang="en-US" dirty="0"/>
              <a:t>Bunnies</a:t>
            </a:r>
            <a:r>
              <a:rPr lang="ru-RU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A73675-2BCB-5550-1216-2575BAAFB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9" y="1571347"/>
            <a:ext cx="10428303" cy="4953739"/>
          </a:xfrm>
        </p:spPr>
        <p:txBody>
          <a:bodyPr>
            <a:normAutofit lnSpcReduction="10000"/>
          </a:bodyPr>
          <a:lstStyle/>
          <a:p>
            <a:pPr algn="l">
              <a:buNone/>
            </a:pPr>
            <a:r>
              <a:rPr lang="ru-RU" b="0" i="0" dirty="0">
                <a:solidFill>
                  <a:srgbClr val="212529"/>
                </a:solidFill>
                <a:effectLst/>
                <a:latin typeface="-apple-system"/>
              </a:rPr>
              <a:t>“</a:t>
            </a:r>
            <a:r>
              <a:rPr lang="ru-RU" b="0" i="0" dirty="0" err="1">
                <a:solidFill>
                  <a:srgbClr val="212529"/>
                </a:solidFill>
                <a:effectLst/>
                <a:latin typeface="-apple-system"/>
              </a:rPr>
              <a:t>Bunnies</a:t>
            </a:r>
            <a:r>
              <a:rPr lang="ru-RU" b="0" i="0" dirty="0">
                <a:solidFill>
                  <a:srgbClr val="212529"/>
                </a:solidFill>
                <a:effectLst/>
                <a:latin typeface="-apple-system"/>
              </a:rPr>
              <a:t>” будет отличаться от конкурентов следующими ключевыми аспектами: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212529"/>
                </a:solidFill>
                <a:effectLst/>
                <a:latin typeface="-apple-system"/>
              </a:rPr>
              <a:t>акцент на здоровом питании:</a:t>
            </a:r>
            <a:r>
              <a:rPr lang="ru-RU" b="0" i="0" dirty="0">
                <a:solidFill>
                  <a:srgbClr val="212529"/>
                </a:solidFill>
                <a:effectLst/>
                <a:latin typeface="-apple-system"/>
              </a:rPr>
              <a:t> Более строгий отбор ресторанов и блюд, с упором на здоровые ингредиенты, калорийность, соотношение БЖУ, возможность выбора блюд под конкретные диеты (веганство, безглютеновая диета, и т.д.) с возможностью детальной настройки.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212529"/>
                </a:solidFill>
                <a:effectLst/>
                <a:latin typeface="-apple-system"/>
              </a:rPr>
              <a:t>персонализация питания:</a:t>
            </a:r>
            <a:r>
              <a:rPr lang="ru-RU" b="0" i="0" dirty="0">
                <a:solidFill>
                  <a:srgbClr val="212529"/>
                </a:solidFill>
                <a:effectLst/>
                <a:latin typeface="-apple-system"/>
              </a:rPr>
              <a:t> Возможность указывать пищевые предпочтения, аллергии, непереносимости, получать рекомендации по блюдам, адаптированным под индивидуальные потребности.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212529"/>
                </a:solidFill>
                <a:effectLst/>
                <a:latin typeface="-apple-system"/>
              </a:rPr>
              <a:t>прозрачность состава и происхождения продуктов:</a:t>
            </a:r>
            <a:r>
              <a:rPr lang="ru-RU" b="0" i="0" dirty="0">
                <a:solidFill>
                  <a:srgbClr val="212529"/>
                </a:solidFill>
                <a:effectLst/>
                <a:latin typeface="-apple-system"/>
              </a:rPr>
              <a:t> Более детальная информация о поставщиках, способах приготовления и составе блюд.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212529"/>
                </a:solidFill>
                <a:effectLst/>
                <a:latin typeface="-apple-system"/>
              </a:rPr>
              <a:t>возможность заказа заранее с планированием по дням недели:</a:t>
            </a:r>
            <a:r>
              <a:rPr lang="ru-RU" b="0" i="0" dirty="0">
                <a:solidFill>
                  <a:srgbClr val="212529"/>
                </a:solidFill>
                <a:effectLst/>
                <a:latin typeface="-apple-system"/>
              </a:rPr>
              <a:t> Для удобного планирования питания и соблюдения диеты.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212529"/>
                </a:solidFill>
                <a:effectLst/>
                <a:latin typeface="-apple-system"/>
              </a:rPr>
              <a:t>более тесная интеграция с сервисами, помогающими вести здоровый образ жизни:</a:t>
            </a:r>
            <a:r>
              <a:rPr lang="ru-RU" b="0" i="0" dirty="0">
                <a:solidFill>
                  <a:srgbClr val="212529"/>
                </a:solidFill>
                <a:effectLst/>
                <a:latin typeface="-apple-system"/>
              </a:rPr>
              <a:t> Возможность интеграции с фитнес-трекерами, приложениями для подсчета калорий и т.п.</a:t>
            </a:r>
          </a:p>
        </p:txBody>
      </p:sp>
    </p:spTree>
    <p:extLst>
      <p:ext uri="{BB962C8B-B14F-4D97-AF65-F5344CB8AC3E}">
        <p14:creationId xmlns:p14="http://schemas.microsoft.com/office/powerpoint/2010/main" val="3860448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6CE92CE3-1221-3CC7-4054-C29BD0A3FD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74859"/>
            <a:ext cx="12121392" cy="365174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83DE66-7345-540F-734B-AD3CB205574A}"/>
              </a:ext>
            </a:extLst>
          </p:cNvPr>
          <p:cNvSpPr txBox="1"/>
          <p:nvPr/>
        </p:nvSpPr>
        <p:spPr>
          <a:xfrm>
            <a:off x="3400148" y="381739"/>
            <a:ext cx="61078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212529"/>
                </a:solidFill>
                <a:latin typeface="-apple-system"/>
              </a:rPr>
              <a:t>О</a:t>
            </a:r>
            <a:r>
              <a:rPr lang="ru-RU" sz="3200" b="0" i="0" dirty="0">
                <a:solidFill>
                  <a:srgbClr val="212529"/>
                </a:solidFill>
                <a:effectLst/>
                <a:latin typeface="-apple-system"/>
              </a:rPr>
              <a:t>писание основных бизнес-процессов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47105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D39952-5E42-AD75-DE59-19344CAB5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661" y="395654"/>
            <a:ext cx="9601200" cy="1485900"/>
          </a:xfrm>
        </p:spPr>
        <p:txBody>
          <a:bodyPr/>
          <a:lstStyle/>
          <a:p>
            <a:r>
              <a:rPr lang="ru-RU" dirty="0"/>
              <a:t>Контекстная диаграмма</a:t>
            </a:r>
          </a:p>
        </p:txBody>
      </p:sp>
      <p:pic>
        <p:nvPicPr>
          <p:cNvPr id="1026" name="Picture 2" descr="https://sun9-23.userapi.com/impg/-PeUV9Va316x8oxHrRQvbNlZEVLyFKQvqYqB3w/ZoN1X157Kig.jpg?size=1280x705&amp;quality=95&amp;sign=018468890e08fa27608bc9f71fd36bae&amp;type=albu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493" y="1428750"/>
            <a:ext cx="8093413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560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C20343-D564-278F-C09F-B87B76AC6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212529"/>
                </a:solidFill>
                <a:effectLst/>
                <a:latin typeface="-apple-system"/>
              </a:rPr>
              <a:t> Список потребностей заинтересованных лиц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25730878-3178-45FE-A018-FA461FA7F0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1714860"/>
              </p:ext>
            </p:extLst>
          </p:nvPr>
        </p:nvGraphicFramePr>
        <p:xfrm>
          <a:off x="2068498" y="2050743"/>
          <a:ext cx="8558074" cy="470516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279037">
                  <a:extLst>
                    <a:ext uri="{9D8B030D-6E8A-4147-A177-3AD203B41FA5}">
                      <a16:colId xmlns:a16="http://schemas.microsoft.com/office/drawing/2014/main" val="2333178576"/>
                    </a:ext>
                  </a:extLst>
                </a:gridCol>
                <a:gridCol w="4279037">
                  <a:extLst>
                    <a:ext uri="{9D8B030D-6E8A-4147-A177-3AD203B41FA5}">
                      <a16:colId xmlns:a16="http://schemas.microsoft.com/office/drawing/2014/main" val="2301281804"/>
                    </a:ext>
                  </a:extLst>
                </a:gridCol>
              </a:tblGrid>
              <a:tr h="349292">
                <a:tc>
                  <a:txBody>
                    <a:bodyPr/>
                    <a:lstStyle/>
                    <a:p>
                      <a:pPr algn="l"/>
                      <a:r>
                        <a:rPr lang="ru-RU" sz="1600">
                          <a:effectLst/>
                        </a:rPr>
                        <a:t>Заинтересованное лицо</a:t>
                      </a:r>
                    </a:p>
                  </a:txBody>
                  <a:tcPr marL="84713" marR="84713" marT="39098" marB="3909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>
                          <a:effectLst/>
                        </a:rPr>
                        <a:t>Потребность</a:t>
                      </a:r>
                    </a:p>
                  </a:txBody>
                  <a:tcPr marL="84713" marR="84713" marT="39098" marB="39098" anchor="ctr"/>
                </a:tc>
                <a:extLst>
                  <a:ext uri="{0D108BD9-81ED-4DB2-BD59-A6C34878D82A}">
                    <a16:rowId xmlns:a16="http://schemas.microsoft.com/office/drawing/2014/main" val="969088949"/>
                  </a:ext>
                </a:extLst>
              </a:tr>
              <a:tr h="1582085"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effectLst/>
                        </a:rPr>
                        <a:t>Клиенты</a:t>
                      </a:r>
                    </a:p>
                  </a:txBody>
                  <a:tcPr marL="84713" marR="84713" marT="39098" marB="3909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>
                          <a:effectLst/>
                        </a:rPr>
                        <a:t>Удобный интерфейс, широкий выбор здоровой еды, персонализированные рекомендации, быстрая доставка, прозрачная информация о составе и происхождении продуктов, возможность планирования заказов, система лояльности</a:t>
                      </a:r>
                    </a:p>
                  </a:txBody>
                  <a:tcPr marL="84713" marR="84713" marT="39098" marB="39098" anchor="ctr"/>
                </a:tc>
                <a:extLst>
                  <a:ext uri="{0D108BD9-81ED-4DB2-BD59-A6C34878D82A}">
                    <a16:rowId xmlns:a16="http://schemas.microsoft.com/office/drawing/2014/main" val="510874871"/>
                  </a:ext>
                </a:extLst>
              </a:tr>
              <a:tr h="1335527">
                <a:tc>
                  <a:txBody>
                    <a:bodyPr/>
                    <a:lstStyle/>
                    <a:p>
                      <a:pPr algn="l"/>
                      <a:r>
                        <a:rPr lang="ru-RU" sz="1600">
                          <a:effectLst/>
                        </a:rPr>
                        <a:t>Рестораны</a:t>
                      </a:r>
                    </a:p>
                  </a:txBody>
                  <a:tcPr marL="84713" marR="84713" marT="39098" marB="3909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>
                          <a:effectLst/>
                        </a:rPr>
                        <a:t>Простота в использовании, увеличение заказов, доступ к аналитике продаж, интеграция с системой учета, возможность управления меню, автоматизированные процессы</a:t>
                      </a:r>
                    </a:p>
                  </a:txBody>
                  <a:tcPr marL="84713" marR="84713" marT="39098" marB="39098" anchor="ctr"/>
                </a:tc>
                <a:extLst>
                  <a:ext uri="{0D108BD9-81ED-4DB2-BD59-A6C34878D82A}">
                    <a16:rowId xmlns:a16="http://schemas.microsoft.com/office/drawing/2014/main" val="1539529347"/>
                  </a:ext>
                </a:extLst>
              </a:tr>
              <a:tr h="842409">
                <a:tc>
                  <a:txBody>
                    <a:bodyPr/>
                    <a:lstStyle/>
                    <a:p>
                      <a:pPr algn="l"/>
                      <a:r>
                        <a:rPr lang="ru-RU" sz="1600">
                          <a:effectLst/>
                        </a:rPr>
                        <a:t>Курьеры</a:t>
                      </a:r>
                    </a:p>
                  </a:txBody>
                  <a:tcPr marL="84713" marR="84713" marT="39098" marB="3909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>
                          <a:effectLst/>
                        </a:rPr>
                        <a:t>Оптимизированные маршруты, прозрачная система расчетов, удобное приложение, стабильный доход</a:t>
                      </a:r>
                    </a:p>
                  </a:txBody>
                  <a:tcPr marL="84713" marR="84713" marT="39098" marB="39098" anchor="ctr"/>
                </a:tc>
                <a:extLst>
                  <a:ext uri="{0D108BD9-81ED-4DB2-BD59-A6C34878D82A}">
                    <a16:rowId xmlns:a16="http://schemas.microsoft.com/office/drawing/2014/main" val="1446204762"/>
                  </a:ext>
                </a:extLst>
              </a:tr>
              <a:tr h="595851">
                <a:tc>
                  <a:txBody>
                    <a:bodyPr/>
                    <a:lstStyle/>
                    <a:p>
                      <a:pPr algn="l"/>
                      <a:r>
                        <a:rPr lang="ru-RU" sz="1600">
                          <a:effectLst/>
                        </a:rPr>
                        <a:t>Администрация </a:t>
                      </a:r>
                      <a:r>
                        <a:rPr lang="en-US" sz="1600">
                          <a:effectLst/>
                        </a:rPr>
                        <a:t>Bunnies</a:t>
                      </a:r>
                    </a:p>
                  </a:txBody>
                  <a:tcPr marL="84713" marR="84713" marT="39098" marB="3909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effectLst/>
                        </a:rPr>
                        <a:t>Прибыль, рост числа пользователей, эффективная система, масштабируемость</a:t>
                      </a:r>
                    </a:p>
                  </a:txBody>
                  <a:tcPr marL="84713" marR="84713" marT="39098" marB="39098" anchor="ctr"/>
                </a:tc>
                <a:extLst>
                  <a:ext uri="{0D108BD9-81ED-4DB2-BD59-A6C34878D82A}">
                    <a16:rowId xmlns:a16="http://schemas.microsoft.com/office/drawing/2014/main" val="3610488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053900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Другая 4">
      <a:dk1>
        <a:sysClr val="windowText" lastClr="000000"/>
      </a:dk1>
      <a:lt1>
        <a:sysClr val="window" lastClr="FFFFFF"/>
      </a:lt1>
      <a:dk2>
        <a:srgbClr val="491347"/>
      </a:dk2>
      <a:lt2>
        <a:srgbClr val="EAE5EB"/>
      </a:lt2>
      <a:accent1>
        <a:srgbClr val="92278F"/>
      </a:accent1>
      <a:accent2>
        <a:srgbClr val="D565D2"/>
      </a:accent2>
      <a:accent3>
        <a:srgbClr val="D565D2"/>
      </a:accent3>
      <a:accent4>
        <a:srgbClr val="D565D2"/>
      </a:accent4>
      <a:accent5>
        <a:srgbClr val="E398E1"/>
      </a:accent5>
      <a:accent6>
        <a:srgbClr val="F1CBF0"/>
      </a:accent6>
      <a:hlink>
        <a:srgbClr val="92278F"/>
      </a:hlink>
      <a:folHlink>
        <a:srgbClr val="6666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272</TotalTime>
  <Words>679</Words>
  <Application>Microsoft Office PowerPoint</Application>
  <PresentationFormat>Широкоэкранный</PresentationFormat>
  <Paragraphs>161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-apple-system</vt:lpstr>
      <vt:lpstr>Arial</vt:lpstr>
      <vt:lpstr>Calibri</vt:lpstr>
      <vt:lpstr>Franklin Gothic Book</vt:lpstr>
      <vt:lpstr>Crop</vt:lpstr>
      <vt:lpstr>Система доставки еды «Bunnies»</vt:lpstr>
      <vt:lpstr>Конкурентные решения</vt:lpstr>
      <vt:lpstr>Презентация PowerPoint</vt:lpstr>
      <vt:lpstr>Презентация PowerPoint</vt:lpstr>
      <vt:lpstr>Презентация PowerPoint</vt:lpstr>
      <vt:lpstr>Отличия Bunnies </vt:lpstr>
      <vt:lpstr>Презентация PowerPoint</vt:lpstr>
      <vt:lpstr>Контекстная диаграмма</vt:lpstr>
      <vt:lpstr> Список потребностей заинтересованных лиц</vt:lpstr>
      <vt:lpstr>Список внешних систем</vt:lpstr>
      <vt:lpstr>Список данных, которыми обменивается система с внешними системами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доставки еды «Two Bunnies»</dc:title>
  <dc:creator>Настя</dc:creator>
  <cp:lastModifiedBy>Кубышева Полина Александровна</cp:lastModifiedBy>
  <cp:revision>25</cp:revision>
  <dcterms:created xsi:type="dcterms:W3CDTF">2022-10-19T15:48:45Z</dcterms:created>
  <dcterms:modified xsi:type="dcterms:W3CDTF">2025-04-14T12:52:51Z</dcterms:modified>
</cp:coreProperties>
</file>