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94" r:id="rId15"/>
    <p:sldId id="295" r:id="rId16"/>
    <p:sldId id="296" r:id="rId17"/>
    <p:sldId id="297" r:id="rId18"/>
    <p:sldId id="299" r:id="rId19"/>
    <p:sldId id="298" r:id="rId20"/>
    <p:sldId id="274" r:id="rId21"/>
    <p:sldId id="300" r:id="rId22"/>
    <p:sldId id="301" r:id="rId23"/>
    <p:sldId id="302" r:id="rId24"/>
    <p:sldId id="303" r:id="rId25"/>
    <p:sldId id="305" r:id="rId26"/>
    <p:sldId id="304" r:id="rId27"/>
    <p:sldId id="268" r:id="rId28"/>
    <p:sldId id="269" r:id="rId29"/>
    <p:sldId id="270" r:id="rId30"/>
    <p:sldId id="271" r:id="rId31"/>
    <p:sldId id="272" r:id="rId32"/>
    <p:sldId id="273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306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78" d="100"/>
          <a:sy n="78" d="100"/>
        </p:scale>
        <p:origin x="80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64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48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436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931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92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148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09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47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4054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929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116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1835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921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68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710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5896" y="1089423"/>
            <a:ext cx="16396206" cy="212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98D3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017" y="3688344"/>
            <a:ext cx="16983965" cy="622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08436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3.wdp"/><Relationship Id="rId5" Type="http://schemas.openxmlformats.org/officeDocument/2006/relationships/image" Target="../media/image10.jpe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sql_ref_sqlserver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392" y="4575607"/>
            <a:ext cx="11359515" cy="347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2540" algn="ctr">
              <a:lnSpc>
                <a:spcPct val="84100"/>
              </a:lnSpc>
            </a:pPr>
            <a:r>
              <a:rPr sz="9000" spc="13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SCIENCE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420" dirty="0">
                <a:solidFill>
                  <a:srgbClr val="2098D3"/>
                </a:solidFill>
                <a:latin typeface="Century"/>
                <a:cs typeface="Century"/>
              </a:rPr>
              <a:t>AND</a:t>
            </a:r>
            <a:r>
              <a:rPr sz="9000" spc="-1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35" dirty="0">
                <a:solidFill>
                  <a:srgbClr val="2098D3"/>
                </a:solidFill>
                <a:latin typeface="Century"/>
                <a:cs typeface="Century"/>
              </a:rPr>
              <a:t>MACHINE</a:t>
            </a:r>
            <a:r>
              <a:rPr sz="9000" spc="2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700" dirty="0">
                <a:solidFill>
                  <a:srgbClr val="2098D3"/>
                </a:solidFill>
                <a:latin typeface="Century"/>
                <a:cs typeface="Century"/>
              </a:rPr>
              <a:t>LEARNING</a:t>
            </a:r>
            <a:r>
              <a:rPr sz="9000" spc="-25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9000" spc="-204" dirty="0">
                <a:solidFill>
                  <a:srgbClr val="2098D3"/>
                </a:solidFill>
                <a:latin typeface="Century"/>
                <a:cs typeface="Century"/>
              </a:rPr>
              <a:t>BOOTCAMP</a:t>
            </a:r>
            <a:endParaRPr sz="9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981" y="9178804"/>
            <a:ext cx="9036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100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3450">
              <a:latin typeface="Century"/>
              <a:cs typeface="Century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940" y="1000140"/>
            <a:ext cx="3581400" cy="358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419100"/>
            <a:ext cx="16396206" cy="2127250"/>
          </a:xfrm>
          <a:prstGeom prst="rect">
            <a:avLst/>
          </a:prstGeom>
        </p:spPr>
        <p:txBody>
          <a:bodyPr vert="horz" wrap="square" lIns="0" tIns="121005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135" dirty="0"/>
              <a:t>TYPES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70" dirty="0"/>
              <a:t>D</a:t>
            </a:r>
            <a:r>
              <a:rPr spc="-70" dirty="0"/>
              <a:t>ATABASES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z="3000" spc="-130" dirty="0"/>
              <a:t>OP</a:t>
            </a:r>
            <a:r>
              <a:rPr sz="3000" spc="-125" dirty="0"/>
              <a:t>E</a:t>
            </a:r>
            <a:r>
              <a:rPr sz="3000" spc="-90" dirty="0"/>
              <a:t>R</a:t>
            </a:r>
            <a:r>
              <a:rPr sz="3000" spc="-105" dirty="0"/>
              <a:t>A</a:t>
            </a:r>
            <a:r>
              <a:rPr sz="3000" spc="-125" dirty="0"/>
              <a:t>TIONAL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20" dirty="0"/>
              <a:t>VS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45" dirty="0"/>
              <a:t>ANALY</a:t>
            </a:r>
            <a:r>
              <a:rPr sz="3000" spc="-35" dirty="0"/>
              <a:t>T</a:t>
            </a:r>
            <a:r>
              <a:rPr sz="3000" spc="-220" dirty="0"/>
              <a:t>I</a:t>
            </a:r>
            <a:r>
              <a:rPr sz="3000" spc="-405" dirty="0"/>
              <a:t>C</a:t>
            </a:r>
            <a:r>
              <a:rPr sz="3000" spc="-65" dirty="0"/>
              <a:t>AL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3709470"/>
            <a:ext cx="15002510" cy="18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>
              <a:lnSpc>
                <a:spcPct val="120700"/>
              </a:lnSpc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erat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ckbone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ompanies,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organizations,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institutio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througho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world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oday.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ect,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basis.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stored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meaning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-1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changes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tant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always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flects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nute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inform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6747439"/>
            <a:ext cx="15986125" cy="189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20600"/>
              </a:lnSpc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ytic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ses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store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rack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orical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ndent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valuab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rac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trends,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view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sta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istical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over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tacti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strate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business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projec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ions.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stati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meani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(or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rarely)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odifi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ho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might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ded.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4534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8553" rIns="0" bIns="0" rtlCol="0">
            <a:spAutoFit/>
          </a:bodyPr>
          <a:lstStyle/>
          <a:p>
            <a:pPr marL="10795">
              <a:lnSpc>
                <a:spcPct val="100000"/>
              </a:lnSpc>
            </a:pPr>
            <a:r>
              <a:rPr spc="-40" dirty="0"/>
              <a:t>WHAT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475" dirty="0"/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35" dirty="0"/>
              <a:t>RELATIONAL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70" dirty="0"/>
              <a:t>DATABASE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8568" y="4509333"/>
            <a:ext cx="16275685" cy="245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 marR="1121410" indent="-17145">
              <a:lnSpc>
                <a:spcPct val="120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red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rmati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n.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745490" marR="5080" indent="-228600">
              <a:lnSpc>
                <a:spcPct val="104400"/>
              </a:lnSpc>
              <a:spcBef>
                <a:spcPts val="2415"/>
              </a:spcBef>
              <a:buClr>
                <a:srgbClr val="084365"/>
              </a:buClr>
              <a:buFont typeface="Arial"/>
              <a:buChar char="●"/>
              <a:tabLst>
                <a:tab pos="938530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built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tables,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whi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bet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ecor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ows)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utes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fiel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009" y="8278271"/>
            <a:ext cx="1125156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concepts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211899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RDBMS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6111855" cy="5304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mana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syst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DBMS)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program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aintain,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modify,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 marR="316865" indent="4445">
              <a:lnSpc>
                <a:spcPct val="120000"/>
              </a:lnSpc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de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900" spc="-70" dirty="0">
                <a:solidFill>
                  <a:srgbClr val="084365"/>
                </a:solidFill>
                <a:latin typeface="Verdana"/>
                <a:cs typeface="Verdana"/>
              </a:rPr>
              <a:t>fa</a:t>
            </a:r>
            <a:r>
              <a:rPr sz="290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900" spc="-160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900" spc="2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universal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ases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y,</a:t>
            </a:r>
            <a:r>
              <a:rPr sz="2750" spc="-1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BMS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QL.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mo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just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means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xtrac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kno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also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defining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hold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organize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a.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RD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upport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SQL.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graphi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interface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endParaRPr lang="pt-PT" sz="2750" spc="-2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lang="en-GB"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lang="en-GB" sz="2750" spc="-16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MySQL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lang="en-GB"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My</a:t>
            </a:r>
            <a:r>
              <a:rPr lang="en-GB"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ork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enc</a:t>
            </a:r>
            <a:r>
              <a:rPr lang="en-GB" sz="2750" spc="-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457700"/>
            <a:ext cx="182880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pt-PT" sz="7000" spc="-365" dirty="0">
                <a:solidFill>
                  <a:srgbClr val="2098D3"/>
                </a:solidFill>
                <a:latin typeface="Century"/>
                <a:cs typeface="Century"/>
              </a:rPr>
              <a:t>SHOW CASE SAKILLA</a:t>
            </a:r>
            <a:endParaRPr sz="7000" dirty="0">
              <a:latin typeface="Century"/>
              <a:cs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29026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2505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We are used to seeing denormalized tables.</a:t>
            </a: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Easier to read but a lot of data replicated</a:t>
            </a:r>
          </a:p>
          <a:p>
            <a:pPr marL="12700" marR="135255" indent="4445">
              <a:lnSpc>
                <a:spcPct val="120700"/>
              </a:lnSpc>
            </a:pPr>
            <a:endParaRPr lang="en-GB" sz="2750" spc="-114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What if we transformed it into a link between two tables?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0B37F-D6C5-8E97-9C3C-5BA9EB22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409700"/>
            <a:ext cx="8153400" cy="81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1" y="2528170"/>
            <a:ext cx="76200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one, you would see the products in each order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27DCF-FCE6-9230-7FED-D7B4A107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486" y="660836"/>
            <a:ext cx="6683828" cy="89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0970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528170"/>
            <a:ext cx="13563599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In the other, each line is a product, and there is no product repetition 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29100"/>
            <a:ext cx="12485914" cy="49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58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9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Now, do you want to know the Name of the product based on the order ID?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4328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9" y="1434230"/>
            <a:ext cx="8763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DATABASE ORGANIZATION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0" y="2552700"/>
            <a:ext cx="8153400" cy="1481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These are called Normalized tables and can be “blend” together to obtains the data via de join operation</a:t>
            </a:r>
            <a:endParaRPr lang="en-GB" sz="275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176F0-08F4-1B17-BFA0-A760D5872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739"/>
          <a:stretch/>
        </p:blipFill>
        <p:spPr>
          <a:xfrm>
            <a:off x="9160328" y="4479036"/>
            <a:ext cx="7924800" cy="4422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93F6D0-FFC7-A8A7-9E73-5AA8B12E4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60836"/>
            <a:ext cx="6683828" cy="896532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EC25B3-5A22-AB24-85C6-7F4EB9F3EF2A}"/>
              </a:ext>
            </a:extLst>
          </p:cNvPr>
          <p:cNvCxnSpPr/>
          <p:nvPr/>
        </p:nvCxnSpPr>
        <p:spPr>
          <a:xfrm>
            <a:off x="7391400" y="2324100"/>
            <a:ext cx="15240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4EC222-3E1F-D4A5-C04D-0D9558F0589F}"/>
              </a:ext>
            </a:extLst>
          </p:cNvPr>
          <p:cNvCxnSpPr>
            <a:cxnSpLocks/>
          </p:cNvCxnSpPr>
          <p:nvPr/>
        </p:nvCxnSpPr>
        <p:spPr>
          <a:xfrm>
            <a:off x="7162800" y="4034003"/>
            <a:ext cx="1752600" cy="2252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3">
            <a:extLst>
              <a:ext uri="{FF2B5EF4-FFF2-40B4-BE49-F238E27FC236}">
                <a16:creationId xmlns:a16="http://schemas.microsoft.com/office/drawing/2014/main" id="{035E6F39-5C67-3C6A-1A1E-FF28FE1B187B}"/>
              </a:ext>
            </a:extLst>
          </p:cNvPr>
          <p:cNvSpPr txBox="1"/>
          <p:nvPr/>
        </p:nvSpPr>
        <p:spPr>
          <a:xfrm>
            <a:off x="7666264" y="6057912"/>
            <a:ext cx="1020536" cy="457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5255" indent="4445">
              <a:lnSpc>
                <a:spcPct val="1207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endParaRPr lang="en-GB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511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827040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4007937"/>
            <a:ext cx="1474724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QL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equ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osit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ons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na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yst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entis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3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Python,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R,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ahead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el.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881196"/>
            <a:ext cx="410210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think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is?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90500"/>
            <a:ext cx="16396206" cy="2127250"/>
          </a:xfrm>
          <a:prstGeom prst="rect">
            <a:avLst/>
          </a:prstGeom>
        </p:spPr>
        <p:txBody>
          <a:bodyPr vert="horz" wrap="square" lIns="0" tIns="153555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20" dirty="0"/>
              <a:t>RELATIONSHIPS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2017" y="2789421"/>
            <a:ext cx="16983965" cy="622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LAT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ONS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IPS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BE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\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 dirty="0">
              <a:latin typeface="Century"/>
              <a:cs typeface="Century"/>
            </a:endParaRPr>
          </a:p>
          <a:p>
            <a:pPr marL="269240">
              <a:lnSpc>
                <a:spcPct val="100000"/>
              </a:lnSpc>
              <a:spcBef>
                <a:spcPts val="33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11785" marR="5080">
              <a:lnSpc>
                <a:spcPct val="104099"/>
              </a:lnSpc>
            </a:pPr>
            <a:r>
              <a:rPr spc="-235" dirty="0"/>
              <a:t>If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55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20" dirty="0"/>
              <a:t>given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60" dirty="0"/>
              <a:t>t</a:t>
            </a:r>
            <a:r>
              <a:rPr spc="-70" dirty="0"/>
              <a:t>ab</a:t>
            </a:r>
            <a:r>
              <a:rPr spc="-30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spc="-160" dirty="0"/>
              <a:t>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85" dirty="0"/>
              <a:t>be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</a:t>
            </a:r>
            <a:r>
              <a:rPr spc="-100" dirty="0">
                <a:latin typeface="Verdana"/>
                <a:cs typeface="Verdana"/>
              </a:rPr>
              <a:t>ssocia</a:t>
            </a:r>
            <a:r>
              <a:rPr spc="-65" dirty="0">
                <a:latin typeface="Verdana"/>
                <a:cs typeface="Verdana"/>
              </a:rPr>
              <a:t>t</a:t>
            </a:r>
            <a:r>
              <a:rPr spc="-85" dirty="0">
                <a:latin typeface="Verdana"/>
                <a:cs typeface="Verdana"/>
              </a:rPr>
              <a:t>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80" dirty="0"/>
              <a:t>s</a:t>
            </a:r>
            <a:r>
              <a:rPr spc="-100" dirty="0"/>
              <a:t>ome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5" dirty="0"/>
              <a:t>way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5" dirty="0"/>
              <a:t>with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0" dirty="0"/>
              <a:t>ro</a:t>
            </a:r>
            <a:r>
              <a:rPr spc="-170" dirty="0"/>
              <a:t>w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5" dirty="0"/>
              <a:t>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ano</a:t>
            </a:r>
            <a:r>
              <a:rPr spc="-45" dirty="0"/>
              <a:t>t</a:t>
            </a:r>
            <a:r>
              <a:rPr spc="-140" dirty="0"/>
              <a:t>her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280" dirty="0"/>
              <a:t>e,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55" dirty="0"/>
              <a:t>t</a:t>
            </a:r>
            <a:r>
              <a:rPr spc="-140" dirty="0"/>
              <a:t>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0" dirty="0"/>
              <a:t>ta</a:t>
            </a:r>
            <a:r>
              <a:rPr spc="-85" dirty="0"/>
              <a:t>b</a:t>
            </a:r>
            <a:r>
              <a:rPr spc="-70" dirty="0"/>
              <a:t>l</a:t>
            </a:r>
            <a:r>
              <a:rPr spc="-165" dirty="0"/>
              <a:t>e</a:t>
            </a:r>
            <a:r>
              <a:rPr spc="-160" dirty="0"/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25" dirty="0"/>
              <a:t>sa</a:t>
            </a:r>
            <a:r>
              <a:rPr spc="-55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20" dirty="0"/>
              <a:t>have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45" dirty="0"/>
              <a:t>re</a:t>
            </a:r>
            <a:r>
              <a:rPr spc="-75" dirty="0"/>
              <a:t>l</a:t>
            </a:r>
            <a:r>
              <a:rPr spc="-130" dirty="0"/>
              <a:t>ationship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20" dirty="0"/>
              <a:t>betwe</a:t>
            </a:r>
            <a:r>
              <a:rPr spc="-125" dirty="0"/>
              <a:t>e</a:t>
            </a:r>
            <a:r>
              <a:rPr spc="-160" dirty="0"/>
              <a:t>n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29" dirty="0"/>
              <a:t>them.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3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848360">
              <a:lnSpc>
                <a:spcPct val="100000"/>
              </a:lnSpc>
            </a:pPr>
            <a:r>
              <a:rPr spc="-120" dirty="0">
                <a:latin typeface="Verdana"/>
                <a:cs typeface="Verdana"/>
              </a:rPr>
              <a:t>T</a:t>
            </a:r>
            <a:r>
              <a:rPr spc="-110" dirty="0">
                <a:latin typeface="Verdana"/>
                <a:cs typeface="Verdana"/>
              </a:rPr>
              <a:t>h</a:t>
            </a:r>
            <a:r>
              <a:rPr spc="-105" dirty="0">
                <a:latin typeface="Verdana"/>
                <a:cs typeface="Verdana"/>
              </a:rPr>
              <a:t>ere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Verdana"/>
                <a:cs typeface="Verdana"/>
              </a:rPr>
              <a:t>a</a:t>
            </a:r>
            <a:r>
              <a:rPr spc="-114" dirty="0">
                <a:latin typeface="Verdana"/>
                <a:cs typeface="Verdana"/>
              </a:rPr>
              <a:t>re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70" dirty="0">
                <a:latin typeface="Verdana"/>
                <a:cs typeface="Verdana"/>
              </a:rPr>
              <a:t>th</a:t>
            </a:r>
            <a:r>
              <a:rPr spc="-135" dirty="0">
                <a:latin typeface="Verdana"/>
                <a:cs typeface="Verdana"/>
              </a:rPr>
              <a:t>r</a:t>
            </a:r>
            <a:r>
              <a:rPr spc="-100" dirty="0">
                <a:latin typeface="Verdana"/>
                <a:cs typeface="Verdana"/>
              </a:rPr>
              <a:t>ee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95" dirty="0">
                <a:latin typeface="Verdana"/>
                <a:cs typeface="Verdana"/>
              </a:rPr>
              <a:t>ty</a:t>
            </a:r>
            <a:r>
              <a:rPr spc="-105" dirty="0">
                <a:latin typeface="Verdana"/>
                <a:cs typeface="Verdana"/>
              </a:rPr>
              <a:t>p</a:t>
            </a:r>
            <a:r>
              <a:rPr spc="-125" dirty="0">
                <a:latin typeface="Verdana"/>
                <a:cs typeface="Verdana"/>
              </a:rPr>
              <a:t>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Verdana"/>
                <a:cs typeface="Verdana"/>
              </a:rPr>
              <a:t>of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14" dirty="0">
                <a:latin typeface="Verdana"/>
                <a:cs typeface="Verdana"/>
              </a:rPr>
              <a:t>r</a:t>
            </a:r>
            <a:r>
              <a:rPr spc="-120" dirty="0">
                <a:latin typeface="Verdana"/>
                <a:cs typeface="Verdana"/>
              </a:rPr>
              <a:t>elat</a:t>
            </a:r>
            <a:r>
              <a:rPr spc="-55" dirty="0">
                <a:latin typeface="Verdana"/>
                <a:cs typeface="Verdana"/>
              </a:rPr>
              <a:t>i</a:t>
            </a:r>
            <a:r>
              <a:rPr spc="-120" dirty="0">
                <a:latin typeface="Verdana"/>
                <a:cs typeface="Verdana"/>
              </a:rPr>
              <a:t>on</a:t>
            </a:r>
            <a:r>
              <a:rPr spc="-100" dirty="0">
                <a:latin typeface="Verdana"/>
                <a:cs typeface="Verdana"/>
              </a:rPr>
              <a:t>s</a:t>
            </a:r>
            <a:r>
              <a:rPr spc="-145" dirty="0">
                <a:latin typeface="Verdana"/>
                <a:cs typeface="Verdana"/>
              </a:rPr>
              <a:t>hip</a:t>
            </a:r>
            <a:r>
              <a:rPr spc="-140" dirty="0">
                <a:latin typeface="Verdana"/>
                <a:cs typeface="Verdana"/>
              </a:rPr>
              <a:t>s</a:t>
            </a:r>
            <a:r>
              <a:rPr spc="-740" dirty="0">
                <a:latin typeface="Verdana"/>
                <a:cs typeface="Verdana"/>
              </a:rPr>
              <a:t>:</a:t>
            </a:r>
          </a:p>
          <a:p>
            <a:pPr marL="1088390" indent="-232410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735" dirty="0">
                <a:latin typeface="Verdana"/>
                <a:cs typeface="Verdana"/>
              </a:rPr>
              <a:t>1</a:t>
            </a:r>
          </a:p>
          <a:p>
            <a:pPr marL="1088390" indent="-232410">
              <a:lnSpc>
                <a:spcPct val="100000"/>
              </a:lnSpc>
              <a:spcBef>
                <a:spcPts val="2115"/>
              </a:spcBef>
              <a:buClr>
                <a:srgbClr val="084365"/>
              </a:buClr>
              <a:buFont typeface="Verdana"/>
              <a:buChar char="-"/>
              <a:tabLst>
                <a:tab pos="1088390" algn="l"/>
              </a:tabLst>
            </a:pPr>
            <a:r>
              <a:rPr spc="-735" dirty="0">
                <a:latin typeface="Verdana"/>
                <a:cs typeface="Verdana"/>
              </a:rPr>
              <a:t>1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55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30" dirty="0">
                <a:latin typeface="Verdana"/>
                <a:cs typeface="Verdana"/>
              </a:rPr>
              <a:t>ma</a:t>
            </a:r>
            <a:r>
              <a:rPr spc="-95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</a:p>
          <a:p>
            <a:pPr marL="1089660" indent="-233679">
              <a:lnSpc>
                <a:spcPct val="100000"/>
              </a:lnSpc>
              <a:spcBef>
                <a:spcPts val="2125"/>
              </a:spcBef>
              <a:buClr>
                <a:srgbClr val="084365"/>
              </a:buClr>
              <a:buFont typeface="Verdana"/>
              <a:buChar char="-"/>
              <a:tabLst>
                <a:tab pos="1090295" algn="l"/>
              </a:tabLst>
            </a:pPr>
            <a:r>
              <a:rPr spc="-130" dirty="0">
                <a:latin typeface="Verdana"/>
                <a:cs typeface="Verdana"/>
              </a:rPr>
              <a:t>ma</a:t>
            </a:r>
            <a:r>
              <a:rPr spc="-100" dirty="0">
                <a:latin typeface="Verdana"/>
                <a:cs typeface="Verdana"/>
              </a:rPr>
              <a:t>n</a:t>
            </a:r>
            <a:r>
              <a:rPr spc="-85" dirty="0">
                <a:latin typeface="Verdana"/>
                <a:cs typeface="Verdana"/>
              </a:rPr>
              <a:t>y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60" dirty="0">
                <a:latin typeface="Verdana"/>
                <a:cs typeface="Verdana"/>
              </a:rPr>
              <a:t>t</a:t>
            </a:r>
            <a:r>
              <a:rPr spc="-20" dirty="0">
                <a:latin typeface="Verdana"/>
                <a:cs typeface="Verdana"/>
              </a:rPr>
              <a:t>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m</a:t>
            </a:r>
            <a:r>
              <a:rPr spc="-60" dirty="0">
                <a:latin typeface="Verdana"/>
                <a:cs typeface="Verdana"/>
              </a:rPr>
              <a:t>a</a:t>
            </a:r>
            <a:r>
              <a:rPr spc="-120" dirty="0">
                <a:latin typeface="Verdana"/>
                <a:cs typeface="Verdana"/>
              </a:rPr>
              <a:t>ny</a:t>
            </a:r>
          </a:p>
          <a:p>
            <a:pPr marL="269240"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  <a:spcBef>
                <a:spcPts val="6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pc="-50" dirty="0">
                <a:latin typeface="Verdana"/>
                <a:cs typeface="Verdana"/>
              </a:rPr>
              <a:t>K</a:t>
            </a:r>
            <a:r>
              <a:rPr spc="-110" dirty="0">
                <a:latin typeface="Verdana"/>
                <a:cs typeface="Verdana"/>
              </a:rPr>
              <a:t>eys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75" dirty="0"/>
              <a:t>are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85" dirty="0"/>
              <a:t>special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90" dirty="0"/>
              <a:t>tab</a:t>
            </a:r>
            <a:r>
              <a:rPr spc="-45" dirty="0"/>
              <a:t>l</a:t>
            </a:r>
            <a:r>
              <a:rPr spc="-100" dirty="0"/>
              <a:t>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constr</a:t>
            </a:r>
            <a:r>
              <a:rPr spc="-150" dirty="0"/>
              <a:t>u</a:t>
            </a:r>
            <a:r>
              <a:rPr spc="-90" dirty="0"/>
              <a:t>ct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25" dirty="0"/>
              <a:t>s</a:t>
            </a:r>
            <a:r>
              <a:rPr spc="-95" dirty="0"/>
              <a:t>igned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0" dirty="0"/>
              <a:t>d</a:t>
            </a:r>
            <a:r>
              <a:rPr spc="-135" dirty="0"/>
              <a:t>e</a:t>
            </a:r>
            <a:r>
              <a:rPr spc="-150" dirty="0"/>
              <a:t>n</a:t>
            </a:r>
            <a:r>
              <a:rPr spc="-90" dirty="0"/>
              <a:t>ote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r</a:t>
            </a:r>
            <a:r>
              <a:rPr spc="-125" dirty="0"/>
              <a:t>elationships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50" dirty="0"/>
              <a:t>b</a:t>
            </a:r>
            <a:r>
              <a:rPr spc="-135" dirty="0"/>
              <a:t>etween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65" dirty="0"/>
              <a:t>t</a:t>
            </a:r>
            <a:r>
              <a:rPr spc="-95" dirty="0"/>
              <a:t>a</a:t>
            </a:r>
            <a:r>
              <a:rPr spc="-114" dirty="0"/>
              <a:t>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485900"/>
            <a:ext cx="13563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POSSIBLE RELATIONSHIPS BETWEEN TABLES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28" name="Picture 27" descr="Diagram, engineering drawing&#10;&#10;Description automatically generated">
            <a:extLst>
              <a:ext uri="{FF2B5EF4-FFF2-40B4-BE49-F238E27FC236}">
                <a16:creationId xmlns:a16="http://schemas.microsoft.com/office/drawing/2014/main" id="{3358E13C-1056-F8EB-B75F-7592DA4E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180939"/>
            <a:ext cx="12192000" cy="392512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2517C1-3727-8EE4-2618-3A3D5AAC0992}"/>
              </a:ext>
            </a:extLst>
          </p:cNvPr>
          <p:cNvSpPr txBox="1"/>
          <p:nvPr/>
        </p:nvSpPr>
        <p:spPr>
          <a:xfrm>
            <a:off x="3397431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63430-8A7E-4C5E-4552-2EAEBC9E611C}"/>
              </a:ext>
            </a:extLst>
          </p:cNvPr>
          <p:cNvSpPr txBox="1"/>
          <p:nvPr/>
        </p:nvSpPr>
        <p:spPr>
          <a:xfrm>
            <a:off x="6467202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one-to-many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8C607B-92E2-1703-357C-8E6868BDAA09}"/>
              </a:ext>
            </a:extLst>
          </p:cNvPr>
          <p:cNvSpPr txBox="1"/>
          <p:nvPr/>
        </p:nvSpPr>
        <p:spPr>
          <a:xfrm>
            <a:off x="9487175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40F607-8780-8DCF-C84F-E240CA549431}"/>
              </a:ext>
            </a:extLst>
          </p:cNvPr>
          <p:cNvSpPr txBox="1"/>
          <p:nvPr/>
        </p:nvSpPr>
        <p:spPr>
          <a:xfrm>
            <a:off x="12556944" y="6921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many-to-many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70BC76-A47F-1DA9-4959-5B45D44E7B4B}"/>
              </a:ext>
            </a:extLst>
          </p:cNvPr>
          <p:cNvSpPr txBox="1"/>
          <p:nvPr/>
        </p:nvSpPr>
        <p:spPr>
          <a:xfrm>
            <a:off x="3397430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does not cause duplicates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7214D0-C2BC-01CC-082E-B5874CCC6401}"/>
              </a:ext>
            </a:extLst>
          </p:cNvPr>
          <p:cNvSpPr txBox="1"/>
          <p:nvPr/>
        </p:nvSpPr>
        <p:spPr>
          <a:xfrm>
            <a:off x="6467202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C4E367-02FB-89FE-F248-7F6D66FE51FE}"/>
              </a:ext>
            </a:extLst>
          </p:cNvPr>
          <p:cNvSpPr txBox="1"/>
          <p:nvPr/>
        </p:nvSpPr>
        <p:spPr>
          <a:xfrm>
            <a:off x="9487174" y="7369880"/>
            <a:ext cx="157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A21FA5-7CCE-0CA9-FA59-EB68D22BFF36}"/>
              </a:ext>
            </a:extLst>
          </p:cNvPr>
          <p:cNvSpPr txBox="1"/>
          <p:nvPr/>
        </p:nvSpPr>
        <p:spPr>
          <a:xfrm>
            <a:off x="12556944" y="7369880"/>
            <a:ext cx="157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Join causes duplicates of A and of 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3B1B-F511-C425-A4D8-7C54762B98C2}"/>
              </a:ext>
            </a:extLst>
          </p:cNvPr>
          <p:cNvSpPr txBox="1"/>
          <p:nvPr/>
        </p:nvSpPr>
        <p:spPr>
          <a:xfrm>
            <a:off x="4520834" y="8369174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 relation causes losses of A in Inner joins and Right joins</a:t>
            </a:r>
          </a:p>
        </p:txBody>
      </p:sp>
      <p:sp>
        <p:nvSpPr>
          <p:cNvPr id="38" name="Freeform: Shape 14">
            <a:extLst>
              <a:ext uri="{FF2B5EF4-FFF2-40B4-BE49-F238E27FC236}">
                <a16:creationId xmlns:a16="http://schemas.microsoft.com/office/drawing/2014/main" id="{C6449922-E3D0-3D33-535D-43B4C1B5FBA4}"/>
              </a:ext>
            </a:extLst>
          </p:cNvPr>
          <p:cNvSpPr/>
          <p:nvPr/>
        </p:nvSpPr>
        <p:spPr>
          <a:xfrm>
            <a:off x="4643846" y="6659197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15">
            <a:extLst>
              <a:ext uri="{FF2B5EF4-FFF2-40B4-BE49-F238E27FC236}">
                <a16:creationId xmlns:a16="http://schemas.microsoft.com/office/drawing/2014/main" id="{1AFB638B-9689-085B-1C95-01A7420B6844}"/>
              </a:ext>
            </a:extLst>
          </p:cNvPr>
          <p:cNvSpPr/>
          <p:nvPr/>
        </p:nvSpPr>
        <p:spPr>
          <a:xfrm>
            <a:off x="5828211" y="6667905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4A9105-962E-4C8F-8AB2-4927EAC00CC9}"/>
              </a:ext>
            </a:extLst>
          </p:cNvPr>
          <p:cNvSpPr txBox="1"/>
          <p:nvPr/>
        </p:nvSpPr>
        <p:spPr>
          <a:xfrm>
            <a:off x="10669087" y="8354173"/>
            <a:ext cx="2213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Mandatory relation prevents losses of A in Inner joins and Right joins</a:t>
            </a:r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AB49046-DE06-247C-57FD-91D225F09670}"/>
              </a:ext>
            </a:extLst>
          </p:cNvPr>
          <p:cNvSpPr/>
          <p:nvPr/>
        </p:nvSpPr>
        <p:spPr>
          <a:xfrm>
            <a:off x="10780939" y="6669454"/>
            <a:ext cx="827314" cy="1698171"/>
          </a:xfrm>
          <a:custGeom>
            <a:avLst/>
            <a:gdLst>
              <a:gd name="connsiteX0" fmla="*/ 0 w 827314"/>
              <a:gd name="connsiteY0" fmla="*/ 0 h 1698171"/>
              <a:gd name="connsiteX1" fmla="*/ 635725 w 827314"/>
              <a:gd name="connsiteY1" fmla="*/ 905691 h 1698171"/>
              <a:gd name="connsiteX2" fmla="*/ 827314 w 827314"/>
              <a:gd name="connsiteY2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314" h="1698171">
                <a:moveTo>
                  <a:pt x="0" y="0"/>
                </a:moveTo>
                <a:cubicBezTo>
                  <a:pt x="248919" y="311331"/>
                  <a:pt x="497839" y="622663"/>
                  <a:pt x="635725" y="905691"/>
                </a:cubicBezTo>
                <a:cubicBezTo>
                  <a:pt x="773611" y="1188719"/>
                  <a:pt x="800462" y="1443445"/>
                  <a:pt x="827314" y="1698171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id="{E2D625C6-CB18-05FA-0372-3530931A9E12}"/>
              </a:ext>
            </a:extLst>
          </p:cNvPr>
          <p:cNvSpPr/>
          <p:nvPr/>
        </p:nvSpPr>
        <p:spPr>
          <a:xfrm>
            <a:off x="11965304" y="6678162"/>
            <a:ext cx="1863635" cy="1698172"/>
          </a:xfrm>
          <a:custGeom>
            <a:avLst/>
            <a:gdLst>
              <a:gd name="connsiteX0" fmla="*/ 1863635 w 1863635"/>
              <a:gd name="connsiteY0" fmla="*/ 0 h 1698172"/>
              <a:gd name="connsiteX1" fmla="*/ 1262743 w 1863635"/>
              <a:gd name="connsiteY1" fmla="*/ 182880 h 1698172"/>
              <a:gd name="connsiteX2" fmla="*/ 261258 w 1863635"/>
              <a:gd name="connsiteY2" fmla="*/ 365760 h 1698172"/>
              <a:gd name="connsiteX3" fmla="*/ 0 w 1863635"/>
              <a:gd name="connsiteY3" fmla="*/ 1698172 h 169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35" h="1698172">
                <a:moveTo>
                  <a:pt x="1863635" y="0"/>
                </a:moveTo>
                <a:cubicBezTo>
                  <a:pt x="1696720" y="60960"/>
                  <a:pt x="1529806" y="121920"/>
                  <a:pt x="1262743" y="182880"/>
                </a:cubicBezTo>
                <a:cubicBezTo>
                  <a:pt x="995680" y="243840"/>
                  <a:pt x="471715" y="113211"/>
                  <a:pt x="261258" y="365760"/>
                </a:cubicBezTo>
                <a:cubicBezTo>
                  <a:pt x="50801" y="618309"/>
                  <a:pt x="25400" y="1158240"/>
                  <a:pt x="0" y="1698172"/>
                </a:cubicBez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61566-D69D-567C-37C8-704D7D6160FF}"/>
              </a:ext>
            </a:extLst>
          </p:cNvPr>
          <p:cNvSpPr txBox="1"/>
          <p:nvPr/>
        </p:nvSpPr>
        <p:spPr>
          <a:xfrm>
            <a:off x="6364194" y="2988773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Directors to films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8C2084-91F1-2C66-413B-61D00FCF1FE4}"/>
              </a:ext>
            </a:extLst>
          </p:cNvPr>
          <p:cNvSpPr txBox="1"/>
          <p:nvPr/>
        </p:nvSpPr>
        <p:spPr>
          <a:xfrm>
            <a:off x="12453936" y="2974112"/>
            <a:ext cx="177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Actors to films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7C5DF5-5A33-F74A-6B16-5378EE731DFF}"/>
              </a:ext>
            </a:extLst>
          </p:cNvPr>
          <p:cNvSpPr txBox="1"/>
          <p:nvPr/>
        </p:nvSpPr>
        <p:spPr>
          <a:xfrm>
            <a:off x="9313816" y="2974112"/>
            <a:ext cx="196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Films to Directors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8E465-240B-85F9-6D2A-660B35887D85}"/>
              </a:ext>
            </a:extLst>
          </p:cNvPr>
          <p:cNvSpPr txBox="1"/>
          <p:nvPr/>
        </p:nvSpPr>
        <p:spPr>
          <a:xfrm>
            <a:off x="3163389" y="2996273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People to Tax numbers</a:t>
            </a:r>
          </a:p>
        </p:txBody>
      </p:sp>
    </p:spTree>
    <p:extLst>
      <p:ext uri="{BB962C8B-B14F-4D97-AF65-F5344CB8AC3E}">
        <p14:creationId xmlns:p14="http://schemas.microsoft.com/office/powerpoint/2010/main" val="1910756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24300"/>
            <a:ext cx="3669268" cy="3669268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80" y="453390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Lets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say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to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build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5598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43900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4942372" y="3040059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867" y="4559300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922" y="2775609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7208937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0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2C871074-36E2-F77C-7AD0-86B3D74464A7}"/>
              </a:ext>
            </a:extLst>
          </p:cNvPr>
          <p:cNvSpPr/>
          <p:nvPr/>
        </p:nvSpPr>
        <p:spPr>
          <a:xfrm>
            <a:off x="375412" y="7342551"/>
            <a:ext cx="7600188" cy="2756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534" y="3924300"/>
            <a:ext cx="3691037" cy="36910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SCRIPTING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6324600" y="3667454"/>
            <a:ext cx="5638800" cy="12474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D1E9D8-28D4-E9FC-0C20-99D78EF12150}"/>
              </a:ext>
            </a:extLst>
          </p:cNvPr>
          <p:cNvCxnSpPr/>
          <p:nvPr/>
        </p:nvCxnSpPr>
        <p:spPr>
          <a:xfrm flipH="1">
            <a:off x="3048000" y="4914900"/>
            <a:ext cx="1127506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>
            <a:off x="2171700" y="6498523"/>
            <a:ext cx="0" cy="75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0CEF384B-50A5-0D2C-371E-87F2D77321E7}"/>
              </a:ext>
            </a:extLst>
          </p:cNvPr>
          <p:cNvSpPr txBox="1"/>
          <p:nvPr/>
        </p:nvSpPr>
        <p:spPr>
          <a:xfrm>
            <a:off x="5002430" y="3955750"/>
            <a:ext cx="340409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pd.read_csv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301C323-AABD-646D-C743-E80986AF54A3}"/>
              </a:ext>
            </a:extLst>
          </p:cNvPr>
          <p:cNvSpPr txBox="1"/>
          <p:nvPr/>
        </p:nvSpPr>
        <p:spPr>
          <a:xfrm>
            <a:off x="3174781" y="5982908"/>
            <a:ext cx="3404090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pd.filtering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etc</a:t>
            </a:r>
            <a:endParaRPr lang="pt-PT"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646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pic>
        <p:nvPicPr>
          <p:cNvPr id="1026" name="Picture 2" descr="Hot dog - Wikipedia">
            <a:extLst>
              <a:ext uri="{FF2B5EF4-FFF2-40B4-BE49-F238E27FC236}">
                <a16:creationId xmlns:a16="http://schemas.microsoft.com/office/drawing/2014/main" id="{ABA50A63-1F9F-FA2F-39E3-E1A1BC110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7292444"/>
            <a:ext cx="2606294" cy="12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3074" name="Picture 2" descr="Ranking 12 Hot Dog Bun Brands From ...">
            <a:extLst>
              <a:ext uri="{FF2B5EF4-FFF2-40B4-BE49-F238E27FC236}">
                <a16:creationId xmlns:a16="http://schemas.microsoft.com/office/drawing/2014/main" id="{263FCCC1-ECB9-5F1D-9D7C-58461BB2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954055">
            <a:off x="15105065" y="3365376"/>
            <a:ext cx="1416191" cy="212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udson's Hot Dog Sausages | In-Store ...">
            <a:extLst>
              <a:ext uri="{FF2B5EF4-FFF2-40B4-BE49-F238E27FC236}">
                <a16:creationId xmlns:a16="http://schemas.microsoft.com/office/drawing/2014/main" id="{083D597B-57B7-3CD7-165F-0F7A6749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943" y="3064903"/>
            <a:ext cx="17399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einz Yellow Mustard 368G – House Of ...">
            <a:extLst>
              <a:ext uri="{FF2B5EF4-FFF2-40B4-BE49-F238E27FC236}">
                <a16:creationId xmlns:a16="http://schemas.microsoft.com/office/drawing/2014/main" id="{16FC4431-17E8-B886-F975-42E18C85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72" y="3908115"/>
            <a:ext cx="1783691" cy="178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hotdog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mustard</a:t>
            </a:r>
            <a:endParaRPr sz="275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631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1058468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–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Scripting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lang="pt-PT" sz="4800" spc="-365" dirty="0" err="1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lang="pt-PT" sz="4800" spc="-365" dirty="0">
                <a:solidFill>
                  <a:srgbClr val="2098D3"/>
                </a:solidFill>
                <a:latin typeface="Century"/>
                <a:cs typeface="Century"/>
              </a:rPr>
              <a:t> QUERYING</a:t>
            </a:r>
            <a:endParaRPr sz="4800" dirty="0">
              <a:latin typeface="Century"/>
              <a:cs typeface="Century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C85B6-5E9C-3DA2-BE83-86D8FE3D91A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490" y="2985437"/>
            <a:ext cx="5966936" cy="5966936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A5CD7-728C-3C0C-7EFD-77D270B57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223466"/>
            <a:ext cx="1752600" cy="17526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5ECA5C73-A259-D128-3A9E-EAB79E57A6F9}"/>
              </a:ext>
            </a:extLst>
          </p:cNvPr>
          <p:cNvSpPr txBox="1"/>
          <p:nvPr/>
        </p:nvSpPr>
        <p:spPr>
          <a:xfrm>
            <a:off x="1066800" y="2887742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QUERYING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6743F90A-2938-B0D4-DDE1-ACDFAAAFDC3F}"/>
              </a:ext>
            </a:extLst>
          </p:cNvPr>
          <p:cNvSpPr/>
          <p:nvPr/>
        </p:nvSpPr>
        <p:spPr>
          <a:xfrm>
            <a:off x="2171700" y="4269723"/>
            <a:ext cx="10287000" cy="1247446"/>
          </a:xfrm>
          <a:prstGeom prst="arc">
            <a:avLst>
              <a:gd name="adj1" fmla="val 1088135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1B49F0-8B2A-2A8A-001F-933E4698EA93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6924087"/>
            <a:ext cx="7924800" cy="5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4">
            <a:extLst>
              <a:ext uri="{FF2B5EF4-FFF2-40B4-BE49-F238E27FC236}">
                <a16:creationId xmlns:a16="http://schemas.microsoft.com/office/drawing/2014/main" id="{9861FA6E-DC34-1CD1-2D9C-DEE5BB7F6EE2}"/>
              </a:ext>
            </a:extLst>
          </p:cNvPr>
          <p:cNvSpPr txBox="1"/>
          <p:nvPr/>
        </p:nvSpPr>
        <p:spPr>
          <a:xfrm>
            <a:off x="4840584" y="4588363"/>
            <a:ext cx="718693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I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data in a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lang="pt-PT" sz="2750" spc="-100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lang="pt-PT" sz="2750" spc="-100" dirty="0" err="1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D32BA549-130A-4CA6-445E-F30239484BE9}"/>
              </a:ext>
            </a:extLst>
          </p:cNvPr>
          <p:cNvSpPr txBox="1"/>
          <p:nvPr/>
        </p:nvSpPr>
        <p:spPr>
          <a:xfrm>
            <a:off x="13561876" y="4376767"/>
            <a:ext cx="3404090" cy="12695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groupby</a:t>
            </a:r>
            <a:r>
              <a:rPr lang="pt-PT" sz="2750" dirty="0">
                <a:latin typeface="Verdana"/>
                <a:cs typeface="Verdana"/>
              </a:rPr>
              <a:t>()</a:t>
            </a: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r>
              <a:rPr lang="pt-PT" sz="2750" dirty="0" err="1">
                <a:latin typeface="Verdana"/>
                <a:cs typeface="Verdana"/>
              </a:rPr>
              <a:t>filtering</a:t>
            </a:r>
            <a:endParaRPr lang="pt-PT"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Clr>
                <a:srgbClr val="084365"/>
              </a:buClr>
              <a:tabLst>
                <a:tab pos="433705" algn="l"/>
              </a:tabLst>
            </a:pPr>
            <a:endParaRPr lang="pt-PT" sz="2750" dirty="0">
              <a:latin typeface="Verdana"/>
              <a:cs typeface="Verdana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C2467C3-0E96-CD37-BEBD-8C4BA28B306D}"/>
              </a:ext>
            </a:extLst>
          </p:cNvPr>
          <p:cNvSpPr/>
          <p:nvPr/>
        </p:nvSpPr>
        <p:spPr>
          <a:xfrm>
            <a:off x="3668678" y="7270603"/>
            <a:ext cx="7600188" cy="2756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54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1512" y="1638300"/>
            <a:ext cx="29597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65" dirty="0">
                <a:solidFill>
                  <a:srgbClr val="2098D3"/>
                </a:solidFill>
                <a:latin typeface="Century"/>
                <a:cs typeface="Century"/>
              </a:rPr>
              <a:t>QUERIES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2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endParaRPr sz="48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3265786"/>
            <a:ext cx="71869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trieving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4850747"/>
            <a:ext cx="1009523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specify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le(s)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want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2" y="6436089"/>
            <a:ext cx="997204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riteria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return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d?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filters?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4CEB9F9-1732-4ADF-6CD7-EFDCC8C3B5D2}"/>
              </a:ext>
            </a:extLst>
          </p:cNvPr>
          <p:cNvSpPr txBox="1"/>
          <p:nvPr/>
        </p:nvSpPr>
        <p:spPr>
          <a:xfrm>
            <a:off x="1150112" y="7642971"/>
            <a:ext cx="672465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How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manipulate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resulting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ds?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8944" y="1333500"/>
            <a:ext cx="403288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LECT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STATEM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NT</a:t>
            </a:r>
            <a:endParaRPr sz="3000" dirty="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944" y="4850963"/>
            <a:ext cx="7830184" cy="444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7970"/>
              </a:lnSpc>
              <a:spcBef>
                <a:spcPts val="1030"/>
              </a:spcBef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descri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tion,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ilm;</a:t>
            </a:r>
            <a:r>
              <a:rPr sz="2750" spc="-1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endParaRPr sz="2750">
              <a:latin typeface="Verdana"/>
              <a:cs typeface="Verdana"/>
            </a:endParaRPr>
          </a:p>
          <a:p>
            <a:pPr marL="32384">
              <a:lnSpc>
                <a:spcPts val="3025"/>
              </a:lnSpc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3350">
              <a:latin typeface="Times New Roman"/>
              <a:cs typeface="Times New Roman"/>
            </a:endParaRPr>
          </a:p>
          <a:p>
            <a:pPr marL="32384" marR="116205" indent="-20320">
              <a:lnSpc>
                <a:spcPct val="1233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DISTIN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_id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03301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006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4" dirty="0"/>
              <a:t>ORD</a:t>
            </a:r>
            <a:r>
              <a:rPr sz="3000" spc="-190" dirty="0"/>
              <a:t>E</a:t>
            </a:r>
            <a:r>
              <a:rPr sz="3000" spc="-285" dirty="0"/>
              <a:t>R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50" dirty="0"/>
              <a:t>BY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992" y="3800673"/>
            <a:ext cx="5104765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992" y="6557853"/>
            <a:ext cx="6847205" cy="1294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46885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gth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DES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715" dirty="0">
                <a:solidFill>
                  <a:srgbClr val="084365"/>
                </a:solidFill>
                <a:latin typeface="Verdana"/>
                <a:cs typeface="Verdana"/>
              </a:rPr>
              <a:t>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2" y="1089423"/>
            <a:ext cx="12446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135" dirty="0">
                <a:solidFill>
                  <a:srgbClr val="2098D3"/>
                </a:solidFill>
                <a:latin typeface="Century"/>
                <a:cs typeface="Century"/>
              </a:rPr>
              <a:t>SQL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1512" y="3270320"/>
            <a:ext cx="165684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3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tructured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Language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standard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nguage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create,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manage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tional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databases.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512" y="5143579"/>
            <a:ext cx="7502525" cy="206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We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need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arify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these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tod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Databas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40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ional</a:t>
            </a:r>
            <a:endParaRPr sz="2750">
              <a:latin typeface="Verdana"/>
              <a:cs typeface="Verdana"/>
            </a:endParaRPr>
          </a:p>
          <a:p>
            <a:pPr marL="1004569" indent="-420370">
              <a:lnSpc>
                <a:spcPct val="100000"/>
              </a:lnSpc>
              <a:spcBef>
                <a:spcPts val="1125"/>
              </a:spcBef>
              <a:buClr>
                <a:srgbClr val="084365"/>
              </a:buClr>
              <a:buFont typeface="Arial"/>
              <a:buChar char="●"/>
              <a:tabLst>
                <a:tab pos="1005205" algn="l"/>
              </a:tabLst>
            </a:pP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9498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195" dirty="0"/>
              <a:t>ALIASING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50" dirty="0"/>
              <a:t>and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145" dirty="0"/>
              <a:t>C</a:t>
            </a:r>
            <a:r>
              <a:rPr sz="3000" spc="-120" dirty="0"/>
              <a:t>O</a:t>
            </a:r>
            <a:r>
              <a:rPr sz="3000" spc="-140" dirty="0"/>
              <a:t>M</a:t>
            </a:r>
            <a:r>
              <a:rPr sz="3000" spc="-105" dirty="0"/>
              <a:t>PUTATIONS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92" y="3936308"/>
            <a:ext cx="10378440" cy="550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99161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cost,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2244090">
              <a:lnSpc>
                <a:spcPct val="109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title,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e/length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ice_per_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min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pri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e_per_min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SC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2113280">
              <a:lnSpc>
                <a:spcPct val="109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AT(tit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',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rati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g:',rating)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descriptor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a.film;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ht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ps</a:t>
            </a:r>
            <a:r>
              <a:rPr sz="3000" spc="-5" dirty="0">
                <a:solidFill>
                  <a:srgbClr val="2098D3"/>
                </a:solidFill>
                <a:latin typeface="Century"/>
                <a:cs typeface="Century"/>
              </a:rPr>
              <a:t>:</a:t>
            </a:r>
            <a:r>
              <a:rPr sz="3000" spc="26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//www</a:t>
            </a:r>
            <a:r>
              <a:rPr sz="3000" spc="1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3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sc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h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ools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.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com/sql/sq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l</a:t>
            </a:r>
            <a:r>
              <a:rPr sz="3000" spc="39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_r</a:t>
            </a:r>
            <a:r>
              <a:rPr sz="3000" spc="40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e</a:t>
            </a:r>
            <a:r>
              <a:rPr sz="3000" spc="52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f</a:t>
            </a:r>
            <a:r>
              <a:rPr sz="3000" spc="80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_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sqlse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rver.a</a:t>
            </a:r>
            <a:r>
              <a:rPr sz="3000" spc="70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s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  <a:hlinkClick r:id="rId3"/>
              </a:rPr>
              <a:t>p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34440" y="4648818"/>
            <a:ext cx="8077200" cy="425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1992" y="2986795"/>
            <a:ext cx="107759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HOW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8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RIE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7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SPECI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305" dirty="0">
                <a:solidFill>
                  <a:srgbClr val="2098D3"/>
                </a:solidFill>
                <a:latin typeface="Century"/>
                <a:cs typeface="Century"/>
              </a:rPr>
              <a:t>IC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72" y="4855543"/>
            <a:ext cx="4508500" cy="129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_duration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95" dirty="0">
                <a:solidFill>
                  <a:srgbClr val="084365"/>
                </a:solidFill>
                <a:latin typeface="Verdana"/>
                <a:cs typeface="Verdana"/>
              </a:rPr>
              <a:t>6;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16396206" cy="2127250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3000" spc="-90" dirty="0"/>
              <a:t>AGG</a:t>
            </a:r>
            <a:r>
              <a:rPr sz="3000" spc="-150" dirty="0"/>
              <a:t>REGATIONS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40" dirty="0"/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85" dirty="0"/>
              <a:t>GRO</a:t>
            </a:r>
            <a:r>
              <a:rPr sz="3000" spc="-190" dirty="0"/>
              <a:t>U</a:t>
            </a:r>
            <a:r>
              <a:rPr sz="3000" spc="-120" dirty="0"/>
              <a:t>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50" dirty="0"/>
              <a:t>B</a:t>
            </a:r>
            <a:r>
              <a:rPr sz="3000" spc="-65" dirty="0"/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163878"/>
            <a:ext cx="14066519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UNT(*)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MAX(renta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l_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uration),AVG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replacement_cost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,A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G(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duration)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5348033"/>
            <a:ext cx="1055560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08275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AVG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ing;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5080">
              <a:lnSpc>
                <a:spcPct val="104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rating,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ren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al_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durati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n,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NT(ra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ing),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AVG(renta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_ra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GROUP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ing,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rental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duration;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342900"/>
            <a:ext cx="16396206" cy="2127250"/>
          </a:xfrm>
          <a:prstGeom prst="rect">
            <a:avLst/>
          </a:prstGeom>
        </p:spPr>
        <p:txBody>
          <a:bodyPr vert="horz" wrap="square" lIns="0" tIns="1137412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7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544057"/>
            <a:ext cx="41109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PRIMARY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VS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FOREI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G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747" y="4116632"/>
            <a:ext cx="15647035" cy="5658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5430" indent="19685">
              <a:lnSpc>
                <a:spcPct val="12070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your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uld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ey.</a:t>
            </a:r>
            <a:r>
              <a:rPr sz="2750" spc="1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co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sists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uniq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ea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ri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ey: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0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identifi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specific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throughout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entire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olumn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ident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ough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ase.</a:t>
            </a:r>
            <a:endParaRPr sz="2750" dirty="0">
              <a:latin typeface="Verdana"/>
              <a:cs typeface="Verdana"/>
            </a:endParaRPr>
          </a:p>
          <a:p>
            <a:pPr marL="257810" indent="-231775">
              <a:lnSpc>
                <a:spcPct val="100000"/>
              </a:lnSpc>
              <a:spcBef>
                <a:spcPts val="765"/>
              </a:spcBef>
              <a:buClr>
                <a:srgbClr val="084365"/>
              </a:buClr>
              <a:buFont typeface="Verdana"/>
              <a:buChar char="-"/>
              <a:tabLst>
                <a:tab pos="258445" algn="l"/>
              </a:tabLst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force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level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integrity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lish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wi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12700" marR="5080" indent="4445">
              <a:lnSpc>
                <a:spcPct val="1204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determ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other,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tablish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copy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from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 marR="5080" indent="4445">
              <a:lnSpc>
                <a:spcPct val="120400"/>
              </a:lnSpc>
            </a:pP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lang="en-GB"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lang="en-GB"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lang="en-GB"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lang="en-GB"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lang="en-GB"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wh</a:t>
            </a:r>
            <a:r>
              <a:rPr lang="en-GB"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lang="en-GB"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lang="en-GB"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lang="en-GB"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lang="en-GB"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lang="en-GB"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lang="en-GB"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lang="en-GB"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lang="en-GB"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lang="en-GB"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lang="en-GB"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lang="en-GB"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lang="en-GB"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6" y="1089423"/>
            <a:ext cx="16396206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992" y="2676290"/>
            <a:ext cx="1061720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235" dirty="0">
                <a:solidFill>
                  <a:srgbClr val="2098D3"/>
                </a:solidFill>
                <a:latin typeface="Century"/>
                <a:cs typeface="Century"/>
              </a:rPr>
              <a:t>RELATIONAL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90" dirty="0">
                <a:solidFill>
                  <a:srgbClr val="2098D3"/>
                </a:solidFill>
                <a:latin typeface="Century"/>
                <a:cs typeface="Century"/>
              </a:rPr>
              <a:t>SCHEMAS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2" y="4552977"/>
            <a:ext cx="6088380" cy="293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Entity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elational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Diagr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(ERD)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Arial"/>
              <a:buChar char="●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2800"/>
              </a:lnSpc>
              <a:spcBef>
                <a:spcPts val="1820"/>
              </a:spcBef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Shows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ontent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connec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abase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schema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112" y="8698903"/>
            <a:ext cx="7061200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3070" indent="-420370">
              <a:lnSpc>
                <a:spcPct val="100000"/>
              </a:lnSpc>
              <a:buClr>
                <a:srgbClr val="084365"/>
              </a:buClr>
              <a:buFont typeface="Arial"/>
              <a:buChar char="●"/>
              <a:tabLst>
                <a:tab pos="433705" algn="l"/>
              </a:tabLst>
            </a:pP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Foreign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visu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71210" y="4346448"/>
            <a:ext cx="5619750" cy="512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5180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300" dirty="0"/>
              <a:t>ONE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70" dirty="0"/>
              <a:t>RELA</a:t>
            </a:r>
            <a:r>
              <a:rPr spc="-175" dirty="0"/>
              <a:t>T</a:t>
            </a:r>
            <a:r>
              <a:rPr spc="-440" dirty="0"/>
              <a:t>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2955299"/>
            <a:ext cx="16274415" cy="652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12340">
              <a:lnSpc>
                <a:spcPct val="100699"/>
              </a:lnSpc>
            </a:pP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FIRST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IS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ATED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ONLY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COND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806450">
              <a:lnSpc>
                <a:spcPct val="103699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rel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first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able.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6830" marR="5080" indent="27305">
              <a:lnSpc>
                <a:spcPct val="120700"/>
              </a:lnSpc>
            </a:pP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ationship,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referr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establis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relation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inse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ondary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where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pecial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pe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relationship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because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rly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itizen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asspo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nr.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Notic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not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citi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z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spor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8415">
              <a:lnSpc>
                <a:spcPts val="5735"/>
              </a:lnSpc>
            </a:pPr>
            <a:r>
              <a:rPr spc="-310" dirty="0"/>
              <a:t>ON</a:t>
            </a:r>
            <a:r>
              <a:rPr spc="-285" dirty="0"/>
              <a:t>E</a:t>
            </a:r>
            <a:r>
              <a:rPr spc="470" dirty="0"/>
              <a:t>-</a:t>
            </a:r>
            <a:r>
              <a:rPr spc="120" dirty="0"/>
              <a:t>T</a:t>
            </a:r>
            <a:r>
              <a:rPr spc="145" dirty="0"/>
              <a:t>O</a:t>
            </a:r>
            <a:r>
              <a:rPr spc="48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668406"/>
            <a:ext cx="135750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00800"/>
              </a:lnSpc>
            </a:pP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HAS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RELATIONS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MULTIPL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708" y="4995743"/>
            <a:ext cx="15854044" cy="444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">
              <a:lnSpc>
                <a:spcPct val="1207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relationshi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sec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single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only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>
              <a:latin typeface="Times New Roman"/>
              <a:cs typeface="Times New Roman"/>
            </a:endParaRPr>
          </a:p>
          <a:p>
            <a:pPr marL="15240" marR="979805" indent="2540">
              <a:lnSpc>
                <a:spcPct val="120500"/>
              </a:lnSpc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estab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by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side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into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r>
              <a:rPr sz="2750" i="1" spc="-215" dirty="0">
                <a:solidFill>
                  <a:srgbClr val="084365"/>
                </a:solidFill>
                <a:latin typeface="Verdana"/>
                <a:cs typeface="Verdana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side,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ecomes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case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own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660"/>
              </a:spcBef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ountry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0316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200" dirty="0"/>
              <a:t>MAN</a:t>
            </a:r>
            <a:r>
              <a:rPr spc="-175" dirty="0"/>
              <a:t>Y</a:t>
            </a:r>
            <a:r>
              <a:rPr spc="470" dirty="0"/>
              <a:t>-</a:t>
            </a:r>
            <a:r>
              <a:rPr spc="130" dirty="0"/>
              <a:t>T</a:t>
            </a:r>
            <a:r>
              <a:rPr spc="145" dirty="0"/>
              <a:t>O</a:t>
            </a:r>
            <a:r>
              <a:rPr spc="470" dirty="0"/>
              <a:t>-</a:t>
            </a:r>
            <a:r>
              <a:rPr spc="-195" dirty="0"/>
              <a:t>MANY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25" dirty="0"/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2900435"/>
            <a:ext cx="16162655" cy="651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05610">
              <a:lnSpc>
                <a:spcPct val="100699"/>
              </a:lnSpc>
            </a:pP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MANY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0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0" dirty="0">
                <a:solidFill>
                  <a:srgbClr val="2098D3"/>
                </a:solidFill>
                <a:latin typeface="Century"/>
                <a:cs typeface="Century"/>
              </a:rPr>
              <a:t>OWS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ONE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VE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RELATIONSHIP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3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TIPLE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ANOTH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1334770">
              <a:lnSpc>
                <a:spcPct val="1038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ir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man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many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ionship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gle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related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fir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26034" marR="5080" indent="5715">
              <a:lnSpc>
                <a:spcPct val="120700"/>
              </a:lnSpc>
            </a:pP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ship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rope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ly,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ty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ica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what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inki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provides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easy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way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cia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rows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fr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with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those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othe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will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help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have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pr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blems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ding,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del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ting,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modify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rela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ta.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defi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linking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king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py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elat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hip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bl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ually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rve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two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distinct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roles: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Tog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rm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composi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primary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inking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separately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they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reign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key.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1804" y="1069789"/>
            <a:ext cx="445262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(e.g.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505" dirty="0"/>
              <a:t>INNER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1992" y="2668406"/>
            <a:ext cx="15106650" cy="726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37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TCHING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ARE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-1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TABLES.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47625" marR="1164717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75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" marR="5243830">
              <a:lnSpc>
                <a:spcPct val="104400"/>
              </a:lnSpc>
              <a:spcBef>
                <a:spcPts val="1590"/>
              </a:spcBef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ntry.Na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Country_Name,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.Name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4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Ci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ty_Name,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ld.c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untry.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8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y.Population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GNP_per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ca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ita</a:t>
            </a:r>
            <a:endParaRPr sz="2750">
              <a:latin typeface="Verdana"/>
              <a:cs typeface="Verdana"/>
            </a:endParaRPr>
          </a:p>
          <a:p>
            <a:pPr marL="35560" marR="1149477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JOIN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ld.ci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505"/>
              </a:spcBef>
            </a:pP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ld.count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y.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ode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orld.city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Country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ode;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5469" y="3177524"/>
            <a:ext cx="6915150" cy="4467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97636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2568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165" dirty="0"/>
              <a:t>LEFT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324" y="3392688"/>
            <a:ext cx="15909290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PL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VAL</a:t>
            </a:r>
            <a:r>
              <a:rPr sz="3000" spc="-7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6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175" dirty="0">
                <a:solidFill>
                  <a:srgbClr val="2098D3"/>
                </a:solidFill>
                <a:latin typeface="Century"/>
                <a:cs typeface="Century"/>
              </a:rPr>
              <a:t>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TABLE.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3322" y="5448372"/>
            <a:ext cx="8074025" cy="388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 marR="4883150">
              <a:lnSpc>
                <a:spcPct val="123300"/>
              </a:lnSpc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EFT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32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61703" y="5994401"/>
            <a:ext cx="4371746" cy="293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57940" y="4815068"/>
            <a:ext cx="3261725" cy="1842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5" dirty="0"/>
              <a:t>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1512" y="3130112"/>
            <a:ext cx="16802735" cy="404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ized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ollec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ion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10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structur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impos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rules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according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eds,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2100">
              <a:latin typeface="Times New Roman"/>
              <a:cs typeface="Times New Roman"/>
            </a:endParaRPr>
          </a:p>
          <a:p>
            <a:pPr marL="1004569" indent="-420370">
              <a:lnSpc>
                <a:spcPct val="100000"/>
              </a:lnSpc>
              <a:buFont typeface="Arial"/>
              <a:buChar char="●"/>
              <a:tabLst>
                <a:tab pos="1005205" algn="l"/>
              </a:tabLst>
            </a:pPr>
            <a:r>
              <a:rPr sz="2750" spc="-15" dirty="0">
                <a:latin typeface="Arial"/>
                <a:cs typeface="Arial"/>
              </a:rPr>
              <a:t>Si</a:t>
            </a:r>
            <a:r>
              <a:rPr sz="2750" spc="-10" dirty="0">
                <a:latin typeface="Arial"/>
                <a:cs typeface="Arial"/>
              </a:rPr>
              <a:t>z</a:t>
            </a:r>
            <a:r>
              <a:rPr sz="2750" spc="-20" dirty="0">
                <a:latin typeface="Arial"/>
                <a:cs typeface="Arial"/>
              </a:rPr>
              <a:t>e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Accuracy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50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Security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25" dirty="0">
                <a:latin typeface="Arial"/>
                <a:cs typeface="Arial"/>
              </a:rPr>
              <a:t>Re</a:t>
            </a:r>
            <a:r>
              <a:rPr sz="2750" spc="-35" dirty="0">
                <a:latin typeface="Arial"/>
                <a:cs typeface="Arial"/>
              </a:rPr>
              <a:t>d</a:t>
            </a:r>
            <a:r>
              <a:rPr sz="2750" spc="-25" dirty="0">
                <a:latin typeface="Arial"/>
                <a:cs typeface="Arial"/>
              </a:rPr>
              <a:t>un</a:t>
            </a:r>
            <a:r>
              <a:rPr sz="2750" spc="-15" dirty="0">
                <a:latin typeface="Arial"/>
                <a:cs typeface="Arial"/>
              </a:rPr>
              <a:t>d</a:t>
            </a:r>
            <a:r>
              <a:rPr sz="2750" spc="-20" dirty="0">
                <a:latin typeface="Arial"/>
                <a:cs typeface="Arial"/>
              </a:rPr>
              <a:t>ancy</a:t>
            </a:r>
            <a:endParaRPr sz="2750">
              <a:latin typeface="Arial"/>
              <a:cs typeface="Arial"/>
            </a:endParaRPr>
          </a:p>
          <a:p>
            <a:pPr marL="1007744" indent="-423545">
              <a:lnSpc>
                <a:spcPct val="100000"/>
              </a:lnSpc>
              <a:spcBef>
                <a:spcPts val="865"/>
              </a:spcBef>
              <a:buFont typeface="Arial"/>
              <a:buChar char="●"/>
              <a:tabLst>
                <a:tab pos="1008380" algn="l"/>
              </a:tabLst>
            </a:pPr>
            <a:r>
              <a:rPr sz="2750" spc="-15" dirty="0">
                <a:latin typeface="Arial"/>
                <a:cs typeface="Arial"/>
              </a:rPr>
              <a:t>Acces</a:t>
            </a:r>
            <a:r>
              <a:rPr sz="2750" spc="-10" dirty="0">
                <a:latin typeface="Arial"/>
                <a:cs typeface="Arial"/>
              </a:rPr>
              <a:t>s</a:t>
            </a:r>
            <a:r>
              <a:rPr sz="2750" spc="-15" dirty="0">
                <a:latin typeface="Arial"/>
                <a:cs typeface="Arial"/>
              </a:rPr>
              <a:t>ibility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4009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-395" dirty="0"/>
              <a:t>RIGHT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1992" y="3484128"/>
            <a:ext cx="14829155" cy="529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RIGHT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PLUS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MAT</a:t>
            </a:r>
            <a:r>
              <a:rPr sz="3000" spc="-2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sz="3000" spc="-425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55" dirty="0">
                <a:solidFill>
                  <a:srgbClr val="2098D3"/>
                </a:solidFill>
                <a:latin typeface="Century"/>
                <a:cs typeface="Century"/>
              </a:rPr>
              <a:t>K</a:t>
            </a:r>
            <a:r>
              <a:rPr sz="3000" spc="-32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90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-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KEY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5" dirty="0">
                <a:solidFill>
                  <a:srgbClr val="2098D3"/>
                </a:solidFill>
                <a:latin typeface="Century"/>
                <a:cs typeface="Century"/>
              </a:rPr>
              <a:t>COLUMN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EFT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endParaRPr sz="3000">
              <a:latin typeface="Century"/>
              <a:cs typeface="Century"/>
            </a:endParaRPr>
          </a:p>
          <a:p>
            <a:pPr marL="8160384">
              <a:lnSpc>
                <a:spcPct val="100000"/>
              </a:lnSpc>
              <a:spcBef>
                <a:spcPts val="105"/>
              </a:spcBef>
            </a:pP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umns.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9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33655" marR="11385550">
              <a:lnSpc>
                <a:spcPts val="4070"/>
              </a:lnSpc>
              <a:spcBef>
                <a:spcPts val="25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ble_A</a:t>
            </a:r>
            <a:r>
              <a:rPr sz="275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4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8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15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27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endParaRPr sz="2750">
              <a:latin typeface="Verdana"/>
              <a:cs typeface="Verdana"/>
            </a:endParaRPr>
          </a:p>
          <a:p>
            <a:pPr marL="33655">
              <a:lnSpc>
                <a:spcPct val="100000"/>
              </a:lnSpc>
              <a:spcBef>
                <a:spcPts val="505"/>
              </a:spcBef>
            </a:pP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ON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_A.Key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35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050">
              <a:latin typeface="Times New Roman"/>
              <a:cs typeface="Times New Roman"/>
            </a:endParaRPr>
          </a:p>
          <a:p>
            <a:pPr marL="33655" marR="689800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able,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res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ULL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va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ues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1995" y="5206221"/>
            <a:ext cx="4800234" cy="3190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136" y="2650890"/>
            <a:ext cx="54178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340" dirty="0">
                <a:solidFill>
                  <a:srgbClr val="2098D3"/>
                </a:solidFill>
                <a:latin typeface="Century"/>
                <a:cs typeface="Century"/>
              </a:rPr>
              <a:t>FULL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15" dirty="0">
                <a:solidFill>
                  <a:srgbClr val="2098D3"/>
                </a:solidFill>
                <a:latin typeface="Century"/>
                <a:cs typeface="Century"/>
              </a:rPr>
              <a:t>OUTER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310" dirty="0">
                <a:solidFill>
                  <a:srgbClr val="2098D3"/>
                </a:solidFill>
                <a:latin typeface="Century"/>
                <a:cs typeface="Century"/>
              </a:rPr>
              <a:t>JOIN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24" y="3711204"/>
            <a:ext cx="15679419" cy="502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100699"/>
              </a:lnSpc>
            </a:pP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TUR</a:t>
            </a:r>
            <a:r>
              <a:rPr sz="3000" spc="-190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4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ERY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ROW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5" dirty="0">
                <a:solidFill>
                  <a:srgbClr val="2098D3"/>
                </a:solidFill>
                <a:latin typeface="Century"/>
                <a:cs typeface="Century"/>
              </a:rPr>
              <a:t>FROM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BOTH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0" dirty="0">
                <a:solidFill>
                  <a:srgbClr val="2098D3"/>
                </a:solidFill>
                <a:latin typeface="Century"/>
                <a:cs typeface="Century"/>
              </a:rPr>
              <a:t>TA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4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20" dirty="0">
                <a:solidFill>
                  <a:srgbClr val="2098D3"/>
                </a:solidFill>
                <a:latin typeface="Century"/>
                <a:cs typeface="Century"/>
              </a:rPr>
              <a:t>MATCH</a:t>
            </a:r>
            <a:r>
              <a:rPr sz="3000" spc="-10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9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55" dirty="0">
                <a:solidFill>
                  <a:srgbClr val="2098D3"/>
                </a:solidFill>
                <a:latin typeface="Century"/>
                <a:cs typeface="Century"/>
              </a:rPr>
              <a:t>OW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130" dirty="0">
                <a:solidFill>
                  <a:srgbClr val="2098D3"/>
                </a:solidFill>
                <a:latin typeface="Century"/>
                <a:cs typeface="Century"/>
              </a:rPr>
              <a:t>;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THEN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95" dirty="0">
                <a:solidFill>
                  <a:srgbClr val="2098D3"/>
                </a:solidFill>
                <a:latin typeface="Century"/>
                <a:cs typeface="Century"/>
              </a:rPr>
              <a:t>JOINS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-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0" dirty="0">
                <a:solidFill>
                  <a:srgbClr val="2098D3"/>
                </a:solidFill>
                <a:latin typeface="Century"/>
                <a:cs typeface="Century"/>
              </a:rPr>
              <a:t>RO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WH</a:t>
            </a:r>
            <a:r>
              <a:rPr sz="3000" spc="-17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RE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VALU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85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JOINED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COLUMNS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MATCH.</a:t>
            </a:r>
            <a:endParaRPr sz="3000">
              <a:latin typeface="Century"/>
              <a:cs typeface="Century"/>
            </a:endParaRPr>
          </a:p>
          <a:p>
            <a:pPr marL="8195945">
              <a:lnSpc>
                <a:spcPct val="100000"/>
              </a:lnSpc>
              <a:spcBef>
                <a:spcPts val="105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empty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le.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6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</a:pP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95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100">
              <a:latin typeface="Verdana"/>
              <a:cs typeface="Verdana"/>
            </a:endParaRPr>
          </a:p>
          <a:p>
            <a:pPr marL="364490" marR="12606020">
              <a:lnSpc>
                <a:spcPts val="3100"/>
              </a:lnSpc>
              <a:spcBef>
                <a:spcPts val="185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Table_A</a:t>
            </a:r>
            <a:r>
              <a:rPr sz="2100" spc="-2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OU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100" spc="4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5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26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16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Table_B</a:t>
            </a:r>
            <a:endParaRPr sz="2100">
              <a:latin typeface="Verdana"/>
              <a:cs typeface="Verdana"/>
            </a:endParaRPr>
          </a:p>
          <a:p>
            <a:pPr marL="364490">
              <a:lnSpc>
                <a:spcPct val="100000"/>
              </a:lnSpc>
              <a:spcBef>
                <a:spcPts val="37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Table_A.Key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Tabl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_B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Key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700">
              <a:latin typeface="Times New Roman"/>
              <a:cs typeface="Times New Roman"/>
            </a:endParaRPr>
          </a:p>
          <a:p>
            <a:pPr marL="364490" marR="7833995">
              <a:lnSpc>
                <a:spcPct val="120700"/>
              </a:lnSpc>
            </a:pP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If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here</a:t>
            </a:r>
            <a:r>
              <a:rPr sz="2750" i="1" spc="-220" dirty="0">
                <a:solidFill>
                  <a:srgbClr val="084365"/>
                </a:solidFill>
                <a:latin typeface="Verdana"/>
                <a:cs typeface="Verdana"/>
              </a:rPr>
              <a:t>’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mat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for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left</a:t>
            </a:r>
            <a:r>
              <a:rPr sz="2750" spc="-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right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ult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contains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36379" y="5151613"/>
            <a:ext cx="5342869" cy="3476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448" y="2933700"/>
            <a:ext cx="9341104" cy="3140466"/>
          </a:xfrm>
          <a:prstGeom prst="rect">
            <a:avLst/>
          </a:prstGeom>
        </p:spPr>
        <p:txBody>
          <a:bodyPr vert="horz" wrap="square" lIns="0" tIns="1586094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lang="pt-PT" sz="10000" spc="-90" dirty="0"/>
              <a:t>END OF DAY 1</a:t>
            </a:r>
            <a:endParaRPr sz="10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3282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1522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376" y="5241107"/>
            <a:ext cx="15556230" cy="292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imp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ie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subq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nested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anot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550">
              <a:latin typeface="Times New Roman"/>
              <a:cs typeface="Times New Roman"/>
            </a:endParaRPr>
          </a:p>
          <a:p>
            <a:pPr marL="24765" marR="480059" indent="-12700">
              <a:lnSpc>
                <a:spcPct val="1204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use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query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pl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query,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nce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statemen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thems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ret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rn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“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i="1" spc="-320" dirty="0">
                <a:solidFill>
                  <a:srgbClr val="084365"/>
                </a:solidFill>
                <a:latin typeface="Verdana"/>
                <a:cs typeface="Verdana"/>
              </a:rPr>
              <a:t>”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This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ften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sol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used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quick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nalysis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si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easily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plex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375936"/>
            <a:ext cx="13830300" cy="212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7800"/>
              </a:lnSpc>
              <a:spcBef>
                <a:spcPts val="108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030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300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5391984"/>
            <a:ext cx="723392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films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089423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10" dirty="0">
                <a:solidFill>
                  <a:srgbClr val="084365"/>
                </a:solidFill>
                <a:latin typeface="Verdana"/>
                <a:cs typeface="Verdana"/>
              </a:rPr>
              <a:t>*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pc="-370" dirty="0"/>
              <a:t>SUBQUERIES</a:t>
            </a: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/>
              <a:t>E</a:t>
            </a:r>
            <a:r>
              <a:rPr sz="3000" spc="-80" dirty="0"/>
              <a:t>x</a:t>
            </a:r>
            <a:r>
              <a:rPr sz="3000" dirty="0"/>
              <a:t>amp</a:t>
            </a:r>
            <a:r>
              <a:rPr sz="3000" spc="-15" dirty="0"/>
              <a:t>l</a:t>
            </a:r>
            <a:r>
              <a:rPr sz="3000" spc="45" dirty="0"/>
              <a:t>e: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80" dirty="0"/>
              <a:t>fi</a:t>
            </a:r>
            <a:r>
              <a:rPr sz="3000" spc="15" dirty="0"/>
              <a:t>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5" dirty="0"/>
              <a:t>t</a:t>
            </a:r>
            <a:r>
              <a:rPr sz="3000" spc="80" dirty="0"/>
              <a:t>h</a:t>
            </a:r>
            <a:r>
              <a:rPr sz="3000" spc="210" dirty="0"/>
              <a:t>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50" dirty="0"/>
              <a:t>names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320" dirty="0"/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20" dirty="0"/>
              <a:t>the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170" dirty="0"/>
              <a:t>acto</a:t>
            </a:r>
            <a:r>
              <a:rPr sz="3000" spc="145" dirty="0"/>
              <a:t>r</a:t>
            </a:r>
            <a:r>
              <a:rPr sz="3000" spc="65" dirty="0"/>
              <a:t>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/>
              <a:t>which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135" dirty="0"/>
              <a:t>s</a:t>
            </a:r>
            <a:r>
              <a:rPr sz="3000" spc="120" dirty="0"/>
              <a:t>t</a:t>
            </a:r>
            <a:r>
              <a:rPr sz="3000" spc="100" dirty="0"/>
              <a:t>arr</a:t>
            </a:r>
            <a:r>
              <a:rPr sz="3000" spc="95" dirty="0"/>
              <a:t>e</a:t>
            </a:r>
            <a:r>
              <a:rPr sz="3000" spc="65" dirty="0"/>
              <a:t>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14" dirty="0"/>
              <a:t>in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65" dirty="0"/>
              <a:t>mo</a:t>
            </a:r>
            <a:r>
              <a:rPr sz="3000" u="heavy" spc="130" dirty="0"/>
              <a:t>v</a:t>
            </a:r>
            <a:r>
              <a:rPr sz="3000" u="heavy" spc="35" dirty="0"/>
              <a:t>ies</a:t>
            </a:r>
            <a:r>
              <a:rPr sz="3000" u="heavy" spc="-75" dirty="0"/>
              <a:t> </a:t>
            </a:r>
            <a:r>
              <a:rPr sz="3000" u="heavy" spc="10" dirty="0"/>
              <a:t>w</a:t>
            </a:r>
            <a:r>
              <a:rPr sz="3000" u="heavy" spc="-15" dirty="0"/>
              <a:t>ith</a:t>
            </a:r>
            <a:r>
              <a:rPr sz="3000" u="heavy" spc="-75" dirty="0"/>
              <a:t> </a:t>
            </a:r>
            <a:r>
              <a:rPr sz="3000" u="heavy" spc="80" dirty="0"/>
              <a:t>lengt</a:t>
            </a:r>
            <a:r>
              <a:rPr sz="3000" u="heavy" spc="100" dirty="0"/>
              <a:t>h</a:t>
            </a:r>
            <a:r>
              <a:rPr sz="3000" u="heavy" spc="65" dirty="0"/>
              <a:t>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u="heavy" spc="15" dirty="0"/>
              <a:t>high</a:t>
            </a:r>
            <a:r>
              <a:rPr sz="3000" u="heavy" spc="5" dirty="0"/>
              <a:t>e</a:t>
            </a:r>
            <a:r>
              <a:rPr sz="3000" u="heavy" spc="25" dirty="0"/>
              <a:t>r</a:t>
            </a:r>
            <a:r>
              <a:rPr sz="3000" u="heavy" spc="-75" dirty="0"/>
              <a:t> </a:t>
            </a:r>
            <a:r>
              <a:rPr sz="3000" u="heavy" spc="155" dirty="0"/>
              <a:t>or</a:t>
            </a:r>
            <a:r>
              <a:rPr sz="3000" u="heavy" spc="-75" dirty="0"/>
              <a:t> </a:t>
            </a:r>
            <a:r>
              <a:rPr sz="3000" u="heavy" spc="75" dirty="0"/>
              <a:t>eq</a:t>
            </a:r>
            <a:r>
              <a:rPr sz="3000" u="heavy" spc="95" dirty="0"/>
              <a:t>u</a:t>
            </a:r>
            <a:r>
              <a:rPr sz="3000" u="heavy" spc="65" dirty="0"/>
              <a:t>al</a:t>
            </a:r>
            <a:r>
              <a:rPr sz="3000" u="heavy" spc="-75" dirty="0"/>
              <a:t> </a:t>
            </a:r>
            <a:r>
              <a:rPr sz="3000" u="heavy" spc="225" dirty="0"/>
              <a:t>to</a:t>
            </a:r>
            <a:r>
              <a:rPr sz="3000" u="heavy" spc="-75" dirty="0"/>
              <a:t> </a:t>
            </a:r>
            <a:r>
              <a:rPr sz="3000" u="heavy" spc="165" dirty="0"/>
              <a:t>t</a:t>
            </a:r>
            <a:r>
              <a:rPr sz="3000" u="heavy" spc="100" dirty="0"/>
              <a:t>he</a:t>
            </a:r>
            <a:r>
              <a:rPr sz="3000" u="heavy" spc="-75" dirty="0"/>
              <a:t> </a:t>
            </a:r>
            <a:r>
              <a:rPr sz="3000" u="heavy" spc="125" dirty="0"/>
              <a:t>a</a:t>
            </a:r>
            <a:r>
              <a:rPr sz="3000" u="heavy" spc="165" dirty="0"/>
              <a:t>verage</a:t>
            </a:r>
            <a:r>
              <a:rPr sz="3000" u="heavy" spc="-75" dirty="0"/>
              <a:t> </a:t>
            </a:r>
            <a:r>
              <a:rPr sz="3000" u="heavy" spc="60" dirty="0"/>
              <a:t>le</a:t>
            </a:r>
            <a:r>
              <a:rPr sz="3000" u="heavy" spc="95" dirty="0"/>
              <a:t>n</a:t>
            </a:r>
            <a:r>
              <a:rPr sz="3000" u="heavy" spc="90" dirty="0"/>
              <a:t>gth</a:t>
            </a:r>
            <a:r>
              <a:rPr sz="3000" u="heavy" spc="-90" dirty="0"/>
              <a:t> </a:t>
            </a:r>
            <a:r>
              <a:rPr sz="3000" u="heavy" spc="305" dirty="0"/>
              <a:t>o</a:t>
            </a:r>
            <a:r>
              <a:rPr sz="3000" u="heavy" spc="345" dirty="0"/>
              <a:t>f</a:t>
            </a:r>
            <a:r>
              <a:rPr sz="3000" u="heavy" spc="-75" dirty="0"/>
              <a:t> </a:t>
            </a:r>
            <a:r>
              <a:rPr sz="3000" u="heavy" spc="55" dirty="0"/>
              <a:t>all</a:t>
            </a:r>
            <a:r>
              <a:rPr sz="3000" u="heavy" spc="-70" dirty="0"/>
              <a:t> </a:t>
            </a:r>
            <a:r>
              <a:rPr sz="3000" u="heavy" spc="55" dirty="0"/>
              <a:t>t</a:t>
            </a:r>
            <a:r>
              <a:rPr sz="3000" u="heavy" spc="80" dirty="0"/>
              <a:t>h</a:t>
            </a:r>
            <a:r>
              <a:rPr sz="3000" u="heavy" spc="210" dirty="0"/>
              <a:t>e</a:t>
            </a:r>
            <a:r>
              <a:rPr sz="3000" u="heavy" spc="-75" dirty="0"/>
              <a:t> </a:t>
            </a:r>
            <a:r>
              <a:rPr sz="3000" u="heavy" spc="105" dirty="0"/>
              <a:t>m</a:t>
            </a:r>
            <a:r>
              <a:rPr sz="3000" u="heavy" spc="65" dirty="0"/>
              <a:t>o</a:t>
            </a:r>
            <a:r>
              <a:rPr sz="3000" u="heavy" spc="60" dirty="0"/>
              <a:t>v</a:t>
            </a:r>
            <a:r>
              <a:rPr sz="3000" u="heavy" spc="40" dirty="0"/>
              <a:t>i</a:t>
            </a:r>
            <a:r>
              <a:rPr sz="3000" u="heavy" spc="140" dirty="0"/>
              <a:t>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52" y="4844867"/>
            <a:ext cx="10039985" cy="1247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342505">
              <a:lnSpc>
                <a:spcPct val="104000"/>
              </a:lnSpc>
            </a:pP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ki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a.film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ngth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1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4" dirty="0">
                <a:solidFill>
                  <a:srgbClr val="084365"/>
                </a:solidFill>
                <a:latin typeface="Verdana"/>
                <a:cs typeface="Verdana"/>
              </a:rPr>
              <a:t>(S</a:t>
            </a:r>
            <a:r>
              <a:rPr sz="2750" spc="-2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(length)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average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750" spc="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film)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1569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120" dirty="0">
                <a:solidFill>
                  <a:srgbClr val="2098D3"/>
                </a:solidFill>
                <a:latin typeface="Century"/>
                <a:cs typeface="Century"/>
              </a:rPr>
              <a:t>th</a:t>
            </a:r>
            <a:r>
              <a:rPr sz="3000" spc="114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mov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with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5" dirty="0">
                <a:solidFill>
                  <a:srgbClr val="2098D3"/>
                </a:solidFill>
                <a:latin typeface="Century"/>
                <a:cs typeface="Century"/>
              </a:rPr>
              <a:t>lengths</a:t>
            </a:r>
            <a:r>
              <a:rPr sz="3000" spc="4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233868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 marR="5080">
              <a:lnSpc>
                <a:spcPct val="104000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fil</a:t>
            </a:r>
            <a:r>
              <a:rPr spc="-260" dirty="0"/>
              <a:t>m</a:t>
            </a:r>
            <a:r>
              <a:rPr spc="-60" dirty="0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160" dirty="0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ted</a:t>
            </a:r>
            <a:r>
              <a:rPr spc="-70" dirty="0"/>
              <a:t>_films_id</a:t>
            </a:r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14" dirty="0"/>
              <a:t>id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896" y="1508524"/>
            <a:ext cx="13832840" cy="2127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4800" spc="-370" dirty="0">
                <a:solidFill>
                  <a:srgbClr val="2098D3"/>
                </a:solidFill>
                <a:latin typeface="Century"/>
                <a:cs typeface="Century"/>
              </a:rPr>
              <a:t>SUBQUERIES</a:t>
            </a:r>
            <a:endParaRPr sz="4800">
              <a:latin typeface="Century"/>
              <a:cs typeface="Century"/>
            </a:endParaRPr>
          </a:p>
          <a:p>
            <a:pPr marL="12700" marR="5080">
              <a:lnSpc>
                <a:spcPct val="148100"/>
              </a:lnSpc>
              <a:spcBef>
                <a:spcPts val="1075"/>
              </a:spcBef>
            </a:pPr>
            <a:r>
              <a:rPr sz="3000" spc="-1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80" dirty="0">
                <a:solidFill>
                  <a:srgbClr val="2098D3"/>
                </a:solidFill>
                <a:latin typeface="Century"/>
                <a:cs typeface="Century"/>
              </a:rPr>
              <a:t>x</a:t>
            </a:r>
            <a:r>
              <a:rPr sz="3000" dirty="0">
                <a:solidFill>
                  <a:srgbClr val="2098D3"/>
                </a:solidFill>
                <a:latin typeface="Century"/>
                <a:cs typeface="Century"/>
              </a:rPr>
              <a:t>amp</a:t>
            </a:r>
            <a:r>
              <a:rPr sz="3000" spc="-1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45" dirty="0">
                <a:solidFill>
                  <a:srgbClr val="2098D3"/>
                </a:solidFill>
                <a:latin typeface="Century"/>
                <a:cs typeface="Century"/>
              </a:rPr>
              <a:t>e: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fi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nd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0" dirty="0">
                <a:solidFill>
                  <a:srgbClr val="2098D3"/>
                </a:solidFill>
                <a:latin typeface="Century"/>
                <a:cs typeface="Century"/>
              </a:rPr>
              <a:t>names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20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u="heavy" spc="-8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70" dirty="0">
                <a:solidFill>
                  <a:srgbClr val="2098D3"/>
                </a:solidFill>
                <a:latin typeface="Century"/>
                <a:cs typeface="Century"/>
              </a:rPr>
              <a:t>acto</a:t>
            </a:r>
            <a:r>
              <a:rPr sz="3000" u="heavy" spc="14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dirty="0">
                <a:solidFill>
                  <a:srgbClr val="2098D3"/>
                </a:solidFill>
                <a:latin typeface="Century"/>
                <a:cs typeface="Century"/>
              </a:rPr>
              <a:t>which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3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u="heavy" spc="12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arr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d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-114" dirty="0">
                <a:solidFill>
                  <a:srgbClr val="2098D3"/>
                </a:solidFill>
                <a:latin typeface="Century"/>
                <a:cs typeface="Century"/>
              </a:rPr>
              <a:t>in</a:t>
            </a:r>
            <a:r>
              <a:rPr sz="3000" u="heavy" spc="-5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mo</a:t>
            </a:r>
            <a:r>
              <a:rPr sz="3000" u="heavy" spc="13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35" dirty="0">
                <a:solidFill>
                  <a:srgbClr val="2098D3"/>
                </a:solidFill>
                <a:latin typeface="Century"/>
                <a:cs typeface="Century"/>
              </a:rPr>
              <a:t>ies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" dirty="0">
                <a:solidFill>
                  <a:srgbClr val="2098D3"/>
                </a:solidFill>
                <a:latin typeface="Century"/>
                <a:cs typeface="Century"/>
              </a:rPr>
              <a:t>w</a:t>
            </a:r>
            <a:r>
              <a:rPr sz="3000" u="heavy" spc="-15" dirty="0">
                <a:solidFill>
                  <a:srgbClr val="2098D3"/>
                </a:solidFill>
                <a:latin typeface="Century"/>
                <a:cs typeface="Century"/>
              </a:rPr>
              <a:t>ith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lengt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3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u="heavy" spc="15" dirty="0">
                <a:solidFill>
                  <a:srgbClr val="2098D3"/>
                </a:solidFill>
                <a:latin typeface="Century"/>
                <a:cs typeface="Century"/>
              </a:rPr>
              <a:t>high</a:t>
            </a:r>
            <a:r>
              <a:rPr sz="3000" u="heavy" spc="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25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55" dirty="0">
                <a:solidFill>
                  <a:srgbClr val="2098D3"/>
                </a:solidFill>
                <a:latin typeface="Century"/>
                <a:cs typeface="Century"/>
              </a:rPr>
              <a:t>or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75" dirty="0">
                <a:solidFill>
                  <a:srgbClr val="2098D3"/>
                </a:solidFill>
                <a:latin typeface="Century"/>
                <a:cs typeface="Century"/>
              </a:rPr>
              <a:t>eq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al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225" dirty="0">
                <a:solidFill>
                  <a:srgbClr val="2098D3"/>
                </a:solidFill>
                <a:latin typeface="Century"/>
                <a:cs typeface="Century"/>
              </a:rPr>
              <a:t>to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100" dirty="0">
                <a:solidFill>
                  <a:srgbClr val="2098D3"/>
                </a:solidFill>
                <a:latin typeface="Century"/>
                <a:cs typeface="Century"/>
              </a:rPr>
              <a:t>he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25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sz="3000" u="heavy" spc="165" dirty="0">
                <a:solidFill>
                  <a:srgbClr val="2098D3"/>
                </a:solidFill>
                <a:latin typeface="Century"/>
                <a:cs typeface="Century"/>
              </a:rPr>
              <a:t>verage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le</a:t>
            </a:r>
            <a:r>
              <a:rPr sz="3000" u="heavy" spc="95" dirty="0">
                <a:solidFill>
                  <a:srgbClr val="2098D3"/>
                </a:solidFill>
                <a:latin typeface="Century"/>
                <a:cs typeface="Century"/>
              </a:rPr>
              <a:t>n</a:t>
            </a:r>
            <a:r>
              <a:rPr sz="3000" u="heavy" spc="90" dirty="0">
                <a:solidFill>
                  <a:srgbClr val="2098D3"/>
                </a:solidFill>
                <a:latin typeface="Century"/>
                <a:cs typeface="Century"/>
              </a:rPr>
              <a:t>gth</a:t>
            </a:r>
            <a:r>
              <a:rPr sz="3000" u="heavy" spc="-9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30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u="heavy" spc="-70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5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u="heavy" spc="80" dirty="0">
                <a:solidFill>
                  <a:srgbClr val="2098D3"/>
                </a:solidFill>
                <a:latin typeface="Century"/>
                <a:cs typeface="Century"/>
              </a:rPr>
              <a:t>h</a:t>
            </a:r>
            <a:r>
              <a:rPr sz="3000" u="heavy" spc="210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u="heavy" spc="-75" dirty="0">
                <a:solidFill>
                  <a:srgbClr val="2098D3"/>
                </a:solidFill>
                <a:latin typeface="Century"/>
                <a:cs typeface="Century"/>
              </a:rPr>
              <a:t> </a:t>
            </a:r>
            <a:r>
              <a:rPr sz="3000" u="heavy" spc="105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u="heavy" spc="65" dirty="0">
                <a:solidFill>
                  <a:srgbClr val="2098D3"/>
                </a:solidFill>
                <a:latin typeface="Century"/>
                <a:cs typeface="Century"/>
              </a:rPr>
              <a:t>o</a:t>
            </a:r>
            <a:r>
              <a:rPr sz="3000" u="heavy" spc="60" dirty="0">
                <a:solidFill>
                  <a:srgbClr val="2098D3"/>
                </a:solidFill>
                <a:latin typeface="Century"/>
                <a:cs typeface="Century"/>
              </a:rPr>
              <a:t>v</a:t>
            </a:r>
            <a:r>
              <a:rPr sz="3000" u="heavy" spc="4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u="heavy" spc="140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98712" rIns="0" bIns="0" rtlCol="0">
            <a:spAutoFit/>
          </a:bodyPr>
          <a:lstStyle/>
          <a:p>
            <a:pPr marL="335280" marR="11659235">
              <a:lnSpc>
                <a:spcPct val="104400"/>
              </a:lnSpc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90" dirty="0"/>
              <a:t>first_na</a:t>
            </a:r>
            <a:r>
              <a:rPr spc="-155" dirty="0"/>
              <a:t>m</a:t>
            </a:r>
            <a:r>
              <a:rPr spc="-280" dirty="0"/>
              <a:t>e,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25" dirty="0"/>
              <a:t>l</a:t>
            </a:r>
            <a:r>
              <a:rPr spc="-75" dirty="0"/>
              <a:t>ast_</a:t>
            </a:r>
            <a:r>
              <a:rPr spc="-80" dirty="0"/>
              <a:t>n</a:t>
            </a:r>
            <a:r>
              <a:rPr spc="-100" dirty="0"/>
              <a:t>ame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45" dirty="0"/>
              <a:t>a.ac</a:t>
            </a:r>
            <a:r>
              <a:rPr spc="-105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ct val="100000"/>
              </a:lnSpc>
              <a:spcBef>
                <a:spcPts val="130"/>
              </a:spcBef>
            </a:pPr>
            <a:r>
              <a:rPr spc="-470" dirty="0">
                <a:latin typeface="Verdana"/>
                <a:cs typeface="Verdana"/>
              </a:rPr>
              <a:t>I</a:t>
            </a:r>
            <a:r>
              <a:rPr spc="-105" dirty="0">
                <a:latin typeface="Verdana"/>
                <a:cs typeface="Verdana"/>
              </a:rPr>
              <a:t>NN</a:t>
            </a:r>
            <a:r>
              <a:rPr spc="-75" dirty="0">
                <a:latin typeface="Verdana"/>
                <a:cs typeface="Verdana"/>
              </a:rPr>
              <a:t>E</a:t>
            </a:r>
            <a:r>
              <a:rPr spc="-80" dirty="0">
                <a:latin typeface="Verdana"/>
                <a:cs typeface="Verdana"/>
              </a:rPr>
              <a:t>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>
                <a:latin typeface="Verdana"/>
                <a:cs typeface="Verdana"/>
              </a:rPr>
              <a:t>JOIN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25" dirty="0"/>
              <a:t>(</a:t>
            </a:r>
          </a:p>
          <a:p>
            <a:pPr marL="335280" marR="12338685">
              <a:lnSpc>
                <a:spcPts val="3440"/>
              </a:lnSpc>
              <a:spcBef>
                <a:spcPts val="130"/>
              </a:spcBef>
            </a:pP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40" dirty="0">
                <a:latin typeface="Verdana"/>
                <a:cs typeface="Verdana"/>
              </a:rPr>
              <a:t>D</a:t>
            </a:r>
            <a:r>
              <a:rPr spc="-275" dirty="0">
                <a:latin typeface="Verdana"/>
                <a:cs typeface="Verdana"/>
              </a:rPr>
              <a:t>IS</a:t>
            </a:r>
            <a:r>
              <a:rPr spc="-300" dirty="0">
                <a:latin typeface="Verdana"/>
                <a:cs typeface="Verdana"/>
              </a:rPr>
              <a:t>T</a:t>
            </a:r>
            <a:r>
              <a:rPr spc="-190" dirty="0">
                <a:latin typeface="Verdana"/>
                <a:cs typeface="Verdana"/>
              </a:rPr>
              <a:t>INCT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60" dirty="0"/>
              <a:t>or_id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s</a:t>
            </a:r>
            <a:r>
              <a:rPr spc="-100" dirty="0"/>
              <a:t>a</a:t>
            </a:r>
            <a:r>
              <a:rPr spc="-180" dirty="0"/>
              <a:t>ki</a:t>
            </a:r>
            <a:r>
              <a:rPr spc="-110" dirty="0"/>
              <a:t>l</a:t>
            </a:r>
            <a:r>
              <a:rPr spc="-114" dirty="0"/>
              <a:t>a.film_ac</a:t>
            </a:r>
            <a:r>
              <a:rPr spc="-80" dirty="0"/>
              <a:t>t</a:t>
            </a:r>
            <a:r>
              <a:rPr spc="-75" dirty="0"/>
              <a:t>or</a:t>
            </a:r>
          </a:p>
          <a:p>
            <a:pPr marL="335280">
              <a:lnSpc>
                <a:spcPts val="3295"/>
              </a:lnSpc>
            </a:pPr>
            <a:r>
              <a:rPr spc="-180" dirty="0"/>
              <a:t>INNER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JOIN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15" dirty="0"/>
              <a:t>(</a:t>
            </a:r>
            <a:r>
              <a:rPr spc="-285" dirty="0">
                <a:latin typeface="Verdana"/>
                <a:cs typeface="Verdana"/>
              </a:rPr>
              <a:t>S</a:t>
            </a:r>
            <a:r>
              <a:rPr spc="-254" dirty="0">
                <a:latin typeface="Verdana"/>
                <a:cs typeface="Verdana"/>
              </a:rPr>
              <a:t>E</a:t>
            </a:r>
            <a:r>
              <a:rPr spc="-135" dirty="0">
                <a:latin typeface="Verdana"/>
                <a:cs typeface="Verdana"/>
              </a:rPr>
              <a:t>LE</a:t>
            </a:r>
            <a:r>
              <a:rPr spc="-140" dirty="0">
                <a:latin typeface="Verdana"/>
                <a:cs typeface="Verdana"/>
              </a:rPr>
              <a:t>C</a:t>
            </a:r>
            <a:r>
              <a:rPr spc="-55" dirty="0">
                <a:latin typeface="Verdana"/>
                <a:cs typeface="Verdana"/>
              </a:rPr>
              <a:t>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75" dirty="0"/>
              <a:t>fil</a:t>
            </a:r>
            <a:r>
              <a:rPr spc="-260" dirty="0"/>
              <a:t>m</a:t>
            </a:r>
            <a:r>
              <a:rPr spc="-60" dirty="0"/>
              <a:t>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160" dirty="0"/>
              <a:t>la.film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W</a:t>
            </a:r>
            <a:r>
              <a:rPr spc="-80" dirty="0">
                <a:latin typeface="Verdana"/>
                <a:cs typeface="Verdana"/>
              </a:rPr>
              <a:t>H</a:t>
            </a:r>
            <a:r>
              <a:rPr spc="-145" dirty="0">
                <a:latin typeface="Verdana"/>
                <a:cs typeface="Verdana"/>
              </a:rPr>
              <a:t>ERE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20" dirty="0"/>
              <a:t>length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810" dirty="0"/>
              <a:t>&gt;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4" dirty="0">
                <a:latin typeface="Verdana"/>
                <a:cs typeface="Verdana"/>
              </a:rPr>
              <a:t>(S</a:t>
            </a:r>
            <a:r>
              <a:rPr spc="-265" dirty="0">
                <a:latin typeface="Verdana"/>
                <a:cs typeface="Verdana"/>
              </a:rPr>
              <a:t>E</a:t>
            </a:r>
            <a:r>
              <a:rPr spc="-105" dirty="0">
                <a:latin typeface="Verdana"/>
                <a:cs typeface="Verdana"/>
              </a:rPr>
              <a:t>LECT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0" dirty="0">
                <a:latin typeface="Verdana"/>
                <a:cs typeface="Verdana"/>
              </a:rPr>
              <a:t>A</a:t>
            </a:r>
            <a:r>
              <a:rPr spc="-135" dirty="0">
                <a:latin typeface="Verdana"/>
                <a:cs typeface="Verdana"/>
              </a:rPr>
              <a:t>VG</a:t>
            </a:r>
            <a:r>
              <a:rPr spc="-125" dirty="0"/>
              <a:t>(l</a:t>
            </a:r>
            <a:r>
              <a:rPr spc="-210" dirty="0"/>
              <a:t>e</a:t>
            </a:r>
            <a:r>
              <a:rPr spc="-155" dirty="0"/>
              <a:t>ngth)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65" dirty="0"/>
              <a:t>average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Verdana"/>
                <a:cs typeface="Verdana"/>
              </a:rPr>
              <a:t>F</a:t>
            </a:r>
            <a:r>
              <a:rPr spc="-65" dirty="0">
                <a:latin typeface="Verdana"/>
                <a:cs typeface="Verdana"/>
              </a:rPr>
              <a:t>ROM</a:t>
            </a:r>
          </a:p>
          <a:p>
            <a:pPr marL="335280">
              <a:lnSpc>
                <a:spcPct val="100000"/>
              </a:lnSpc>
              <a:spcBef>
                <a:spcPts val="145"/>
              </a:spcBef>
            </a:pPr>
            <a:r>
              <a:rPr spc="-155" dirty="0"/>
              <a:t>film))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ted</a:t>
            </a:r>
            <a:r>
              <a:rPr spc="-70" dirty="0"/>
              <a:t>_films_id</a:t>
            </a:r>
          </a:p>
          <a:p>
            <a:pPr marL="335280" marR="4413885">
              <a:lnSpc>
                <a:spcPts val="3440"/>
              </a:lnSpc>
              <a:spcBef>
                <a:spcPts val="130"/>
              </a:spcBef>
            </a:pP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0" dirty="0"/>
              <a:t>film_a</a:t>
            </a:r>
            <a:r>
              <a:rPr spc="-55" dirty="0"/>
              <a:t>c</a:t>
            </a:r>
            <a:r>
              <a:rPr spc="-130" dirty="0"/>
              <a:t>tor.film</a:t>
            </a:r>
            <a:r>
              <a:rPr spc="-170" dirty="0"/>
              <a:t>_</a:t>
            </a:r>
            <a:r>
              <a:rPr spc="-114" dirty="0"/>
              <a:t>id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5" dirty="0"/>
              <a:t>selected_films_i</a:t>
            </a:r>
            <a:r>
              <a:rPr spc="-100" dirty="0"/>
              <a:t>d</a:t>
            </a:r>
            <a:r>
              <a:rPr spc="-254" dirty="0"/>
              <a:t>.</a:t>
            </a:r>
            <a:r>
              <a:rPr spc="-260" dirty="0"/>
              <a:t>f</a:t>
            </a:r>
            <a:r>
              <a:rPr spc="-100" dirty="0"/>
              <a:t>ilm</a:t>
            </a:r>
            <a:r>
              <a:rPr spc="-120" dirty="0"/>
              <a:t>_</a:t>
            </a:r>
            <a:r>
              <a:rPr spc="-150" dirty="0"/>
              <a:t>id)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spc="-235" dirty="0">
                <a:latin typeface="Verdana"/>
                <a:cs typeface="Verdana"/>
              </a:rPr>
              <a:t>A</a:t>
            </a:r>
            <a:r>
              <a:rPr spc="-229" dirty="0">
                <a:latin typeface="Verdana"/>
                <a:cs typeface="Verdana"/>
              </a:rPr>
              <a:t>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90" dirty="0"/>
              <a:t>lect</a:t>
            </a:r>
            <a:r>
              <a:rPr spc="-125" dirty="0"/>
              <a:t>e</a:t>
            </a:r>
            <a:r>
              <a:rPr dirty="0"/>
              <a:t>d_</a:t>
            </a:r>
            <a:r>
              <a:rPr spc="5" dirty="0"/>
              <a:t>a</a:t>
            </a:r>
            <a:r>
              <a:rPr spc="-105" dirty="0"/>
              <a:t>c</a:t>
            </a:r>
            <a:r>
              <a:rPr spc="-75" dirty="0"/>
              <a:t>t</a:t>
            </a:r>
            <a:r>
              <a:rPr spc="-100" dirty="0"/>
              <a:t>ors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Verdana"/>
                <a:cs typeface="Verdana"/>
              </a:rPr>
              <a:t>ON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spc="-145" dirty="0"/>
              <a:t>sak</a:t>
            </a:r>
            <a:r>
              <a:rPr spc="-80" dirty="0"/>
              <a:t>i</a:t>
            </a:r>
            <a:r>
              <a:rPr spc="-220" dirty="0"/>
              <a:t>la</a:t>
            </a:r>
            <a:r>
              <a:rPr spc="-20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245" dirty="0"/>
              <a:t>or</a:t>
            </a:r>
            <a:r>
              <a:rPr spc="-190" dirty="0"/>
              <a:t>.</a:t>
            </a:r>
            <a:r>
              <a:rPr spc="-65" dirty="0"/>
              <a:t>ac</a:t>
            </a:r>
            <a:r>
              <a:rPr spc="-40" dirty="0"/>
              <a:t>t</a:t>
            </a:r>
            <a:r>
              <a:rPr spc="-60" dirty="0"/>
              <a:t>or_id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-835" dirty="0"/>
              <a:t>=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14" dirty="0"/>
              <a:t>s</a:t>
            </a:r>
            <a:r>
              <a:rPr spc="-145" dirty="0"/>
              <a:t>e</a:t>
            </a:r>
            <a:r>
              <a:rPr spc="-105" dirty="0"/>
              <a:t>lec</a:t>
            </a:r>
            <a:r>
              <a:rPr spc="-85" dirty="0"/>
              <a:t>t</a:t>
            </a:r>
            <a:r>
              <a:rPr spc="-20" dirty="0"/>
              <a:t>ed_a</a:t>
            </a:r>
            <a:r>
              <a:rPr spc="-10" dirty="0"/>
              <a:t>c</a:t>
            </a:r>
            <a:r>
              <a:rPr spc="-204" dirty="0"/>
              <a:t>tors</a:t>
            </a:r>
            <a:r>
              <a:rPr spc="-170" dirty="0"/>
              <a:t>.</a:t>
            </a:r>
            <a:r>
              <a:rPr dirty="0"/>
              <a:t>a</a:t>
            </a:r>
            <a:r>
              <a:rPr spc="15" dirty="0"/>
              <a:t>c</a:t>
            </a:r>
            <a:r>
              <a:rPr spc="-70" dirty="0"/>
              <a:t>tor_id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40" dirty="0"/>
              <a:t>ANATOMY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5" dirty="0"/>
              <a:t>OF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170" dirty="0"/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35" dirty="0"/>
              <a:t>DA</a:t>
            </a:r>
            <a:r>
              <a:rPr spc="15" dirty="0"/>
              <a:t>T</a:t>
            </a:r>
            <a:r>
              <a:rPr spc="-135" dirty="0"/>
              <a:t>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8820785" cy="5563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125" dirty="0">
                <a:solidFill>
                  <a:srgbClr val="2098D3"/>
                </a:solidFill>
                <a:latin typeface="Century"/>
                <a:cs typeface="Century"/>
              </a:rPr>
              <a:t>ALL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COMPONENTS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05" dirty="0">
                <a:solidFill>
                  <a:srgbClr val="2098D3"/>
                </a:solidFill>
                <a:latin typeface="Century"/>
                <a:cs typeface="Century"/>
              </a:rPr>
              <a:t>WE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25" dirty="0">
                <a:solidFill>
                  <a:srgbClr val="2098D3"/>
                </a:solidFill>
                <a:latin typeface="Century"/>
                <a:cs typeface="Century"/>
              </a:rPr>
              <a:t>WILL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TALK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ABOUT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3150">
              <a:latin typeface="Times New Roman"/>
              <a:cs typeface="Times New Roman"/>
            </a:endParaRPr>
          </a:p>
          <a:p>
            <a:pPr marL="245745" indent="-233045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0" dirty="0">
                <a:latin typeface="Verdana"/>
                <a:cs typeface="Verdana"/>
              </a:rPr>
              <a:t>Tab</a:t>
            </a:r>
            <a:r>
              <a:rPr sz="2750" spc="-25" dirty="0">
                <a:latin typeface="Verdana"/>
                <a:cs typeface="Verdana"/>
              </a:rPr>
              <a:t>l</a:t>
            </a:r>
            <a:r>
              <a:rPr sz="2750" spc="-125" dirty="0">
                <a:latin typeface="Verdana"/>
                <a:cs typeface="Verdana"/>
              </a:rPr>
              <a:t>es</a:t>
            </a:r>
            <a:endParaRPr sz="2750">
              <a:latin typeface="Verdana"/>
              <a:cs typeface="Verdana"/>
            </a:endParaRPr>
          </a:p>
          <a:p>
            <a:pPr marL="243840" indent="-231140">
              <a:lnSpc>
                <a:spcPct val="100000"/>
              </a:lnSpc>
              <a:spcBef>
                <a:spcPts val="1750"/>
              </a:spcBef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125" dirty="0">
                <a:latin typeface="Verdana"/>
                <a:cs typeface="Verdana"/>
              </a:rPr>
              <a:t>C</a:t>
            </a:r>
            <a:r>
              <a:rPr sz="2750" spc="-105" dirty="0">
                <a:latin typeface="Verdana"/>
                <a:cs typeface="Verdana"/>
              </a:rPr>
              <a:t>o</a:t>
            </a:r>
            <a:r>
              <a:rPr sz="2750" spc="-45" dirty="0">
                <a:latin typeface="Verdana"/>
                <a:cs typeface="Verdana"/>
              </a:rPr>
              <a:t>l</a:t>
            </a:r>
            <a:r>
              <a:rPr sz="2750" spc="-175" dirty="0">
                <a:latin typeface="Verdana"/>
                <a:cs typeface="Verdana"/>
              </a:rPr>
              <a:t>umns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90" dirty="0">
                <a:latin typeface="Verdana"/>
                <a:cs typeface="Verdana"/>
              </a:rPr>
              <a:t>Ro</a:t>
            </a:r>
            <a:r>
              <a:rPr sz="2750" spc="-105" dirty="0">
                <a:latin typeface="Verdana"/>
                <a:cs typeface="Verdana"/>
              </a:rPr>
              <a:t>w</a:t>
            </a:r>
            <a:r>
              <a:rPr sz="2750" spc="-160" dirty="0"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84365"/>
              </a:buClr>
              <a:buFont typeface="Verdana"/>
              <a:buChar char="-"/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84365"/>
              </a:buClr>
              <a:buFont typeface="Verdana"/>
              <a:buChar char="-"/>
            </a:pPr>
            <a:endParaRPr sz="3150">
              <a:latin typeface="Times New Roman"/>
              <a:cs typeface="Times New Roman"/>
            </a:endParaRPr>
          </a:p>
          <a:p>
            <a:pPr marL="243840" indent="-231140">
              <a:lnSpc>
                <a:spcPct val="100000"/>
              </a:lnSpc>
              <a:buClr>
                <a:srgbClr val="084365"/>
              </a:buClr>
              <a:buFont typeface="Verdana"/>
              <a:buChar char="-"/>
              <a:tabLst>
                <a:tab pos="244475" algn="l"/>
              </a:tabLst>
            </a:pPr>
            <a:r>
              <a:rPr sz="2750" spc="-50" dirty="0">
                <a:solidFill>
                  <a:srgbClr val="989898"/>
                </a:solidFill>
                <a:latin typeface="Verdana"/>
                <a:cs typeface="Verdana"/>
              </a:rPr>
              <a:t>K</a:t>
            </a:r>
            <a:r>
              <a:rPr sz="2750" spc="-110" dirty="0">
                <a:solidFill>
                  <a:srgbClr val="989898"/>
                </a:solidFill>
                <a:latin typeface="Verdana"/>
                <a:cs typeface="Verdana"/>
              </a:rPr>
              <a:t>eys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75" dirty="0">
                <a:solidFill>
                  <a:srgbClr val="989898"/>
                </a:solidFill>
                <a:latin typeface="Verdana"/>
                <a:cs typeface="Verdana"/>
              </a:rPr>
              <a:t>Rel</a:t>
            </a:r>
            <a:r>
              <a:rPr sz="2750" spc="-80" dirty="0">
                <a:solidFill>
                  <a:srgbClr val="989898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989898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20" dirty="0">
                <a:solidFill>
                  <a:srgbClr val="989898"/>
                </a:solidFill>
                <a:latin typeface="Verdana"/>
                <a:cs typeface="Verdana"/>
              </a:rPr>
              <a:t>on</a:t>
            </a:r>
            <a:r>
              <a:rPr sz="2750" spc="-10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989898"/>
                </a:solidFill>
                <a:latin typeface="Verdana"/>
                <a:cs typeface="Verdana"/>
              </a:rPr>
              <a:t>hi</a:t>
            </a:r>
            <a:r>
              <a:rPr sz="2750" spc="-165" dirty="0">
                <a:solidFill>
                  <a:srgbClr val="989898"/>
                </a:solidFill>
                <a:latin typeface="Verdana"/>
                <a:cs typeface="Verdana"/>
              </a:rPr>
              <a:t>p</a:t>
            </a:r>
            <a:r>
              <a:rPr sz="2750" spc="-160" dirty="0">
                <a:solidFill>
                  <a:srgbClr val="989898"/>
                </a:solidFill>
                <a:latin typeface="Verdana"/>
                <a:cs typeface="Verdana"/>
              </a:rPr>
              <a:t>s</a:t>
            </a:r>
            <a:endParaRPr sz="2750">
              <a:latin typeface="Verdana"/>
              <a:cs typeface="Verdana"/>
            </a:endParaRPr>
          </a:p>
          <a:p>
            <a:pPr marL="245745" indent="-233045">
              <a:lnSpc>
                <a:spcPct val="100000"/>
              </a:lnSpc>
              <a:spcBef>
                <a:spcPts val="1739"/>
              </a:spcBef>
              <a:buClr>
                <a:srgbClr val="084365"/>
              </a:buClr>
              <a:buFont typeface="Verdana"/>
              <a:buChar char="-"/>
              <a:tabLst>
                <a:tab pos="246379" algn="l"/>
              </a:tabLst>
            </a:pPr>
            <a:r>
              <a:rPr sz="2750" spc="-170" dirty="0">
                <a:solidFill>
                  <a:srgbClr val="989898"/>
                </a:solidFill>
                <a:latin typeface="Verdana"/>
                <a:cs typeface="Verdana"/>
              </a:rPr>
              <a:t>V</a:t>
            </a:r>
            <a:r>
              <a:rPr sz="2750" spc="-65" dirty="0">
                <a:solidFill>
                  <a:srgbClr val="989898"/>
                </a:solidFill>
                <a:latin typeface="Verdana"/>
                <a:cs typeface="Verdana"/>
              </a:rPr>
              <a:t>i</a:t>
            </a:r>
            <a:r>
              <a:rPr sz="2750" spc="-145" dirty="0">
                <a:solidFill>
                  <a:srgbClr val="989898"/>
                </a:solidFill>
                <a:latin typeface="Verdana"/>
                <a:cs typeface="Verdana"/>
              </a:rPr>
              <a:t>ews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058147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212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pc="-180" dirty="0"/>
              <a:t>TEMPORARY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470676"/>
            <a:ext cx="14448155" cy="4653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52280">
              <a:lnSpc>
                <a:spcPct val="148600"/>
              </a:lnSpc>
            </a:pPr>
            <a:r>
              <a:rPr sz="4800" spc="-170" dirty="0">
                <a:solidFill>
                  <a:srgbClr val="2098D3"/>
                </a:solidFill>
                <a:latin typeface="Century"/>
                <a:cs typeface="Century"/>
              </a:rPr>
              <a:t>TABLES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210" dirty="0">
                <a:solidFill>
                  <a:srgbClr val="2098D3"/>
                </a:solidFill>
                <a:latin typeface="Century"/>
                <a:cs typeface="Century"/>
              </a:rPr>
              <a:t>PLEX</a:t>
            </a:r>
            <a:r>
              <a:rPr sz="3000" spc="-135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TY</a:t>
            </a:r>
            <a:r>
              <a:rPr sz="3000" spc="2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0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40" dirty="0">
                <a:solidFill>
                  <a:srgbClr val="2098D3"/>
                </a:solidFill>
                <a:latin typeface="Century"/>
                <a:cs typeface="Century"/>
              </a:rPr>
              <a:t>EEDS</a:t>
            </a:r>
            <a:r>
              <a:rPr sz="3000" spc="-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8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ROR</a:t>
            </a:r>
            <a:endParaRPr sz="3000">
              <a:latin typeface="Century"/>
              <a:cs typeface="Century"/>
            </a:endParaRPr>
          </a:p>
          <a:p>
            <a:pPr marL="43180" marR="5080">
              <a:lnSpc>
                <a:spcPct val="244400"/>
              </a:lnSpc>
              <a:spcBef>
                <a:spcPts val="1125"/>
              </a:spcBef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Subqueries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sily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become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comp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ex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there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ebug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get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wrong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mpor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eused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stor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who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ssi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660"/>
              </a:spcBef>
            </a:pP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are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destroy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after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10" dirty="0">
                <a:solidFill>
                  <a:srgbClr val="084365"/>
                </a:solidFill>
                <a:latin typeface="Verdana"/>
                <a:cs typeface="Verdana"/>
              </a:rPr>
              <a:t>ion,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tual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abas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space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ed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668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pc="-180" dirty="0"/>
              <a:t>TEMPORARY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5896" y="2690514"/>
            <a:ext cx="243332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170" dirty="0">
                <a:solidFill>
                  <a:srgbClr val="2098D3"/>
                </a:solidFill>
                <a:latin typeface="Century"/>
                <a:cs typeface="Century"/>
              </a:rPr>
              <a:t>TABLES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10" y="4076700"/>
            <a:ext cx="7724775" cy="495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65275">
              <a:lnSpc>
                <a:spcPct val="103899"/>
              </a:lnSpc>
            </a:pP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EMPORARY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10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sakila.selected_fi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10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fil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100" spc="-1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55" dirty="0">
                <a:solidFill>
                  <a:srgbClr val="084365"/>
                </a:solidFill>
                <a:latin typeface="Verdana"/>
                <a:cs typeface="Verdana"/>
              </a:rPr>
              <a:t>.film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100" spc="-110" dirty="0">
                <a:solidFill>
                  <a:srgbClr val="084365"/>
                </a:solidFill>
                <a:latin typeface="Verdana"/>
                <a:cs typeface="Verdana"/>
              </a:rPr>
              <a:t>ERE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len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100" spc="4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20" dirty="0">
                <a:solidFill>
                  <a:srgbClr val="084365"/>
                </a:solidFill>
                <a:latin typeface="Verdana"/>
                <a:cs typeface="Verdana"/>
              </a:rPr>
              <a:t>&gt;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7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100" spc="-2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2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12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-14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0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100" spc="-175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eng</a:t>
            </a:r>
            <a:r>
              <a:rPr sz="2100" spc="-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160" dirty="0">
                <a:solidFill>
                  <a:srgbClr val="084365"/>
                </a:solidFill>
                <a:latin typeface="Verdana"/>
                <a:cs typeface="Verdana"/>
              </a:rPr>
              <a:t>h)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2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ve</a:t>
            </a:r>
            <a:r>
              <a:rPr sz="2100" spc="-35" dirty="0">
                <a:solidFill>
                  <a:srgbClr val="084365"/>
                </a:solidFill>
                <a:latin typeface="Verdana"/>
                <a:cs typeface="Verdana"/>
              </a:rPr>
              <a:t>ra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fil</a:t>
            </a:r>
            <a:r>
              <a:rPr sz="2100" spc="-1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365" dirty="0">
                <a:solidFill>
                  <a:srgbClr val="084365"/>
                </a:solidFill>
                <a:latin typeface="Verdana"/>
                <a:cs typeface="Verdana"/>
              </a:rPr>
              <a:t>);</a:t>
            </a:r>
            <a:endParaRPr sz="2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1369060">
              <a:lnSpc>
                <a:spcPct val="104299"/>
              </a:lnSpc>
            </a:pP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CREATE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EMPORARY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BLE</a:t>
            </a:r>
            <a:r>
              <a:rPr sz="210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sakila.selected_a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tors</a:t>
            </a:r>
            <a:r>
              <a:rPr sz="210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100" spc="-3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STI</a:t>
            </a:r>
            <a:r>
              <a:rPr sz="2100" spc="-21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-70" dirty="0">
                <a:solidFill>
                  <a:srgbClr val="084365"/>
                </a:solidFill>
                <a:latin typeface="Verdana"/>
                <a:cs typeface="Verdana"/>
              </a:rPr>
              <a:t>CT</a:t>
            </a:r>
            <a:r>
              <a:rPr sz="210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ctor_id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100" spc="-1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.film_actor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3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NNER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155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sakila.selected_fi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1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11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sakila.f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40" dirty="0">
                <a:solidFill>
                  <a:srgbClr val="084365"/>
                </a:solidFill>
                <a:latin typeface="Verdana"/>
                <a:cs typeface="Verdana"/>
              </a:rPr>
              <a:t>lm_a</a:t>
            </a:r>
            <a:r>
              <a:rPr sz="2100" spc="-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tor.fi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25" dirty="0">
                <a:solidFill>
                  <a:srgbClr val="084365"/>
                </a:solidFill>
                <a:latin typeface="Verdana"/>
                <a:cs typeface="Verdana"/>
              </a:rPr>
              <a:t>_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id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5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sele</a:t>
            </a:r>
            <a:r>
              <a:rPr sz="210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ted_fi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ms</a:t>
            </a:r>
            <a:r>
              <a:rPr sz="2100" spc="-120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fil</a:t>
            </a:r>
            <a:r>
              <a:rPr sz="2100" spc="-18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100" spc="-170" dirty="0">
                <a:solidFill>
                  <a:srgbClr val="084365"/>
                </a:solidFill>
                <a:latin typeface="Verdana"/>
                <a:cs typeface="Verdana"/>
              </a:rPr>
              <a:t>_id;</a:t>
            </a:r>
            <a:endParaRPr sz="2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3888740">
              <a:lnSpc>
                <a:spcPct val="104299"/>
              </a:lnSpc>
            </a:pPr>
            <a:r>
              <a:rPr sz="2100" spc="-25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ELECT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fi</a:t>
            </a:r>
            <a:r>
              <a:rPr sz="2100" spc="-10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100" spc="-120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_name</a:t>
            </a:r>
            <a:r>
              <a:rPr sz="2100" spc="-360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last_name</a:t>
            </a:r>
            <a:r>
              <a:rPr sz="2100" spc="-3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ROM</a:t>
            </a:r>
            <a:r>
              <a:rPr sz="210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sakil</a:t>
            </a:r>
            <a:r>
              <a:rPr sz="2100" spc="-12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100" spc="-135" dirty="0">
                <a:solidFill>
                  <a:srgbClr val="084365"/>
                </a:solidFill>
                <a:latin typeface="Verdana"/>
                <a:cs typeface="Verdana"/>
              </a:rPr>
              <a:t>.a</a:t>
            </a:r>
            <a:r>
              <a:rPr sz="210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80" dirty="0">
                <a:solidFill>
                  <a:srgbClr val="084365"/>
                </a:solidFill>
                <a:latin typeface="Verdana"/>
                <a:cs typeface="Verdana"/>
              </a:rPr>
              <a:t>tor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3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NNER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24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100" spc="-155" dirty="0">
                <a:solidFill>
                  <a:srgbClr val="084365"/>
                </a:solidFill>
                <a:latin typeface="Verdana"/>
                <a:cs typeface="Verdana"/>
              </a:rPr>
              <a:t>OIN</a:t>
            </a:r>
            <a:r>
              <a:rPr sz="210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75" dirty="0">
                <a:solidFill>
                  <a:srgbClr val="084365"/>
                </a:solidFill>
                <a:latin typeface="Verdana"/>
                <a:cs typeface="Verdana"/>
              </a:rPr>
              <a:t>sakila.selected_actors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100" spc="-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10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95" dirty="0">
                <a:solidFill>
                  <a:srgbClr val="084365"/>
                </a:solidFill>
                <a:latin typeface="Verdana"/>
                <a:cs typeface="Verdana"/>
              </a:rPr>
              <a:t>sakila.a</a:t>
            </a:r>
            <a:r>
              <a:rPr sz="2100" spc="-114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100" spc="-85" dirty="0">
                <a:solidFill>
                  <a:srgbClr val="084365"/>
                </a:solidFill>
                <a:latin typeface="Verdana"/>
                <a:cs typeface="Verdana"/>
              </a:rPr>
              <a:t>tor.actor_id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40" dirty="0">
                <a:solidFill>
                  <a:srgbClr val="084365"/>
                </a:solidFill>
                <a:latin typeface="Verdana"/>
                <a:cs typeface="Verdana"/>
              </a:rPr>
              <a:t>=</a:t>
            </a:r>
            <a:r>
              <a:rPr sz="210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084365"/>
                </a:solidFill>
                <a:latin typeface="Verdana"/>
                <a:cs typeface="Verdana"/>
              </a:rPr>
              <a:t>selected_acto</a:t>
            </a:r>
            <a:r>
              <a:rPr sz="2100" spc="-5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100" spc="-130" dirty="0">
                <a:solidFill>
                  <a:srgbClr val="084365"/>
                </a:solidFill>
                <a:latin typeface="Verdana"/>
                <a:cs typeface="Verdana"/>
              </a:rPr>
              <a:t>s.ac</a:t>
            </a:r>
            <a:r>
              <a:rPr sz="2100" spc="-65" dirty="0">
                <a:solidFill>
                  <a:srgbClr val="084365"/>
                </a:solidFill>
                <a:latin typeface="Verdana"/>
                <a:cs typeface="Verdana"/>
              </a:rPr>
              <a:t>tor_</a:t>
            </a:r>
            <a:r>
              <a:rPr sz="2100" spc="-4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100" spc="-295" dirty="0">
                <a:solidFill>
                  <a:srgbClr val="084365"/>
                </a:solidFill>
                <a:latin typeface="Verdana"/>
                <a:cs typeface="Verdana"/>
              </a:rPr>
              <a:t>d;</a:t>
            </a:r>
            <a:endParaRPr sz="2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">
              <a:lnSpc>
                <a:spcPts val="5735"/>
              </a:lnSpc>
            </a:pPr>
            <a:r>
              <a:rPr spc="-155" dirty="0"/>
              <a:t>TABLES,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305" dirty="0"/>
              <a:t>COLUMNS,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50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2145674"/>
            <a:ext cx="16247744" cy="664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2098D3"/>
                </a:solidFill>
                <a:latin typeface="Century"/>
                <a:cs typeface="Century"/>
              </a:rPr>
              <a:t>TAB</a:t>
            </a:r>
            <a:r>
              <a:rPr sz="3000" spc="-35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04" dirty="0">
                <a:solidFill>
                  <a:srgbClr val="2098D3"/>
                </a:solidFill>
                <a:latin typeface="Century"/>
                <a:cs typeface="Century"/>
              </a:rPr>
              <a:t>ES</a:t>
            </a:r>
            <a:endParaRPr sz="30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2540"/>
              </a:spcBef>
            </a:pP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Tables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ruc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3450">
              <a:latin typeface="Times New Roman"/>
              <a:cs typeface="Times New Roman"/>
            </a:endParaRPr>
          </a:p>
          <a:p>
            <a:pPr marL="22860" marR="5080" indent="19685" algn="just">
              <a:lnSpc>
                <a:spcPct val="120600"/>
              </a:lnSpc>
            </a:pP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lways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sing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280" dirty="0">
                <a:solidFill>
                  <a:srgbClr val="084365"/>
                </a:solidFill>
                <a:latin typeface="Verdana"/>
                <a:cs typeface="Verdana"/>
              </a:rPr>
              <a:t>e,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ec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fic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jec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order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olumns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within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olutely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importance.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ery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should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ontain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one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colum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i="1" spc="-459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known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rima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ry</a:t>
            </a:r>
            <a:r>
              <a:rPr sz="2750" spc="-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k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i="1" spc="-470" dirty="0">
                <a:solidFill>
                  <a:srgbClr val="084365"/>
                </a:solidFill>
                <a:latin typeface="Verdana"/>
                <a:cs typeface="Verdana"/>
              </a:rPr>
              <a:t>—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uniquely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identifies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each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rows.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3500">
              <a:latin typeface="Times New Roman"/>
              <a:cs typeface="Times New Roman"/>
            </a:endParaRPr>
          </a:p>
          <a:p>
            <a:pPr marL="19685" marR="339090">
              <a:lnSpc>
                <a:spcPct val="120700"/>
              </a:lnSpc>
            </a:pP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ubj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given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ab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represe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al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eit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er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ob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ev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sub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j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ect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obj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so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mething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th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gible,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per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on,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ace,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thi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260" dirty="0">
                <a:solidFill>
                  <a:srgbClr val="084365"/>
                </a:solidFill>
                <a:latin typeface="Verdana"/>
                <a:cs typeface="Verdana"/>
              </a:rPr>
              <a:t>g.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(i.e</a:t>
            </a:r>
            <a:r>
              <a:rPr sz="2750" spc="-28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-740" dirty="0">
                <a:solidFill>
                  <a:srgbClr val="084365"/>
                </a:solidFill>
                <a:latin typeface="Verdana"/>
                <a:cs typeface="Verdana"/>
              </a:rPr>
              <a:t>:</a:t>
            </a:r>
            <a:r>
              <a:rPr sz="2750" spc="-409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Pilots,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oducts,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ma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hin</a:t>
            </a:r>
            <a:r>
              <a:rPr sz="2750" spc="-18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studen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uildings,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uipment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When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10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bject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ven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-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repr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sents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omething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that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84365"/>
                </a:solidFill>
                <a:latin typeface="Verdana"/>
                <a:cs typeface="Verdana"/>
              </a:rPr>
              <a:t>oc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urs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iven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time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and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has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harac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eri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ti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y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wish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record.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409" dirty="0">
                <a:solidFill>
                  <a:srgbClr val="084365"/>
                </a:solidFill>
                <a:latin typeface="Verdana"/>
                <a:cs typeface="Verdana"/>
              </a:rPr>
              <a:t>i.e.: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judi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heari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475" dirty="0">
                <a:solidFill>
                  <a:srgbClr val="084365"/>
                </a:solidFill>
                <a:latin typeface="Verdana"/>
                <a:cs typeface="Verdana"/>
              </a:rPr>
              <a:t>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distributions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funds,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lab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test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resul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320" dirty="0">
                <a:solidFill>
                  <a:srgbClr val="084365"/>
                </a:solidFill>
                <a:latin typeface="Verdana"/>
                <a:cs typeface="Verdana"/>
              </a:rPr>
              <a:t>s,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ological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surveys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47555" y="1333500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136" y="1687983"/>
            <a:ext cx="883983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735"/>
              </a:lnSpc>
            </a:pPr>
            <a:r>
              <a:rPr sz="4800" spc="-245" dirty="0">
                <a:solidFill>
                  <a:srgbClr val="2098D3"/>
                </a:solidFill>
                <a:latin typeface="Century"/>
                <a:cs typeface="Century"/>
              </a:rPr>
              <a:t>SAMPLE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47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4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285" dirty="0">
                <a:solidFill>
                  <a:srgbClr val="2098D3"/>
                </a:solidFill>
                <a:latin typeface="Century"/>
                <a:cs typeface="Century"/>
              </a:rPr>
              <a:t>SAKILA</a:t>
            </a:r>
            <a:r>
              <a:rPr sz="4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4800" spc="-70" dirty="0">
                <a:solidFill>
                  <a:srgbClr val="2098D3"/>
                </a:solidFill>
                <a:latin typeface="Century"/>
                <a:cs typeface="Century"/>
              </a:rPr>
              <a:t>DATABASE</a:t>
            </a:r>
            <a:endParaRPr sz="48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324" y="2751345"/>
            <a:ext cx="34080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345" dirty="0">
                <a:solidFill>
                  <a:srgbClr val="2098D3"/>
                </a:solidFill>
                <a:latin typeface="Century"/>
                <a:cs typeface="Century"/>
              </a:rPr>
              <a:t>F</a:t>
            </a:r>
            <a:r>
              <a:rPr sz="3000" spc="-220" dirty="0">
                <a:solidFill>
                  <a:srgbClr val="2098D3"/>
                </a:solidFill>
                <a:latin typeface="Century"/>
                <a:cs typeface="Century"/>
              </a:rPr>
              <a:t>I</a:t>
            </a:r>
            <a:r>
              <a:rPr sz="3000" spc="-200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sz="3000" spc="-155" dirty="0">
                <a:solidFill>
                  <a:srgbClr val="2098D3"/>
                </a:solidFill>
                <a:latin typeface="Century"/>
                <a:cs typeface="Century"/>
              </a:rPr>
              <a:t>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TABLE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2183" y="4229620"/>
            <a:ext cx="16876776" cy="345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8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1992" y="2186119"/>
            <a:ext cx="17064990" cy="5914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800" spc="-135" dirty="0">
                <a:solidFill>
                  <a:srgbClr val="2098D3"/>
                </a:solidFill>
                <a:latin typeface="Century"/>
                <a:cs typeface="Century"/>
              </a:rPr>
              <a:t>CO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L</a:t>
            </a:r>
            <a:r>
              <a:rPr lang="en-GB" sz="2800" spc="-245" dirty="0">
                <a:solidFill>
                  <a:srgbClr val="2098D3"/>
                </a:solidFill>
                <a:latin typeface="Century"/>
                <a:cs typeface="Century"/>
              </a:rPr>
              <a:t>U</a:t>
            </a:r>
            <a:r>
              <a:rPr lang="en-GB" sz="2800" spc="-300" dirty="0">
                <a:solidFill>
                  <a:srgbClr val="2098D3"/>
                </a:solidFill>
                <a:latin typeface="Century"/>
                <a:cs typeface="Century"/>
              </a:rPr>
              <a:t>M</a:t>
            </a:r>
            <a:r>
              <a:rPr lang="en-GB" sz="2800" spc="-220" dirty="0">
                <a:solidFill>
                  <a:srgbClr val="2098D3"/>
                </a:solidFill>
                <a:latin typeface="Century"/>
                <a:cs typeface="Century"/>
              </a:rPr>
              <a:t>NS</a:t>
            </a:r>
            <a:r>
              <a:rPr lang="en-GB" sz="28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lang="en-GB" sz="28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150" dirty="0">
                <a:solidFill>
                  <a:srgbClr val="2098D3"/>
                </a:solidFill>
                <a:latin typeface="Century"/>
                <a:cs typeface="Century"/>
              </a:rPr>
              <a:t>A</a:t>
            </a:r>
            <a:r>
              <a:rPr lang="en-GB" sz="2800" spc="145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lang="en-GB" sz="2800" spc="-200" dirty="0">
                <a:solidFill>
                  <a:srgbClr val="2098D3"/>
                </a:solidFill>
                <a:latin typeface="Century"/>
                <a:cs typeface="Century"/>
              </a:rPr>
              <a:t>TRI</a:t>
            </a:r>
            <a:r>
              <a:rPr lang="en-GB" sz="2800" spc="-235" dirty="0">
                <a:solidFill>
                  <a:srgbClr val="2098D3"/>
                </a:solidFill>
                <a:latin typeface="Century"/>
                <a:cs typeface="Century"/>
              </a:rPr>
              <a:t>B</a:t>
            </a:r>
            <a:r>
              <a:rPr lang="en-GB" sz="2800" spc="-130" dirty="0">
                <a:solidFill>
                  <a:srgbClr val="2098D3"/>
                </a:solidFill>
                <a:latin typeface="Century"/>
                <a:cs typeface="Century"/>
              </a:rPr>
              <a:t>UTES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lang="en-GB" sz="28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lang="en-GB" sz="28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lang="en-GB" sz="2800" spc="-114" dirty="0">
                <a:solidFill>
                  <a:srgbClr val="2098D3"/>
                </a:solidFill>
                <a:latin typeface="Century"/>
                <a:cs typeface="Century"/>
              </a:rPr>
              <a:t>OB</a:t>
            </a:r>
            <a:r>
              <a:rPr lang="en-GB" sz="2800" spc="-95" dirty="0">
                <a:solidFill>
                  <a:srgbClr val="2098D3"/>
                </a:solidFill>
                <a:latin typeface="Century"/>
                <a:cs typeface="Century"/>
              </a:rPr>
              <a:t>J</a:t>
            </a:r>
            <a:r>
              <a:rPr lang="en-GB" sz="2800" spc="-195" dirty="0">
                <a:solidFill>
                  <a:srgbClr val="2098D3"/>
                </a:solidFill>
                <a:latin typeface="Century"/>
                <a:cs typeface="Century"/>
              </a:rPr>
              <a:t>E</a:t>
            </a:r>
            <a:r>
              <a:rPr lang="en-GB" sz="2800" spc="-190" dirty="0">
                <a:solidFill>
                  <a:srgbClr val="2098D3"/>
                </a:solidFill>
                <a:latin typeface="Century"/>
                <a:cs typeface="Century"/>
              </a:rPr>
              <a:t>C</a:t>
            </a:r>
            <a:r>
              <a:rPr lang="en-GB" sz="2800" spc="18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endParaRPr lang="en-GB" sz="2800" dirty="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</a:pPr>
            <a:endParaRPr lang="pt-PT" sz="2750" spc="-140" dirty="0">
              <a:solidFill>
                <a:srgbClr val="084365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represent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haracteri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tic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subject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to</a:t>
            </a:r>
            <a:r>
              <a:rPr sz="2750" spc="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which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belo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30480" marR="1586230" indent="-13970">
              <a:lnSpc>
                <a:spcPct val="120700"/>
              </a:lnSpc>
            </a:pP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uc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ures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at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114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You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can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retrieve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data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se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olu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m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hen</a:t>
            </a:r>
            <a:r>
              <a:rPr sz="2750" spc="-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present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orm</a:t>
            </a:r>
            <a:r>
              <a:rPr sz="2750" spc="-6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lmost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5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uration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maginab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305" dirty="0">
                <a:solidFill>
                  <a:srgbClr val="084365"/>
                </a:solidFill>
                <a:latin typeface="Verdana"/>
                <a:cs typeface="Verdana"/>
              </a:rPr>
              <a:t>e.</a:t>
            </a:r>
            <a:endParaRPr sz="2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endParaRPr lang="pt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endParaRPr lang="en-PT" sz="3000" spc="-95" dirty="0">
              <a:solidFill>
                <a:srgbClr val="2098D3"/>
              </a:solidFill>
              <a:latin typeface="Century"/>
              <a:cs typeface="Century"/>
            </a:endParaRPr>
          </a:p>
          <a:p>
            <a:pPr marL="18415">
              <a:lnSpc>
                <a:spcPct val="100000"/>
              </a:lnSpc>
            </a:pP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ROWS</a:t>
            </a:r>
            <a:r>
              <a:rPr sz="3000" spc="1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295" dirty="0">
                <a:solidFill>
                  <a:srgbClr val="2098D3"/>
                </a:solidFill>
                <a:latin typeface="Century"/>
                <a:cs typeface="Century"/>
              </a:rPr>
              <a:t>-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40" dirty="0">
                <a:solidFill>
                  <a:srgbClr val="2098D3"/>
                </a:solidFill>
                <a:latin typeface="Century"/>
                <a:cs typeface="Century"/>
              </a:rPr>
              <a:t>EN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-280" dirty="0">
                <a:solidFill>
                  <a:srgbClr val="2098D3"/>
                </a:solidFill>
                <a:latin typeface="Century"/>
                <a:cs typeface="Century"/>
              </a:rPr>
              <a:t>RIES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2098D3"/>
                </a:solidFill>
                <a:latin typeface="Century"/>
                <a:cs typeface="Century"/>
              </a:rPr>
              <a:t>OBJECT</a:t>
            </a:r>
            <a:endParaRPr sz="3000" dirty="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8415" marR="5080">
              <a:lnSpc>
                <a:spcPct val="104000"/>
              </a:lnSpc>
            </a:pP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row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re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p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rese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ts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ni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q</a:t>
            </a: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nst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1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204" dirty="0">
                <a:solidFill>
                  <a:srgbClr val="084365"/>
                </a:solidFill>
                <a:latin typeface="Verdana"/>
                <a:cs typeface="Verdana"/>
              </a:rPr>
              <a:t>u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ject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</a:t>
            </a:r>
            <a:r>
              <a:rPr sz="2750" spc="-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15" dirty="0">
                <a:solidFill>
                  <a:srgbClr val="084365"/>
                </a:solidFill>
                <a:latin typeface="Verdana"/>
                <a:cs typeface="Verdana"/>
              </a:rPr>
              <a:t>It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is</a:t>
            </a:r>
            <a:r>
              <a:rPr sz="2750" spc="5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omposed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tire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et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columns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9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6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0" dirty="0">
                <a:solidFill>
                  <a:srgbClr val="084365"/>
                </a:solidFill>
                <a:latin typeface="Verdana"/>
                <a:cs typeface="Verdana"/>
              </a:rPr>
              <a:t>ta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b</a:t>
            </a:r>
            <a:r>
              <a:rPr sz="2750" spc="-229" dirty="0">
                <a:solidFill>
                  <a:srgbClr val="084365"/>
                </a:solidFill>
                <a:latin typeface="Verdana"/>
                <a:cs typeface="Verdana"/>
              </a:rPr>
              <a:t>le,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egardless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84365"/>
                </a:solidFill>
                <a:latin typeface="Verdana"/>
                <a:cs typeface="Verdana"/>
              </a:rPr>
              <a:t>of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w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h</a:t>
            </a:r>
            <a:r>
              <a:rPr sz="2750" spc="-135" dirty="0">
                <a:solidFill>
                  <a:srgbClr val="084365"/>
                </a:solidFill>
                <a:latin typeface="Verdana"/>
                <a:cs typeface="Verdana"/>
              </a:rPr>
              <a:t>ether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or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6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0" dirty="0">
                <a:solidFill>
                  <a:srgbClr val="084365"/>
                </a:solidFill>
                <a:latin typeface="Verdana"/>
                <a:cs typeface="Verdana"/>
              </a:rPr>
              <a:t>the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ol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umns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con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ain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any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5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lue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515" dirty="0">
                <a:solidFill>
                  <a:srgbClr val="084365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7555" y="9169399"/>
            <a:ext cx="188213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Data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30" dirty="0">
                <a:solidFill>
                  <a:srgbClr val="2098D3"/>
                </a:solidFill>
                <a:latin typeface="Verdana"/>
                <a:cs typeface="Verdana"/>
              </a:rPr>
              <a:t>Sq</a:t>
            </a:r>
            <a:r>
              <a:rPr sz="1800" spc="-140" dirty="0">
                <a:solidFill>
                  <a:srgbClr val="2098D3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2098D3"/>
                </a:solidFill>
                <a:latin typeface="Verdana"/>
                <a:cs typeface="Verdana"/>
              </a:rPr>
              <a:t>ad</a:t>
            </a:r>
            <a:r>
              <a:rPr sz="1800" spc="4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450" dirty="0">
                <a:solidFill>
                  <a:srgbClr val="2098D3"/>
                </a:solidFill>
                <a:latin typeface="Verdana"/>
                <a:cs typeface="Verdana"/>
              </a:rPr>
              <a:t>|</a:t>
            </a:r>
            <a:r>
              <a:rPr sz="1800" spc="5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1800" spc="-125" dirty="0">
                <a:solidFill>
                  <a:srgbClr val="2098D3"/>
                </a:solidFill>
                <a:latin typeface="Verdana"/>
                <a:cs typeface="Verdana"/>
              </a:rPr>
              <a:t>S</a:t>
            </a:r>
            <a:r>
              <a:rPr sz="1800" spc="-155" dirty="0">
                <a:solidFill>
                  <a:srgbClr val="2098D3"/>
                </a:solidFill>
                <a:latin typeface="Verdana"/>
                <a:cs typeface="Verdana"/>
              </a:rPr>
              <a:t>Q</a:t>
            </a:r>
            <a:r>
              <a:rPr sz="1800" spc="-55" dirty="0">
                <a:solidFill>
                  <a:srgbClr val="2098D3"/>
                </a:solidFill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8314" rIns="0" bIns="0" rtlCol="0">
            <a:spAutoFit/>
          </a:bodyPr>
          <a:lstStyle/>
          <a:p>
            <a:pPr marL="27940">
              <a:lnSpc>
                <a:spcPts val="5735"/>
              </a:lnSpc>
            </a:pPr>
            <a:r>
              <a:rPr spc="65" dirty="0"/>
              <a:t>DATA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1324" y="3641100"/>
            <a:ext cx="96399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85"/>
              </a:lnSpc>
            </a:pPr>
            <a:r>
              <a:rPr sz="3000" spc="-25" dirty="0">
                <a:solidFill>
                  <a:srgbClr val="2098D3"/>
                </a:solidFill>
                <a:latin typeface="Century"/>
                <a:cs typeface="Century"/>
              </a:rPr>
              <a:t>WHAT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60" dirty="0">
                <a:solidFill>
                  <a:srgbClr val="2098D3"/>
                </a:solidFill>
                <a:latin typeface="Century"/>
                <a:cs typeface="Century"/>
              </a:rPr>
              <a:t>T</a:t>
            </a:r>
            <a:r>
              <a:rPr sz="3000" spc="65" dirty="0">
                <a:solidFill>
                  <a:srgbClr val="2098D3"/>
                </a:solidFill>
                <a:latin typeface="Century"/>
                <a:cs typeface="Century"/>
              </a:rPr>
              <a:t>Y</a:t>
            </a:r>
            <a:r>
              <a:rPr sz="3000" spc="-185" dirty="0">
                <a:solidFill>
                  <a:srgbClr val="2098D3"/>
                </a:solidFill>
                <a:latin typeface="Century"/>
                <a:cs typeface="Century"/>
              </a:rPr>
              <a:t>PES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2098D3"/>
                </a:solidFill>
                <a:latin typeface="Century"/>
                <a:cs typeface="Century"/>
              </a:rPr>
              <a:t>CAN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160" dirty="0">
                <a:solidFill>
                  <a:srgbClr val="2098D3"/>
                </a:solidFill>
                <a:latin typeface="Century"/>
                <a:cs typeface="Century"/>
              </a:rPr>
              <a:t>THE</a:t>
            </a:r>
            <a:r>
              <a:rPr sz="3000" spc="1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65" dirty="0">
                <a:solidFill>
                  <a:srgbClr val="2098D3"/>
                </a:solidFill>
                <a:latin typeface="Century"/>
                <a:cs typeface="Century"/>
              </a:rPr>
              <a:t>SINGLE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254" dirty="0">
                <a:solidFill>
                  <a:srgbClr val="2098D3"/>
                </a:solidFill>
                <a:latin typeface="Century"/>
                <a:cs typeface="Century"/>
              </a:rPr>
              <a:t>PIECE</a:t>
            </a:r>
            <a:r>
              <a:rPr sz="3000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2098D3"/>
                </a:solidFill>
                <a:latin typeface="Century"/>
                <a:cs typeface="Century"/>
              </a:rPr>
              <a:t>OF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40" dirty="0">
                <a:solidFill>
                  <a:srgbClr val="2098D3"/>
                </a:solidFill>
                <a:latin typeface="Century"/>
                <a:cs typeface="Century"/>
              </a:rPr>
              <a:t>DATA</a:t>
            </a:r>
            <a:r>
              <a:rPr sz="3000" spc="5" dirty="0">
                <a:solidFill>
                  <a:srgbClr val="2098D3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2098D3"/>
                </a:solidFill>
                <a:latin typeface="Century"/>
                <a:cs typeface="Century"/>
              </a:rPr>
              <a:t>BE?</a:t>
            </a:r>
            <a:endParaRPr sz="3000">
              <a:latin typeface="Century"/>
              <a:cs typeface="Century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380" y="4669353"/>
            <a:ext cx="480568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7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nte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ers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75" dirty="0">
                <a:solidFill>
                  <a:srgbClr val="084365"/>
                </a:solidFill>
                <a:latin typeface="Verdana"/>
                <a:cs typeface="Verdana"/>
              </a:rPr>
              <a:t>(smallint,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45" dirty="0">
                <a:solidFill>
                  <a:srgbClr val="084365"/>
                </a:solidFill>
                <a:latin typeface="Verdana"/>
                <a:cs typeface="Verdana"/>
              </a:rPr>
              <a:t>int,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bigint)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380" y="5544384"/>
            <a:ext cx="1031240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har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8380" y="6576133"/>
            <a:ext cx="5158105" cy="37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V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rcha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r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(variable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length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0" dirty="0">
                <a:solidFill>
                  <a:srgbClr val="084365"/>
                </a:solidFill>
                <a:latin typeface="Verdana"/>
                <a:cs typeface="Verdana"/>
              </a:rPr>
              <a:t>char)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380" y="7609787"/>
            <a:ext cx="127774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9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55" dirty="0">
                <a:solidFill>
                  <a:srgbClr val="084365"/>
                </a:solidFill>
                <a:latin typeface="Verdana"/>
                <a:cs typeface="Verdana"/>
              </a:rPr>
              <a:t>Text</a:t>
            </a:r>
            <a:r>
              <a:rPr sz="2750" spc="8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(unlimited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length)</a:t>
            </a:r>
            <a:endParaRPr sz="2750">
              <a:latin typeface="Verdana"/>
              <a:cs typeface="Verdana"/>
            </a:endParaRPr>
          </a:p>
          <a:p>
            <a:pPr marL="6617970">
              <a:lnSpc>
                <a:spcPts val="2790"/>
              </a:lnSpc>
            </a:pP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Da</a:t>
            </a:r>
            <a:r>
              <a:rPr sz="2750" spc="-6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7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mestamp,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240" dirty="0">
                <a:solidFill>
                  <a:srgbClr val="084365"/>
                </a:solidFill>
                <a:latin typeface="Verdana"/>
                <a:cs typeface="Verdana"/>
              </a:rPr>
              <a:t>te,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15" dirty="0">
                <a:solidFill>
                  <a:srgbClr val="084365"/>
                </a:solidFill>
                <a:latin typeface="Verdana"/>
                <a:cs typeface="Verdana"/>
              </a:rPr>
              <a:t>time,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interv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4024" y="4692213"/>
            <a:ext cx="619315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8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330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00" dirty="0">
                <a:solidFill>
                  <a:srgbClr val="084365"/>
                </a:solidFill>
                <a:latin typeface="Verdana"/>
                <a:cs typeface="Verdana"/>
              </a:rPr>
              <a:t>erial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20" dirty="0">
                <a:solidFill>
                  <a:srgbClr val="084365"/>
                </a:solidFill>
                <a:latin typeface="Verdana"/>
                <a:cs typeface="Verdana"/>
              </a:rPr>
              <a:t>(</a:t>
            </a:r>
            <a:r>
              <a:rPr sz="2750" spc="1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ut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o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in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c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rem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ng:</a:t>
            </a:r>
            <a:r>
              <a:rPr sz="2750" spc="9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0" dirty="0">
                <a:solidFill>
                  <a:srgbClr val="084365"/>
                </a:solidFill>
                <a:latin typeface="Verdana"/>
                <a:cs typeface="Verdana"/>
              </a:rPr>
              <a:t>smallseri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300" dirty="0">
                <a:solidFill>
                  <a:srgbClr val="084365"/>
                </a:solidFill>
                <a:latin typeface="Verdana"/>
                <a:cs typeface="Verdana"/>
              </a:rPr>
              <a:t>l,</a:t>
            </a:r>
            <a:r>
              <a:rPr sz="2750" spc="-23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85" dirty="0">
                <a:solidFill>
                  <a:srgbClr val="084365"/>
                </a:solidFill>
                <a:latin typeface="Verdana"/>
                <a:cs typeface="Verdana"/>
              </a:rPr>
              <a:t>rial,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75" dirty="0">
                <a:solidFill>
                  <a:srgbClr val="084365"/>
                </a:solidFill>
                <a:latin typeface="Verdana"/>
                <a:cs typeface="Verdana"/>
              </a:rPr>
              <a:t>bi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g</a:t>
            </a:r>
            <a:r>
              <a:rPr sz="2750" spc="-114" dirty="0">
                <a:solidFill>
                  <a:srgbClr val="084365"/>
                </a:solidFill>
                <a:latin typeface="Verdana"/>
                <a:cs typeface="Verdana"/>
              </a:rPr>
              <a:t>s</a:t>
            </a:r>
            <a:r>
              <a:rPr sz="2750" spc="-14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rial)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4026" y="6370392"/>
            <a:ext cx="5704205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500"/>
              </a:lnSpc>
            </a:pPr>
            <a:r>
              <a:rPr sz="2750" spc="-190" dirty="0">
                <a:solidFill>
                  <a:srgbClr val="084365"/>
                </a:solidFill>
                <a:latin typeface="Verdana"/>
                <a:cs typeface="Verdana"/>
              </a:rPr>
              <a:t>-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</a:t>
            </a:r>
            <a:r>
              <a:rPr sz="2750" spc="-170" dirty="0">
                <a:solidFill>
                  <a:srgbClr val="084365"/>
                </a:solidFill>
                <a:latin typeface="Verdana"/>
                <a:cs typeface="Verdana"/>
              </a:rPr>
              <a:t>ix</a:t>
            </a:r>
            <a:r>
              <a:rPr sz="2750" spc="-225" dirty="0">
                <a:solidFill>
                  <a:srgbClr val="084365"/>
                </a:solidFill>
                <a:latin typeface="Verdana"/>
                <a:cs typeface="Verdana"/>
              </a:rPr>
              <a:t>e</a:t>
            </a:r>
            <a:r>
              <a:rPr sz="2750" spc="65" dirty="0">
                <a:solidFill>
                  <a:srgbClr val="084365"/>
                </a:solidFill>
                <a:latin typeface="Verdana"/>
                <a:cs typeface="Verdana"/>
              </a:rPr>
              <a:t>d</a:t>
            </a:r>
            <a:r>
              <a:rPr sz="2750" spc="55" dirty="0">
                <a:solidFill>
                  <a:srgbClr val="084365"/>
                </a:solidFill>
                <a:latin typeface="Verdana"/>
                <a:cs typeface="Verdana"/>
              </a:rPr>
              <a:t>/</a:t>
            </a:r>
            <a:r>
              <a:rPr sz="2750" spc="-25" dirty="0">
                <a:solidFill>
                  <a:srgbClr val="084365"/>
                </a:solidFill>
                <a:latin typeface="Verdana"/>
                <a:cs typeface="Verdana"/>
              </a:rPr>
              <a:t>flo</a:t>
            </a:r>
            <a:r>
              <a:rPr sz="2750" spc="-30" dirty="0">
                <a:solidFill>
                  <a:srgbClr val="084365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084365"/>
                </a:solidFill>
                <a:latin typeface="Verdana"/>
                <a:cs typeface="Verdana"/>
              </a:rPr>
              <a:t>t</a:t>
            </a:r>
            <a:r>
              <a:rPr sz="2750" spc="-13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084365"/>
                </a:solidFill>
                <a:latin typeface="Verdana"/>
                <a:cs typeface="Verdana"/>
              </a:rPr>
              <a:t>ng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05" dirty="0">
                <a:solidFill>
                  <a:srgbClr val="084365"/>
                </a:solidFill>
                <a:latin typeface="Verdana"/>
                <a:cs typeface="Verdana"/>
              </a:rPr>
              <a:t>po</a:t>
            </a:r>
            <a:r>
              <a:rPr sz="2750" spc="-40" dirty="0">
                <a:solidFill>
                  <a:srgbClr val="084365"/>
                </a:solidFill>
                <a:latin typeface="Verdana"/>
                <a:cs typeface="Verdana"/>
              </a:rPr>
              <a:t>i</a:t>
            </a:r>
            <a:r>
              <a:rPr sz="2750" spc="-160" dirty="0">
                <a:solidFill>
                  <a:srgbClr val="084365"/>
                </a:solidFill>
                <a:latin typeface="Verdana"/>
                <a:cs typeface="Verdana"/>
              </a:rPr>
              <a:t>nt</a:t>
            </a:r>
            <a:r>
              <a:rPr sz="2750" spc="8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40" dirty="0">
                <a:solidFill>
                  <a:srgbClr val="084365"/>
                </a:solidFill>
                <a:latin typeface="Verdana"/>
                <a:cs typeface="Verdana"/>
              </a:rPr>
              <a:t>(numeric</a:t>
            </a:r>
            <a:r>
              <a:rPr sz="2750" spc="7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80" dirty="0">
                <a:solidFill>
                  <a:srgbClr val="084365"/>
                </a:solidFill>
                <a:latin typeface="Verdana"/>
                <a:cs typeface="Verdana"/>
              </a:rPr>
              <a:t>real</a:t>
            </a:r>
            <a:r>
              <a:rPr sz="2750" spc="-45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95" dirty="0">
                <a:solidFill>
                  <a:srgbClr val="084365"/>
                </a:solidFill>
                <a:latin typeface="Verdana"/>
                <a:cs typeface="Verdana"/>
              </a:rPr>
              <a:t>double</a:t>
            </a:r>
            <a:r>
              <a:rPr sz="2750" spc="60" dirty="0">
                <a:solidFill>
                  <a:srgbClr val="084365"/>
                </a:solidFill>
                <a:latin typeface="Times New Roman"/>
                <a:cs typeface="Times New Roman"/>
              </a:rPr>
              <a:t> </a:t>
            </a:r>
            <a:r>
              <a:rPr sz="2750" spc="-125" dirty="0">
                <a:solidFill>
                  <a:srgbClr val="084365"/>
                </a:solidFill>
                <a:latin typeface="Verdana"/>
                <a:cs typeface="Verdana"/>
              </a:rPr>
              <a:t>precision)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9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2923</Words>
  <Application>Microsoft Macintosh PowerPoint</Application>
  <PresentationFormat>Custom</PresentationFormat>
  <Paragraphs>313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Century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DATABASES</vt:lpstr>
      <vt:lpstr>ANATOMY OF A DATABASE</vt:lpstr>
      <vt:lpstr>TABLES, COLUMNS, ROWS</vt:lpstr>
      <vt:lpstr>PowerPoint Presentation</vt:lpstr>
      <vt:lpstr>PowerPoint Presentation</vt:lpstr>
      <vt:lpstr>DATA TYPES</vt:lpstr>
      <vt:lpstr>PowerPoint Presentation</vt:lpstr>
      <vt:lpstr>TYPES OF DATABASES OPERATIONAL VS ANALYTICAL</vt:lpstr>
      <vt:lpstr>WHAT IS A RELATIONAL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BY</vt:lpstr>
      <vt:lpstr>ALIASING and COMPUTATIONS</vt:lpstr>
      <vt:lpstr>PowerPoint Presentation</vt:lpstr>
      <vt:lpstr>AGGREGATIONS AND GROUP BY</vt:lpstr>
      <vt:lpstr>KEYS</vt:lpstr>
      <vt:lpstr>PowerPoint Presentation</vt:lpstr>
      <vt:lpstr>ONE-TO-ONE RELATIONSHIP</vt:lpstr>
      <vt:lpstr>ONE-TO-MANY RELATIONSHIP</vt:lpstr>
      <vt:lpstr>MANY-TO-MANY RELATIONSHIP</vt:lpstr>
      <vt:lpstr>INNER JOIN</vt:lpstr>
      <vt:lpstr>LEFT JOIN</vt:lpstr>
      <vt:lpstr>RIGHT JOIN</vt:lpstr>
      <vt:lpstr>PowerPoint Presentation</vt:lpstr>
      <vt:lpstr>END OF DAY 1</vt:lpstr>
      <vt:lpstr>SUBQUERIES</vt:lpstr>
      <vt:lpstr>PowerPoint Presentation</vt:lpstr>
      <vt:lpstr>PowerPoint Presentation</vt:lpstr>
      <vt:lpstr>PowerPoint Presentation</vt:lpstr>
      <vt:lpstr>SUBQUERIES Example: find the names of the actors which starred in movies with lengths higher or equal to the average length of all the movies</vt:lpstr>
      <vt:lpstr>PowerPoint Presentation</vt:lpstr>
      <vt:lpstr>PowerPoint Presentation</vt:lpstr>
      <vt:lpstr>TEMPORARY</vt:lpstr>
      <vt:lpstr>TEMPORARY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João Rocha Melo</cp:lastModifiedBy>
  <cp:revision>3</cp:revision>
  <dcterms:created xsi:type="dcterms:W3CDTF">2024-05-10T10:56:41Z</dcterms:created>
  <dcterms:modified xsi:type="dcterms:W3CDTF">2024-05-10T13:01:03Z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LastSaved">
    <vt:filetime>2024-05-10T00:00:00Z</vt:filetime>
  </property>
</Properties>
</file>