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33B7C-9C0D-4B21-146B-0EACF3DC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5350DE-5277-3B86-4CAF-105ADF43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D6029-D09E-E11C-E75B-4C925F68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C9F0E-EDFE-0462-29CB-1C880590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FE855D-F77E-7E2F-D77B-4590E5E2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6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FBF7D-7380-003E-ED3F-3296E33E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2314AE-EB10-D963-F4DB-A653E71B5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FFEB8-69DD-E16C-5573-B7895FEF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578DFA-197C-AD2C-B375-C6B5DD9A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678349-1EFA-9D93-EF25-4D5AA63F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FE5D50-9A28-52F9-09C5-137910A7F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FDAAC0-A552-44C6-B257-6D7578E0D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852E15-84F8-BFF3-70B2-7EF4DA55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FCC4E-4598-EA2A-BCDB-EB654674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40857-A0AC-9A3B-9450-21E1268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EE288-DC52-BA13-0939-6C9B070D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A2F33-7F33-EE52-C162-E656EBCF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8D641E-59F9-0668-7856-55404B53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429A0-D978-C3D3-7771-0AB7A9B8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308FA-13EF-EA4B-203F-3BA90B14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1973-6A38-DDF6-DDC4-EEAAE3B7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6126B6-2DE8-82D9-90A4-4AF5DD0D7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D08DC4-599D-2DFF-38F3-327615FB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1D37C7-3396-4225-C602-50E0C289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FA71C-C42D-7F73-B591-515B9F36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4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312F9-7F66-DEAC-2C42-8CFC4A1D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9E50D-D02D-9DE9-2B00-2EE428C6F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96993-DC47-FCEB-3C26-C9F3BA9B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21D688-A7C4-ED57-DE8B-4F417525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A964DB-7D0C-7284-B497-801DEA6A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BF0AF0-F7B8-3AD1-3FF1-6ABD4372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9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A30C-4869-9E1F-1A74-E750EC06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54029A-4D96-E476-8228-B7C54B03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01DFA2-C311-07AE-21FA-C7B4C016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43BE84-465E-187B-C0B7-B4EFC39A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8A04A9-E3E3-CA55-B7A4-B0B412D23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181594-5542-377C-C82C-8E46A2A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52BDB7-4B0F-2D8A-CD65-59BAFFF0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78B147-7798-B993-13EA-349DB7FD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C573D-843B-28F4-A4C6-8848AB1D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3B2DEA-33F7-FD7D-B6DE-E075544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30880-76F2-DD62-CD1D-29D2FDB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F906B2-4E40-24BB-1031-51105226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E3897F-350F-8B4D-FB64-05F0A2B2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453B4-5150-C8A7-8F80-6627CFD9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E2111-D92F-255B-1387-D720AAC1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74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53DC4-51B4-6422-168E-1E7F3E46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31014-3114-9556-9482-CDDD26EC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AC1228-653B-4514-65AE-856333F6E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B734E9-257C-C78F-9B46-B8C4D346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62ECCD-5B9C-155E-F057-42D9B186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4E882E-B41F-69EC-921D-2444635C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1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C1E66-2E7C-17FB-3B9D-05148264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201B2E-5342-2085-145F-47386AE58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B6EDD-1106-F16E-F288-EA5C1BC64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7CFA55-F3EE-F72F-F758-8DEACD37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A450A3-3C6B-2107-3C61-AC8DA36F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09405D-C121-B786-D235-F5819D5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1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DB2CC-F9A7-A2CA-339B-D89ADC69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EB511C-31FC-B246-2F6D-255F532D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94895-8094-0A51-4ED1-A763C94AE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A10A8-8613-461C-913B-4554C1A6FFC4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06DF9-60FF-E656-1B14-2FD964D33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CC9DB-2FB1-BB86-C769-6D0EFE200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3276-D0AD-448F-9B47-CDA2E7BAF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42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FFAEE-F5B3-F77C-E46A-AC1699E8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2304"/>
          </a:xfrm>
        </p:spPr>
        <p:txBody>
          <a:bodyPr>
            <a:normAutofit/>
          </a:bodyPr>
          <a:lstStyle/>
          <a:p>
            <a:r>
              <a:rPr lang="ru-RU" dirty="0"/>
              <a:t>Зависимость охвата медицинской помощью детского населения регионов Калининградской области от комплектования районных амбулаторий педиатрами и неврологами</a:t>
            </a:r>
          </a:p>
        </p:txBody>
      </p:sp>
    </p:spTree>
    <p:extLst>
      <p:ext uri="{BB962C8B-B14F-4D97-AF65-F5344CB8AC3E}">
        <p14:creationId xmlns:p14="http://schemas.microsoft.com/office/powerpoint/2010/main" val="224002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AB82D-B657-02A2-D411-23C853EE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730875"/>
          </a:xfrm>
        </p:spPr>
        <p:txBody>
          <a:bodyPr>
            <a:normAutofit fontScale="90000"/>
          </a:bodyPr>
          <a:lstStyle/>
          <a:p>
            <a:r>
              <a:rPr lang="ru-RU" dirty="0"/>
              <a:t>Мне нужна информация: </a:t>
            </a:r>
            <a:br>
              <a:rPr lang="ru-RU" dirty="0"/>
            </a:br>
            <a:r>
              <a:rPr lang="ru-RU" dirty="0"/>
              <a:t>население районов Калининградской области с делением на взрослое и детское</a:t>
            </a:r>
            <a:br>
              <a:rPr lang="ru-RU" dirty="0"/>
            </a:br>
            <a:r>
              <a:rPr lang="ru-RU" dirty="0"/>
              <a:t>обращение в КДЦ ДОБ по нозологии – амбулаторная помощь</a:t>
            </a:r>
            <a:br>
              <a:rPr lang="ru-RU" dirty="0"/>
            </a:br>
            <a:r>
              <a:rPr lang="ru-RU" dirty="0"/>
              <a:t>обращение в ДОБ по нозологии – стационарная помощь</a:t>
            </a:r>
            <a:br>
              <a:rPr lang="ru-RU" dirty="0"/>
            </a:br>
            <a:r>
              <a:rPr lang="ru-RU" dirty="0"/>
              <a:t>стандарты – количество врачей на 1000 населения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13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C9B38-59B2-1273-598A-FB18B1D7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904"/>
          </a:xfrm>
        </p:spPr>
        <p:txBody>
          <a:bodyPr/>
          <a:lstStyle/>
          <a:p>
            <a:pPr algn="just"/>
            <a:r>
              <a:rPr lang="ru-RU" dirty="0"/>
              <a:t>Цель исследования: районы Калининградской области </a:t>
            </a:r>
            <a:r>
              <a:rPr lang="ru-RU" dirty="0" err="1"/>
              <a:t>недоукомплектованы</a:t>
            </a:r>
            <a:r>
              <a:rPr lang="ru-RU" dirty="0"/>
              <a:t> педиатрами и неврологами, что влияет на качество оказания нейрохирургической помощи, поэтому я собираюсь проследить 3летнюю динамику количественной обращаемости пациентов по районам и исходов лечения</a:t>
            </a:r>
          </a:p>
        </p:txBody>
      </p:sp>
    </p:spTree>
    <p:extLst>
      <p:ext uri="{BB962C8B-B14F-4D97-AF65-F5344CB8AC3E}">
        <p14:creationId xmlns:p14="http://schemas.microsoft.com/office/powerpoint/2010/main" val="255179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5A833-111D-4700-4C65-F6C48860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48459"/>
          </a:xfrm>
        </p:spPr>
        <p:txBody>
          <a:bodyPr>
            <a:normAutofit fontScale="90000"/>
          </a:bodyPr>
          <a:lstStyle/>
          <a:p>
            <a:r>
              <a:rPr lang="ru-RU" dirty="0"/>
              <a:t> Инструменты: </a:t>
            </a:r>
            <a:r>
              <a:rPr lang="en-US" dirty="0"/>
              <a:t>python (Jupiter notebook,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Scikit-learn,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numpy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pandas</a:t>
            </a:r>
            <a:r>
              <a:rPr lang="en-US" dirty="0"/>
              <a:t>), SQL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Сайт: </a:t>
            </a:r>
            <a:r>
              <a:rPr lang="en-US" dirty="0"/>
              <a:t>https://www.infomed39.ru/organizations/medical/inpatient-care/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77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58A03-1D7C-DD9A-0F85-3F4034BD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7789"/>
          </a:xfrm>
        </p:spPr>
        <p:txBody>
          <a:bodyPr>
            <a:normAutofit fontScale="90000"/>
          </a:bodyPr>
          <a:lstStyle/>
          <a:p>
            <a:r>
              <a:rPr lang="ru-RU" dirty="0"/>
              <a:t>Я еще не получила данные от </a:t>
            </a:r>
            <a:r>
              <a:rPr lang="ru-RU" dirty="0" err="1"/>
              <a:t>минздрава</a:t>
            </a:r>
            <a:r>
              <a:rPr lang="ru-RU" dirty="0"/>
              <a:t>, ориентировочно, буду решать задачу регрессии: подготовка таблицы, проверка нулевых значений, стандартизация, разбиение на тестовую и </a:t>
            </a:r>
            <a:r>
              <a:rPr lang="ru-RU" dirty="0" err="1"/>
              <a:t>валидационную</a:t>
            </a:r>
            <a:r>
              <a:rPr lang="ru-RU" dirty="0"/>
              <a:t> выборки, проверка линейной зависимости обращаемости населения за медпомощью от укомплектованности клиники</a:t>
            </a:r>
          </a:p>
        </p:txBody>
      </p:sp>
    </p:spTree>
    <p:extLst>
      <p:ext uri="{BB962C8B-B14F-4D97-AF65-F5344CB8AC3E}">
        <p14:creationId xmlns:p14="http://schemas.microsoft.com/office/powerpoint/2010/main" val="70838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6E97E07-AAF3-2E45-1F76-312727F9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CAB320-CC96-6460-7C34-E4279F3C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>
                <a:solidFill>
                  <a:srgbClr val="22272F"/>
                </a:solidFill>
                <a:effectLst/>
              </a:rPr>
              <a:t>Приказ Министерства здравоохранения и социального развития РФ от 16 апреля 2012 г. N 366н "Об утверждении Порядка оказания педиатрической помощи" (с изменениями и дополнениями)</a:t>
            </a:r>
          </a:p>
          <a:p>
            <a:r>
              <a:rPr lang="ru-RU" b="0" i="0" dirty="0">
                <a:solidFill>
                  <a:srgbClr val="464C55"/>
                </a:solidFill>
                <a:effectLst/>
                <a:latin typeface="PT Serif" panose="020A0603040505020204" pitchFamily="18" charset="-52"/>
              </a:rPr>
              <a:t>Количество штатных единиц на 10 000 прикрепленного детского населения</a:t>
            </a:r>
            <a:endParaRPr lang="ru-RU" dirty="0">
              <a:solidFill>
                <a:srgbClr val="22272F"/>
              </a:solidFill>
              <a:latin typeface="PT Serif" panose="020B0604020202020204" pitchFamily="18" charset="-52"/>
            </a:endParaRPr>
          </a:p>
          <a:p>
            <a:r>
              <a:rPr lang="ru-RU" dirty="0">
                <a:solidFill>
                  <a:srgbClr val="22272F"/>
                </a:solidFill>
                <a:latin typeface="PT Serif" panose="020B0604020202020204" pitchFamily="18" charset="-52"/>
              </a:rPr>
              <a:t>Невролог </a:t>
            </a:r>
            <a:r>
              <a:rPr lang="ru-RU" b="0" i="0" dirty="0">
                <a:solidFill>
                  <a:srgbClr val="464C55"/>
                </a:solidFill>
                <a:effectLst/>
                <a:latin typeface="PT Serif" panose="020A0603040505020204" pitchFamily="18" charset="-52"/>
              </a:rPr>
              <a:t>1,5</a:t>
            </a:r>
            <a:endParaRPr lang="ru-RU" b="0" i="0" dirty="0">
              <a:solidFill>
                <a:srgbClr val="22272F"/>
              </a:solidFill>
              <a:effectLst/>
              <a:latin typeface="PT Serif" panose="020B0604020202020204" pitchFamily="18" charset="-52"/>
            </a:endParaRPr>
          </a:p>
          <a:p>
            <a:r>
              <a:rPr lang="ru-RU" b="0" i="0" dirty="0">
                <a:solidFill>
                  <a:srgbClr val="464C55"/>
                </a:solidFill>
                <a:effectLst/>
                <a:latin typeface="PT Serif" panose="020A0603040505020204" pitchFamily="18" charset="-52"/>
              </a:rPr>
              <a:t>Врач-педиатр кабинета здорового ребенка 2</a:t>
            </a:r>
            <a:endParaRPr lang="ru-RU" dirty="0">
              <a:solidFill>
                <a:srgbClr val="22272F"/>
              </a:solidFill>
              <a:latin typeface="PT Serif" panose="020B0604020202020204" pitchFamily="18" charset="-52"/>
            </a:endParaRPr>
          </a:p>
          <a:p>
            <a:r>
              <a:rPr lang="ru-RU" b="0" i="0" dirty="0">
                <a:solidFill>
                  <a:srgbClr val="464C55"/>
                </a:solidFill>
                <a:effectLst/>
                <a:latin typeface="PT Serif" panose="020A0603040505020204" pitchFamily="18" charset="-52"/>
              </a:rPr>
              <a:t>Врач-педиатр отделения неотложной медицинской помощи 2</a:t>
            </a:r>
          </a:p>
          <a:p>
            <a:r>
              <a:rPr lang="ru-RU" dirty="0">
                <a:solidFill>
                  <a:srgbClr val="464C55"/>
                </a:solidFill>
                <a:latin typeface="PT Serif" panose="020A0603040505020204" pitchFamily="18" charset="-52"/>
              </a:rPr>
              <a:t>Нейрохирург 0.5 на все население без деления </a:t>
            </a:r>
            <a:r>
              <a:rPr lang="ru-RU">
                <a:solidFill>
                  <a:srgbClr val="464C55"/>
                </a:solidFill>
                <a:latin typeface="PT Serif" panose="020A0603040505020204" pitchFamily="18" charset="-52"/>
              </a:rPr>
              <a:t>по возрастам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07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3DD6E-AFE3-D587-7759-A290EB79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02C3C-8BBA-73F9-92C5-0C3F5F14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22272F"/>
                </a:solidFill>
                <a:effectLst/>
              </a:rPr>
              <a:t>Приказ Министерства здравоохранения РФ от 15 ноября 2012 г. N 931н "Об утверждении Порядка оказания медицинской помощи взрослому населению по профилю "нейрохирургия"</a:t>
            </a:r>
          </a:p>
          <a:p>
            <a:br>
              <a:rPr lang="ru-RU" dirty="0">
                <a:effectLst/>
              </a:rPr>
            </a:br>
            <a:r>
              <a:rPr lang="ru-RU" b="0" i="0" dirty="0">
                <a:solidFill>
                  <a:srgbClr val="22272F"/>
                </a:solidFill>
                <a:effectLst/>
                <a:latin typeface="PT Serif" panose="020A0603040505020204" pitchFamily="18" charset="-52"/>
              </a:rPr>
              <a:t>Заведующий нейрохирургическим отделением - врач-нейрохирург 1 </a:t>
            </a:r>
          </a:p>
          <a:p>
            <a:r>
              <a:rPr lang="ru-RU" b="0" i="0" dirty="0">
                <a:solidFill>
                  <a:srgbClr val="22272F"/>
                </a:solidFill>
                <a:effectLst/>
                <a:latin typeface="PT Serif" panose="020A0603040505020204" pitchFamily="18" charset="-52"/>
              </a:rPr>
              <a:t>Врач-нейрохирург4,75 на 10 коек (для обеспечения круглосуточной работы); 5,14 на 6 коек (для обеспечения круглосуточной работы в палате (блоке) реанимации и интенсивной терапии)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446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288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PT Serif</vt:lpstr>
      <vt:lpstr>Тема Office</vt:lpstr>
      <vt:lpstr>Зависимость охвата медицинской помощью детского населения регионов Калининградской области от комплектования районных амбулаторий педиатрами и неврологами</vt:lpstr>
      <vt:lpstr>Мне нужна информация:  население районов Калининградской области с делением на взрослое и детское обращение в КДЦ ДОБ по нозологии – амбулаторная помощь обращение в ДОБ по нозологии – стационарная помощь стандарты – количество врачей на 1000 населения </vt:lpstr>
      <vt:lpstr>Цель исследования: районы Калининградской области недоукомплектованы педиатрами и неврологами, что влияет на качество оказания нейрохирургической помощи, поэтому я собираюсь проследить 3летнюю динамику количественной обращаемости пациентов по районам и исходов лечения</vt:lpstr>
      <vt:lpstr> Инструменты: python (Jupiter notebook, Scikit-learn, numpy, pandas), SQL  Сайт: https://www.infomed39.ru/organizations/medical/inpatient-care/</vt:lpstr>
      <vt:lpstr>Я еще не получила данные от минздрава, ориентировочно, буду решать задачу регрессии: подготовка таблицы, проверка нулевых значений, стандартизация, разбиение на тестовую и валидационную выборки, проверка линейной зависимости обращаемости населения за медпомощью от укомплектованности клиники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Зависимость охвата медицинской помощью детского населения регионов Калининградской области от комплектования районных амбулаторий педиатрами и неврологами</dc:title>
  <dc:creator>Wlad Awr</dc:creator>
  <cp:lastModifiedBy>Wlad Awr</cp:lastModifiedBy>
  <cp:revision>3</cp:revision>
  <dcterms:created xsi:type="dcterms:W3CDTF">2022-06-30T14:03:17Z</dcterms:created>
  <dcterms:modified xsi:type="dcterms:W3CDTF">2022-07-01T10:58:35Z</dcterms:modified>
</cp:coreProperties>
</file>