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1.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8.xml"/>
  <Override ContentType="application/vnd.openxmlformats-officedocument.presentationml.slide+xml" PartName="/ppt/slides/slide23.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3.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flipH="1" rot="10800000">
            <a:off x="0" y="3093234"/>
            <a:ext cx="8458200" cy="7124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10" name="Shape 10"/>
          <p:cNvSpPr txBox="1"/>
          <p:nvPr>
            <p:ph type="ctrTitle"/>
          </p:nvPr>
        </p:nvSpPr>
        <p:spPr>
          <a:xfrm>
            <a:off x="685800" y="1300757"/>
            <a:ext cx="7772400" cy="1684199"/>
          </a:xfrm>
          <a:prstGeom prst="rect">
            <a:avLst/>
          </a:prstGeom>
        </p:spPr>
        <p:txBody>
          <a:bodyPr anchorCtr="0" anchor="b" bIns="91425" lIns="91425" rIns="91425" tIns="91425"/>
          <a:lstStyle>
            <a:lvl1pPr>
              <a:spcBef>
                <a:spcPts val="0"/>
              </a:spcBef>
              <a:buClr>
                <a:schemeClr val="dk2"/>
              </a:buClr>
              <a:buSzPct val="100000"/>
              <a:defRPr sz="7200">
                <a:solidFill>
                  <a:schemeClr val="dk2"/>
                </a:solidFill>
              </a:defRPr>
            </a:lvl1pPr>
            <a:lvl2pPr>
              <a:spcBef>
                <a:spcPts val="0"/>
              </a:spcBef>
              <a:buClr>
                <a:schemeClr val="dk2"/>
              </a:buClr>
              <a:buSzPct val="100000"/>
              <a:defRPr sz="7200">
                <a:solidFill>
                  <a:schemeClr val="dk2"/>
                </a:solidFill>
              </a:defRPr>
            </a:lvl2pPr>
            <a:lvl3pPr>
              <a:spcBef>
                <a:spcPts val="0"/>
              </a:spcBef>
              <a:buClr>
                <a:schemeClr val="dk2"/>
              </a:buClr>
              <a:buSzPct val="100000"/>
              <a:defRPr sz="7200">
                <a:solidFill>
                  <a:schemeClr val="dk2"/>
                </a:solidFill>
              </a:defRPr>
            </a:lvl3pPr>
            <a:lvl4pPr>
              <a:spcBef>
                <a:spcPts val="0"/>
              </a:spcBef>
              <a:buClr>
                <a:schemeClr val="dk2"/>
              </a:buClr>
              <a:buSzPct val="100000"/>
              <a:defRPr sz="7200">
                <a:solidFill>
                  <a:schemeClr val="dk2"/>
                </a:solidFill>
              </a:defRPr>
            </a:lvl4pPr>
            <a:lvl5pPr>
              <a:spcBef>
                <a:spcPts val="0"/>
              </a:spcBef>
              <a:buClr>
                <a:schemeClr val="dk2"/>
              </a:buClr>
              <a:buSzPct val="100000"/>
              <a:defRPr sz="7200">
                <a:solidFill>
                  <a:schemeClr val="dk2"/>
                </a:solidFill>
              </a:defRPr>
            </a:lvl5pPr>
            <a:lvl6pPr>
              <a:spcBef>
                <a:spcPts val="0"/>
              </a:spcBef>
              <a:buClr>
                <a:schemeClr val="dk2"/>
              </a:buClr>
              <a:buSzPct val="100000"/>
              <a:defRPr sz="7200">
                <a:solidFill>
                  <a:schemeClr val="dk2"/>
                </a:solidFill>
              </a:defRPr>
            </a:lvl6pPr>
            <a:lvl7pPr>
              <a:spcBef>
                <a:spcPts val="0"/>
              </a:spcBef>
              <a:buClr>
                <a:schemeClr val="dk2"/>
              </a:buClr>
              <a:buSzPct val="100000"/>
              <a:defRPr sz="7200">
                <a:solidFill>
                  <a:schemeClr val="dk2"/>
                </a:solidFill>
              </a:defRPr>
            </a:lvl7pPr>
            <a:lvl8pPr>
              <a:spcBef>
                <a:spcPts val="0"/>
              </a:spcBef>
              <a:buClr>
                <a:schemeClr val="dk2"/>
              </a:buClr>
              <a:buSzPct val="100000"/>
              <a:defRPr sz="7200">
                <a:solidFill>
                  <a:schemeClr val="dk2"/>
                </a:solidFill>
              </a:defRPr>
            </a:lvl8pPr>
            <a:lvl9pPr>
              <a:spcBef>
                <a:spcPts val="0"/>
              </a:spcBef>
              <a:buClr>
                <a:schemeClr val="dk2"/>
              </a:buClr>
              <a:buSzPct val="100000"/>
              <a:defRPr sz="7200">
                <a:solidFill>
                  <a:schemeClr val="dk2"/>
                </a:solidFill>
              </a:defRPr>
            </a:lvl9pPr>
          </a:lstStyle>
          <a:p/>
        </p:txBody>
      </p:sp>
      <p:sp>
        <p:nvSpPr>
          <p:cNvPr id="11" name="Shape 11"/>
          <p:cNvSpPr txBox="1"/>
          <p:nvPr>
            <p:ph idx="1" type="subTitle"/>
          </p:nvPr>
        </p:nvSpPr>
        <p:spPr>
          <a:xfrm>
            <a:off x="685800" y="3093357"/>
            <a:ext cx="7772400" cy="712499"/>
          </a:xfrm>
          <a:prstGeom prst="rect">
            <a:avLst/>
          </a:prstGeom>
        </p:spPr>
        <p:txBody>
          <a:bodyPr anchorCtr="0" anchor="ctr" bIns="91425" lIns="91425" rIns="91425" tIns="91425"/>
          <a:lstStyle>
            <a:lvl1pPr>
              <a:spcBef>
                <a:spcPts val="0"/>
              </a:spcBef>
              <a:buClr>
                <a:schemeClr val="lt2"/>
              </a:buClr>
              <a:buNone/>
              <a:defRPr b="1">
                <a:solidFill>
                  <a:schemeClr val="lt2"/>
                </a:solidFill>
              </a:defRPr>
            </a:lvl1pPr>
            <a:lvl2pPr>
              <a:spcBef>
                <a:spcPts val="0"/>
              </a:spcBef>
              <a:buClr>
                <a:schemeClr val="lt2"/>
              </a:buClr>
              <a:buSzPct val="100000"/>
              <a:buNone/>
              <a:defRPr b="1" sz="3000">
                <a:solidFill>
                  <a:schemeClr val="lt2"/>
                </a:solidFill>
              </a:defRPr>
            </a:lvl2pPr>
            <a:lvl3pPr>
              <a:spcBef>
                <a:spcPts val="0"/>
              </a:spcBef>
              <a:buClr>
                <a:schemeClr val="lt2"/>
              </a:buClr>
              <a:buSzPct val="100000"/>
              <a:buNone/>
              <a:defRPr b="1" sz="3000">
                <a:solidFill>
                  <a:schemeClr val="lt2"/>
                </a:solidFill>
              </a:defRPr>
            </a:lvl3pPr>
            <a:lvl4pPr>
              <a:spcBef>
                <a:spcPts val="0"/>
              </a:spcBef>
              <a:buClr>
                <a:schemeClr val="lt2"/>
              </a:buClr>
              <a:buSzPct val="100000"/>
              <a:buNone/>
              <a:defRPr b="1" sz="3000">
                <a:solidFill>
                  <a:schemeClr val="lt2"/>
                </a:solidFill>
              </a:defRPr>
            </a:lvl4pPr>
            <a:lvl5pPr>
              <a:spcBef>
                <a:spcPts val="0"/>
              </a:spcBef>
              <a:buClr>
                <a:schemeClr val="lt2"/>
              </a:buClr>
              <a:buSzPct val="100000"/>
              <a:buNone/>
              <a:defRPr b="1" sz="3000">
                <a:solidFill>
                  <a:schemeClr val="lt2"/>
                </a:solidFill>
              </a:defRPr>
            </a:lvl5pPr>
            <a:lvl6pPr>
              <a:spcBef>
                <a:spcPts val="0"/>
              </a:spcBef>
              <a:buClr>
                <a:schemeClr val="lt2"/>
              </a:buClr>
              <a:buSzPct val="100000"/>
              <a:buNone/>
              <a:defRPr b="1" sz="3000">
                <a:solidFill>
                  <a:schemeClr val="lt2"/>
                </a:solidFill>
              </a:defRPr>
            </a:lvl6pPr>
            <a:lvl7pPr>
              <a:spcBef>
                <a:spcPts val="0"/>
              </a:spcBef>
              <a:buClr>
                <a:schemeClr val="lt2"/>
              </a:buClr>
              <a:buSzPct val="100000"/>
              <a:buNone/>
              <a:defRPr b="1" sz="3000">
                <a:solidFill>
                  <a:schemeClr val="lt2"/>
                </a:solidFill>
              </a:defRPr>
            </a:lvl7pPr>
            <a:lvl8pPr>
              <a:spcBef>
                <a:spcPts val="0"/>
              </a:spcBef>
              <a:buClr>
                <a:schemeClr val="lt2"/>
              </a:buClr>
              <a:buSzPct val="100000"/>
              <a:buNone/>
              <a:defRPr b="1" sz="3000">
                <a:solidFill>
                  <a:schemeClr val="lt2"/>
                </a:solidFill>
              </a:defRPr>
            </a:lvl8pPr>
            <a:lvl9pPr>
              <a:spcBef>
                <a:spcPts val="0"/>
              </a:spcBef>
              <a:buClr>
                <a:schemeClr val="lt2"/>
              </a:buClr>
              <a:buSzPct val="100000"/>
              <a:buNone/>
              <a:defRPr b="1" sz="3000">
                <a:solidFill>
                  <a:schemeClr val="lt2"/>
                </a:solidFill>
              </a:defRPr>
            </a:lvl9pPr>
          </a:lstStyle>
          <a:p/>
        </p:txBody>
      </p:sp>
      <p:sp>
        <p:nvSpPr>
          <p:cNvPr id="12" name="Shape 12"/>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15" name="Shape 15"/>
          <p:cNvSpPr txBox="1"/>
          <p:nvPr>
            <p:ph type="title"/>
          </p:nvPr>
        </p:nvSpPr>
        <p:spPr>
          <a:xfrm>
            <a:off x="457200" y="205977"/>
            <a:ext cx="8229600" cy="1141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x="457200" y="1460499"/>
            <a:ext cx="8229600" cy="3465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8" name="Shape 18"/>
        <p:cNvGrpSpPr/>
        <p:nvPr/>
      </p:nvGrpSpPr>
      <p:grpSpPr>
        <a:xfrm>
          <a:off x="0" y="0"/>
          <a:ext cx="0" cy="0"/>
          <a:chOff x="0" y="0"/>
          <a:chExt cx="0" cy="0"/>
        </a:xfrm>
      </p:grpSpPr>
      <p:sp>
        <p:nvSpPr>
          <p:cNvPr id="19" name="Shape 19"/>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20" name="Shape 20"/>
          <p:cNvSpPr txBox="1"/>
          <p:nvPr>
            <p:ph type="title"/>
          </p:nvPr>
        </p:nvSpPr>
        <p:spPr>
          <a:xfrm>
            <a:off x="457200" y="205977"/>
            <a:ext cx="8229600" cy="1141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457200" y="1460499"/>
            <a:ext cx="4030200" cy="3465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2" type="body"/>
          </p:nvPr>
        </p:nvSpPr>
        <p:spPr>
          <a:xfrm>
            <a:off x="4656667" y="1461908"/>
            <a:ext cx="4030200" cy="3465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26" name="Shape 26"/>
          <p:cNvSpPr txBox="1"/>
          <p:nvPr>
            <p:ph type="title"/>
          </p:nvPr>
        </p:nvSpPr>
        <p:spPr>
          <a:xfrm>
            <a:off x="457200" y="205977"/>
            <a:ext cx="8229600" cy="1141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x="0" y="0"/>
          <a:ext cx="0" cy="0"/>
          <a:chOff x="0" y="0"/>
          <a:chExt cx="0" cy="0"/>
        </a:xfrm>
      </p:grpSpPr>
      <p:sp>
        <p:nvSpPr>
          <p:cNvPr id="29" name="Shape 29"/>
          <p:cNvSpPr/>
          <p:nvPr/>
        </p:nvSpPr>
        <p:spPr>
          <a:xfrm>
            <a:off x="0" y="4406309"/>
            <a:ext cx="8686800" cy="5195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30" name="Shape 30"/>
          <p:cNvSpPr txBox="1"/>
          <p:nvPr>
            <p:ph idx="1" type="body"/>
          </p:nvPr>
        </p:nvSpPr>
        <p:spPr>
          <a:xfrm>
            <a:off x="457200" y="4406309"/>
            <a:ext cx="8229600" cy="519599"/>
          </a:xfrm>
          <a:prstGeom prst="rect">
            <a:avLst/>
          </a:prstGeom>
        </p:spPr>
        <p:txBody>
          <a:bodyPr anchorCtr="0" anchor="ctr" bIns="91425" lIns="91425" rIns="91425" tIns="91425"/>
          <a:lstStyle>
            <a:lvl1pPr>
              <a:spcBef>
                <a:spcPts val="0"/>
              </a:spcBef>
              <a:buClr>
                <a:schemeClr val="lt1"/>
              </a:buClr>
              <a:buSzPct val="100000"/>
              <a:buNone/>
              <a:defRPr b="1" sz="2400">
                <a:solidFill>
                  <a:schemeClr val="lt1"/>
                </a:solidFill>
              </a:defRPr>
            </a:lvl1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dk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2" name="Shape 32"/>
        <p:cNvGrpSpPr/>
        <p:nvPr/>
      </p:nvGrpSpPr>
      <p:grpSpPr>
        <a:xfrm>
          <a:off x="0" y="0"/>
          <a:ext cx="0" cy="0"/>
          <a:chOff x="0" y="0"/>
          <a:chExt cx="0" cy="0"/>
        </a:xfrm>
      </p:grpSpPr>
      <p:sp>
        <p:nvSpPr>
          <p:cNvPr id="33" name="Shape 3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7"/>
            <a:ext cx="8229600" cy="1141499"/>
          </a:xfrm>
          <a:prstGeom prst="rect">
            <a:avLst/>
          </a:prstGeom>
          <a:noFill/>
          <a:ln>
            <a:noFill/>
          </a:ln>
        </p:spPr>
        <p:txBody>
          <a:bodyPr anchorCtr="0" anchor="b" bIns="91425" lIns="91425" rIns="91425" tIns="91425"/>
          <a:lstStyle>
            <a:lvl1pPr>
              <a:spcBef>
                <a:spcPts val="0"/>
              </a:spcBef>
              <a:buClr>
                <a:schemeClr val="lt1"/>
              </a:buClr>
              <a:buSzPct val="100000"/>
              <a:buNone/>
              <a:defRPr b="1" sz="4800">
                <a:solidFill>
                  <a:schemeClr val="lt1"/>
                </a:solidFill>
              </a:defRPr>
            </a:lvl1pPr>
            <a:lvl2pPr>
              <a:spcBef>
                <a:spcPts val="0"/>
              </a:spcBef>
              <a:buClr>
                <a:schemeClr val="lt1"/>
              </a:buClr>
              <a:buSzPct val="100000"/>
              <a:buNone/>
              <a:defRPr b="1" sz="4800">
                <a:solidFill>
                  <a:schemeClr val="lt1"/>
                </a:solidFill>
              </a:defRPr>
            </a:lvl2pPr>
            <a:lvl3pPr>
              <a:spcBef>
                <a:spcPts val="0"/>
              </a:spcBef>
              <a:buClr>
                <a:schemeClr val="lt1"/>
              </a:buClr>
              <a:buSzPct val="100000"/>
              <a:buNone/>
              <a:defRPr b="1" sz="4800">
                <a:solidFill>
                  <a:schemeClr val="lt1"/>
                </a:solidFill>
              </a:defRPr>
            </a:lvl3pPr>
            <a:lvl4pPr>
              <a:spcBef>
                <a:spcPts val="0"/>
              </a:spcBef>
              <a:buClr>
                <a:schemeClr val="lt1"/>
              </a:buClr>
              <a:buSzPct val="100000"/>
              <a:buNone/>
              <a:defRPr b="1" sz="4800">
                <a:solidFill>
                  <a:schemeClr val="lt1"/>
                </a:solidFill>
              </a:defRPr>
            </a:lvl4pPr>
            <a:lvl5pPr>
              <a:spcBef>
                <a:spcPts val="0"/>
              </a:spcBef>
              <a:buClr>
                <a:schemeClr val="lt1"/>
              </a:buClr>
              <a:buSzPct val="100000"/>
              <a:buNone/>
              <a:defRPr b="1" sz="4800">
                <a:solidFill>
                  <a:schemeClr val="lt1"/>
                </a:solidFill>
              </a:defRPr>
            </a:lvl5pPr>
            <a:lvl6pPr>
              <a:spcBef>
                <a:spcPts val="0"/>
              </a:spcBef>
              <a:buClr>
                <a:schemeClr val="lt1"/>
              </a:buClr>
              <a:buSzPct val="100000"/>
              <a:buNone/>
              <a:defRPr b="1" sz="4800">
                <a:solidFill>
                  <a:schemeClr val="lt1"/>
                </a:solidFill>
              </a:defRPr>
            </a:lvl6pPr>
            <a:lvl7pPr>
              <a:spcBef>
                <a:spcPts val="0"/>
              </a:spcBef>
              <a:buClr>
                <a:schemeClr val="lt1"/>
              </a:buClr>
              <a:buSzPct val="100000"/>
              <a:buNone/>
              <a:defRPr b="1" sz="4800">
                <a:solidFill>
                  <a:schemeClr val="lt1"/>
                </a:solidFill>
              </a:defRPr>
            </a:lvl7pPr>
            <a:lvl8pPr>
              <a:spcBef>
                <a:spcPts val="0"/>
              </a:spcBef>
              <a:buClr>
                <a:schemeClr val="lt1"/>
              </a:buClr>
              <a:buSzPct val="100000"/>
              <a:buNone/>
              <a:defRPr b="1" sz="4800">
                <a:solidFill>
                  <a:schemeClr val="lt1"/>
                </a:solidFill>
              </a:defRPr>
            </a:lvl8pPr>
            <a:lvl9pPr>
              <a:spcBef>
                <a:spcPts val="0"/>
              </a:spcBef>
              <a:buClr>
                <a:schemeClr val="lt1"/>
              </a:buClr>
              <a:buSzPct val="100000"/>
              <a:buNone/>
              <a:defRPr b="1" sz="4800">
                <a:solidFill>
                  <a:schemeClr val="lt1"/>
                </a:solidFill>
              </a:defRPr>
            </a:lvl9pPr>
          </a:lstStyle>
          <a:p/>
        </p:txBody>
      </p:sp>
      <p:sp>
        <p:nvSpPr>
          <p:cNvPr id="6" name="Shape 6"/>
          <p:cNvSpPr txBox="1"/>
          <p:nvPr>
            <p:ph idx="1" type="body"/>
          </p:nvPr>
        </p:nvSpPr>
        <p:spPr>
          <a:xfrm>
            <a:off x="457200" y="1460499"/>
            <a:ext cx="8229600" cy="3465299"/>
          </a:xfrm>
          <a:prstGeom prst="rect">
            <a:avLst/>
          </a:prstGeom>
          <a:noFill/>
          <a:ln>
            <a:noFill/>
          </a:ln>
        </p:spPr>
        <p:txBody>
          <a:bodyPr anchorCtr="0" anchor="t" bIns="91425" lIns="91425" rIns="91425" tIns="91425"/>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01.png"/><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type="ctrTitle"/>
          </p:nvPr>
        </p:nvSpPr>
        <p:spPr>
          <a:xfrm>
            <a:off x="644650" y="1252757"/>
            <a:ext cx="7772400" cy="1684199"/>
          </a:xfrm>
          <a:prstGeom prst="rect">
            <a:avLst/>
          </a:prstGeom>
        </p:spPr>
        <p:txBody>
          <a:bodyPr anchorCtr="0" anchor="b" bIns="91425" lIns="91425" rIns="91425" tIns="91425">
            <a:noAutofit/>
          </a:bodyPr>
          <a:lstStyle/>
          <a:p>
            <a:pPr>
              <a:spcBef>
                <a:spcPts val="0"/>
              </a:spcBef>
              <a:buNone/>
            </a:pPr>
            <a:r>
              <a:rPr lang="en"/>
              <a:t>Java</a:t>
            </a:r>
          </a:p>
        </p:txBody>
      </p:sp>
      <p:sp>
        <p:nvSpPr>
          <p:cNvPr id="36" name="Shape 36"/>
          <p:cNvSpPr txBox="1"/>
          <p:nvPr>
            <p:ph idx="1" type="subTitle"/>
          </p:nvPr>
        </p:nvSpPr>
        <p:spPr>
          <a:xfrm>
            <a:off x="685800" y="3093357"/>
            <a:ext cx="7772400" cy="712499"/>
          </a:xfrm>
          <a:prstGeom prst="rect">
            <a:avLst/>
          </a:prstGeom>
        </p:spPr>
        <p:txBody>
          <a:bodyPr anchorCtr="0" anchor="ctr" bIns="91425" lIns="91425" rIns="91425" tIns="91425">
            <a:noAutofit/>
          </a:bodyPr>
          <a:lstStyle/>
          <a:p>
            <a:pPr lvl="0" rtl="0">
              <a:lnSpc>
                <a:spcPct val="135000"/>
              </a:lnSpc>
              <a:spcBef>
                <a:spcPts val="0"/>
              </a:spcBef>
              <a:buNone/>
            </a:pPr>
            <a:r>
              <a:rPr b="0" i="1" lang="en" sz="1800">
                <a:solidFill>
                  <a:srgbClr val="FFFFFF"/>
                </a:solidFill>
              </a:rPr>
              <a:t>IO: cимвольные, байтовые потоки, IO: надстройки. Сериализация/десериализация в java.</a:t>
            </a:r>
          </a:p>
        </p:txBody>
      </p:sp>
      <p:sp>
        <p:nvSpPr>
          <p:cNvPr id="37" name="Shape 37"/>
          <p:cNvSpPr txBox="1"/>
          <p:nvPr/>
        </p:nvSpPr>
        <p:spPr>
          <a:xfrm>
            <a:off x="6056050" y="4427575"/>
            <a:ext cx="3000000" cy="618900"/>
          </a:xfrm>
          <a:prstGeom prst="rect">
            <a:avLst/>
          </a:prstGeom>
          <a:noFill/>
          <a:ln>
            <a:noFill/>
          </a:ln>
        </p:spPr>
        <p:txBody>
          <a:bodyPr anchorCtr="0" anchor="ctr" bIns="91425" lIns="91425" rIns="91425" tIns="91425">
            <a:noAutofit/>
          </a:bodyPr>
          <a:lstStyle/>
          <a:p>
            <a:pPr lvl="0" rtl="0" algn="ctr">
              <a:lnSpc>
                <a:spcPct val="172800"/>
              </a:lnSpc>
              <a:spcBef>
                <a:spcPts val="0"/>
              </a:spcBef>
              <a:buNone/>
            </a:pPr>
            <a:r>
              <a:rPr lang="en" sz="4800">
                <a:solidFill>
                  <a:srgbClr val="5B595A"/>
                </a:solidFill>
              </a:rPr>
              <a:t>Лекция 7</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sz="3500"/>
              <a:t>Пакет java.io.Потоки вывода</a:t>
            </a:r>
          </a:p>
        </p:txBody>
      </p:sp>
      <p:sp>
        <p:nvSpPr>
          <p:cNvPr id="94" name="Shape 94"/>
          <p:cNvSpPr txBox="1"/>
          <p:nvPr>
            <p:ph idx="1" type="body"/>
          </p:nvPr>
        </p:nvSpPr>
        <p:spPr>
          <a:xfrm>
            <a:off x="278075" y="1247475"/>
            <a:ext cx="8408700" cy="36782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b="1" lang="en" sz="1200"/>
              <a:t>ByteArrayOutputStream </a:t>
            </a:r>
            <a:r>
              <a:rPr lang="en" sz="1200"/>
              <a:t>– данные, отправляемые в поток, размещаются в байтовом массиве (в качестве аргумента конструктора можно указать ожидаемый размер), который затем можно получить или преобразовать в строку;</a:t>
            </a:r>
          </a:p>
          <a:p>
            <a:pPr lvl="0" rtl="0">
              <a:spcBef>
                <a:spcPts val="0"/>
              </a:spcBef>
              <a:buClr>
                <a:schemeClr val="dk1"/>
              </a:buClr>
              <a:buSzPct val="91666"/>
              <a:buFont typeface="Arial"/>
              <a:buNone/>
            </a:pPr>
            <a:r>
              <a:rPr b="1" lang="en" sz="1200"/>
              <a:t>PipedOutputStream </a:t>
            </a:r>
            <a:r>
              <a:rPr lang="en" sz="1200"/>
              <a:t>– в качестве получателя данных используется аналогичный, но противонаправленный поток вывода PipedInputStream в другом приложении;</a:t>
            </a:r>
          </a:p>
          <a:p>
            <a:pPr lvl="0" rtl="0">
              <a:spcBef>
                <a:spcPts val="0"/>
              </a:spcBef>
              <a:buClr>
                <a:schemeClr val="dk1"/>
              </a:buClr>
              <a:buSzPct val="91666"/>
              <a:buFont typeface="Arial"/>
              <a:buNone/>
            </a:pPr>
            <a:r>
              <a:rPr b="1" lang="en" sz="1200"/>
              <a:t>ObjectOutputStream </a:t>
            </a:r>
            <a:r>
              <a:rPr lang="en" sz="1200"/>
              <a:t>– используется для сериализации (интерфейс ObjectOutput)/ десериализации объектов; при вызове метода writeObject( ) значения полей экземпляра объекта превращаются в последовательность байтов, отправляемых в поток; все ссылочные поля обрабатываются рекурсивно аналогичным образом;</a:t>
            </a:r>
          </a:p>
          <a:p>
            <a:pPr lvl="0" rtl="0">
              <a:spcBef>
                <a:spcPts val="0"/>
              </a:spcBef>
              <a:buClr>
                <a:schemeClr val="dk1"/>
              </a:buClr>
              <a:buSzPct val="91666"/>
              <a:buFont typeface="Arial"/>
              <a:buNone/>
            </a:pPr>
            <a:r>
              <a:rPr b="1" lang="en" sz="1200"/>
              <a:t>FileOutputStream </a:t>
            </a:r>
            <a:r>
              <a:rPr lang="en" sz="1200"/>
              <a:t>– получателем данных является файл на внешнем носителе;</a:t>
            </a:r>
          </a:p>
          <a:p>
            <a:pPr lvl="0" rtl="0">
              <a:spcBef>
                <a:spcPts val="0"/>
              </a:spcBef>
              <a:buClr>
                <a:schemeClr val="dk1"/>
              </a:buClr>
              <a:buSzPct val="91666"/>
              <a:buFont typeface="Arial"/>
              <a:buNone/>
            </a:pPr>
            <a:r>
              <a:rPr b="1" lang="en" sz="1200"/>
              <a:t>FilterOutputStream </a:t>
            </a:r>
            <a:r>
              <a:rPr lang="en" sz="1200"/>
              <a:t>– абстрактный класс, используемый как шаблон для настройки классов вывода:</a:t>
            </a:r>
          </a:p>
          <a:p>
            <a:pPr lvl="0" rtl="0">
              <a:spcBef>
                <a:spcPts val="0"/>
              </a:spcBef>
              <a:buClr>
                <a:schemeClr val="dk1"/>
              </a:buClr>
              <a:buSzPct val="91666"/>
              <a:buFont typeface="Arial"/>
              <a:buNone/>
            </a:pPr>
            <a:r>
              <a:rPr b="1" lang="en" sz="1200"/>
              <a:t>DataOutputStream </a:t>
            </a:r>
            <a:r>
              <a:rPr lang="en" sz="1200"/>
              <a:t>– обеспечивает возможность передачи в выходной поток байтового представления всех примитивных типов для дальнейшего хранения;</a:t>
            </a:r>
          </a:p>
          <a:p>
            <a:pPr lvl="0" rtl="0">
              <a:spcBef>
                <a:spcPts val="0"/>
              </a:spcBef>
              <a:buClr>
                <a:schemeClr val="dk1"/>
              </a:buClr>
              <a:buSzPct val="91666"/>
              <a:buFont typeface="Arial"/>
              <a:buNone/>
            </a:pPr>
            <a:r>
              <a:rPr b="1" lang="en" sz="1200"/>
              <a:t>PrintStream </a:t>
            </a:r>
            <a:r>
              <a:rPr lang="en" sz="1200"/>
              <a:t>– предназначен для вывода значений в формате, удобном для человека; его недостатки: плохо поддерживает локализацию и инкапсулирует обработку ошибок при работе с устройством (есть метод checkError( ), но его надо не забывать вызывать); более удобен класс PrintWriter;</a:t>
            </a:r>
          </a:p>
          <a:p>
            <a:pPr lvl="0" rtl="0">
              <a:spcBef>
                <a:spcPts val="0"/>
              </a:spcBef>
              <a:buClr>
                <a:schemeClr val="dk1"/>
              </a:buClr>
              <a:buSzPct val="91666"/>
              <a:buFont typeface="Arial"/>
              <a:buNone/>
            </a:pPr>
            <a:r>
              <a:rPr b="1" lang="en" sz="1200"/>
              <a:t>BufferedOutputStream </a:t>
            </a:r>
            <a:r>
              <a:rPr lang="en" sz="1200"/>
              <a:t>– обеспечивает дополнительную буферизацию потока байтов.</a:t>
            </a:r>
          </a:p>
          <a:p>
            <a:pPr lvl="0" rtl="0">
              <a:spcBef>
                <a:spcPts val="0"/>
              </a:spcBef>
              <a:buClr>
                <a:schemeClr val="dk1"/>
              </a:buClr>
              <a:buFont typeface="Arial"/>
              <a:buNone/>
            </a:pPr>
            <a:r>
              <a:t/>
            </a:r>
            <a:endParaRPr sz="1200"/>
          </a:p>
          <a:p>
            <a:pPr>
              <a:spcBef>
                <a:spcPts val="0"/>
              </a:spcBef>
              <a:buNone/>
            </a:pPr>
            <a:r>
              <a:t/>
            </a:r>
            <a:endParaRPr sz="120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05974"/>
            <a:ext cx="8229600" cy="1254599"/>
          </a:xfrm>
          <a:prstGeom prst="rect">
            <a:avLst/>
          </a:prstGeom>
        </p:spPr>
        <p:txBody>
          <a:bodyPr anchorCtr="0" anchor="b" bIns="91425" lIns="91425" rIns="91425" tIns="91425">
            <a:noAutofit/>
          </a:bodyPr>
          <a:lstStyle/>
          <a:p>
            <a:pPr>
              <a:spcBef>
                <a:spcPts val="0"/>
              </a:spcBef>
              <a:buNone/>
            </a:pPr>
            <a:r>
              <a:rPr lang="en" sz="4000"/>
              <a:t>Символьные потоки ввода-вывода</a:t>
            </a:r>
          </a:p>
        </p:txBody>
      </p:sp>
      <p:sp>
        <p:nvSpPr>
          <p:cNvPr id="100" name="Shape 100"/>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	Байтовая библиотека ввода/вывода поддерживает только 8-битовые символы и зачастую неверно работает с 16-битовыми символами Юникода. Именно благодаря символам Юникода возможна интернационализация программ (простейший тип Java char (символ) также основан на Юникоде). Начиная с версии 1.2 пакет java.io подвергся значительным изменениям. Появились новые классы, которые производят скоростную обработку потоков символов, хотя и не полностью перекрывают возможности классов предыдущей версии.</a:t>
            </a:r>
          </a:p>
          <a:p>
            <a:pPr lvl="0" rtl="0">
              <a:spcBef>
                <a:spcPts val="0"/>
              </a:spcBef>
              <a:buClr>
                <a:schemeClr val="dk1"/>
              </a:buClr>
              <a:buSzPct val="91666"/>
              <a:buFont typeface="Arial"/>
              <a:buNone/>
            </a:pPr>
            <a:r>
              <a:rPr lang="en" sz="1200"/>
              <a:t>    Классы символьных потоков обеспечивают корректную обработку символов Юникода в операциях ввода/вывода и работают быстрее "старых" классов.</a:t>
            </a:r>
          </a:p>
          <a:p>
            <a:pPr lvl="0" rtl="0">
              <a:spcBef>
                <a:spcPts val="0"/>
              </a:spcBef>
              <a:buClr>
                <a:schemeClr val="dk1"/>
              </a:buClr>
              <a:buSzPct val="91666"/>
              <a:buFont typeface="Arial"/>
              <a:buNone/>
            </a:pPr>
            <a:r>
              <a:rPr lang="en" sz="1200"/>
              <a:t>    Для обработки символьных потоков в формате Unicode применяется отдельная иерархия подклассов абстрактных классов </a:t>
            </a:r>
            <a:r>
              <a:rPr b="1" lang="en" sz="1200"/>
              <a:t>Reader </a:t>
            </a:r>
            <a:r>
              <a:rPr lang="en" sz="1200"/>
              <a:t>и </a:t>
            </a:r>
            <a:r>
              <a:rPr b="1" lang="en" sz="1200"/>
              <a:t>Writer</a:t>
            </a:r>
            <a:r>
              <a:rPr lang="en" sz="1200"/>
              <a:t>, которые почти полностью повторяют функциональность байтовых потоков, но являются более адекватными при передаче текстовой информации. Например, аналогом класса </a:t>
            </a:r>
            <a:r>
              <a:rPr b="1" lang="en" sz="1200"/>
              <a:t>FileInputStream </a:t>
            </a:r>
            <a:r>
              <a:rPr lang="en" sz="1200"/>
              <a:t>является класс </a:t>
            </a:r>
            <a:r>
              <a:rPr b="1" lang="en" sz="1200"/>
              <a:t>FileReader</a:t>
            </a:r>
            <a:r>
              <a:rPr lang="en" sz="1200"/>
              <a:t>.</a:t>
            </a:r>
          </a:p>
          <a:p>
            <a:pPr lvl="0" rtl="0">
              <a:spcBef>
                <a:spcPts val="0"/>
              </a:spcBef>
              <a:buClr>
                <a:schemeClr val="dk1"/>
              </a:buClr>
              <a:buSzPct val="91666"/>
              <a:buFont typeface="Arial"/>
              <a:buNone/>
            </a:pPr>
            <a:r>
              <a:rPr lang="en" sz="1200"/>
              <a:t>    В некоторых приложениях используются как «байтовые», так и «символьные» классы. Для легкого конвертирования разных видов потоков друг в друга в библиотеке ввода-вывода появились классы-адаптеры: InputStreamReader конвертирует </a:t>
            </a:r>
            <a:r>
              <a:rPr b="1" lang="en" sz="1200"/>
              <a:t>InputStream </a:t>
            </a:r>
            <a:r>
              <a:rPr lang="en" sz="1200"/>
              <a:t>в </a:t>
            </a:r>
            <a:r>
              <a:rPr b="1" lang="en" sz="1200"/>
              <a:t>Reader</a:t>
            </a:r>
            <a:r>
              <a:rPr lang="en" sz="1200"/>
              <a:t>, a </a:t>
            </a:r>
            <a:r>
              <a:rPr b="1" lang="en" sz="1200"/>
              <a:t>OutputStreamWriter </a:t>
            </a:r>
            <a:r>
              <a:rPr lang="en" sz="1200"/>
              <a:t>трансформирует </a:t>
            </a:r>
            <a:r>
              <a:rPr b="1" lang="en" sz="1200"/>
              <a:t>OutputStream </a:t>
            </a:r>
            <a:r>
              <a:rPr lang="en" sz="1200"/>
              <a:t>в </a:t>
            </a:r>
            <a:r>
              <a:rPr b="1" lang="en" sz="1200"/>
              <a:t>Writer</a:t>
            </a:r>
            <a:r>
              <a:rPr lang="en" sz="1200"/>
              <a:t>.</a:t>
            </a:r>
          </a:p>
          <a:p>
            <a:pPr lvl="0" rtl="0">
              <a:spcBef>
                <a:spcPts val="0"/>
              </a:spcBef>
              <a:buClr>
                <a:schemeClr val="dk1"/>
              </a:buClr>
              <a:buSzPct val="91666"/>
              <a:buFont typeface="Arial"/>
              <a:buNone/>
            </a:pPr>
            <a:r>
              <a:rPr lang="en" sz="1200"/>
              <a:t>   </a:t>
            </a:r>
          </a:p>
          <a:p>
            <a:pPr lvl="0" rtl="0">
              <a:spcBef>
                <a:spcPts val="0"/>
              </a:spcBef>
              <a:buClr>
                <a:schemeClr val="dk1"/>
              </a:buClr>
              <a:buFont typeface="Arial"/>
              <a:buNone/>
            </a:pPr>
            <a:r>
              <a:t/>
            </a:r>
            <a:endParaRPr sz="120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sz="3000"/>
              <a:t>Пакет java.io. Иерархия классов символьных потоков ввода-вывода</a:t>
            </a:r>
          </a:p>
        </p:txBody>
      </p:sp>
      <p:pic>
        <p:nvPicPr>
          <p:cNvPr id="106" name="Shape 106"/>
          <p:cNvPicPr preferRelativeResize="0"/>
          <p:nvPr/>
        </p:nvPicPr>
        <p:blipFill>
          <a:blip r:embed="rId3">
            <a:alphaModFix/>
          </a:blip>
          <a:stretch>
            <a:fillRect/>
          </a:stretch>
        </p:blipFill>
        <p:spPr>
          <a:xfrm>
            <a:off x="2020850" y="1347475"/>
            <a:ext cx="5279924" cy="3802924"/>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05977"/>
            <a:ext cx="8229600" cy="1141499"/>
          </a:xfrm>
          <a:prstGeom prst="rect">
            <a:avLst/>
          </a:prstGeom>
        </p:spPr>
        <p:txBody>
          <a:bodyPr anchorCtr="0" anchor="b" bIns="91425" lIns="91425" rIns="91425" tIns="91425">
            <a:noAutofit/>
          </a:bodyPr>
          <a:lstStyle/>
          <a:p>
            <a:pPr lvl="0">
              <a:spcBef>
                <a:spcPts val="0"/>
              </a:spcBef>
              <a:buNone/>
            </a:pPr>
            <a:r>
              <a:rPr lang="en"/>
              <a:t>Примеры</a:t>
            </a:r>
          </a:p>
        </p:txBody>
      </p:sp>
      <p:sp>
        <p:nvSpPr>
          <p:cNvPr id="112" name="Shape 112"/>
          <p:cNvSpPr txBox="1"/>
          <p:nvPr/>
        </p:nvSpPr>
        <p:spPr>
          <a:xfrm>
            <a:off x="0" y="1210600"/>
            <a:ext cx="8408100" cy="3972900"/>
          </a:xfrm>
          <a:prstGeom prst="rect">
            <a:avLst/>
          </a:prstGeom>
          <a:noFill/>
          <a:ln>
            <a:noFill/>
          </a:ln>
        </p:spPr>
        <p:txBody>
          <a:bodyPr anchorCtr="0" anchor="ctr" bIns="91425" lIns="91425" rIns="91425" tIns="91425">
            <a:noAutofit/>
          </a:bodyPr>
          <a:lstStyle/>
          <a:p>
            <a:pPr lvl="0" rtl="0">
              <a:spcBef>
                <a:spcPts val="0"/>
              </a:spcBef>
              <a:buNone/>
            </a:pPr>
            <a:r>
              <a:rPr b="1" lang="en" sz="1200">
                <a:solidFill>
                  <a:srgbClr val="000080"/>
                </a:solidFill>
                <a:latin typeface="Courier New"/>
                <a:ea typeface="Courier New"/>
                <a:cs typeface="Courier New"/>
                <a:sym typeface="Courier New"/>
              </a:rPr>
              <a:t>import </a:t>
            </a:r>
            <a:r>
              <a:rPr lang="en" sz="1200">
                <a:solidFill>
                  <a:schemeClr val="dk1"/>
                </a:solidFill>
                <a:latin typeface="Courier New"/>
                <a:ea typeface="Courier New"/>
                <a:cs typeface="Courier New"/>
                <a:sym typeface="Courier New"/>
              </a:rPr>
              <a:t>java.io.BufferedReader;</a:t>
            </a:r>
            <a:r>
              <a:rPr b="1" lang="en" sz="1200">
                <a:solidFill>
                  <a:srgbClr val="000080"/>
                </a:solidFill>
                <a:latin typeface="Courier New"/>
                <a:ea typeface="Courier New"/>
                <a:cs typeface="Courier New"/>
                <a:sym typeface="Courier New"/>
              </a:rPr>
              <a:t>import </a:t>
            </a:r>
            <a:r>
              <a:rPr lang="en" sz="1200">
                <a:solidFill>
                  <a:schemeClr val="dk1"/>
                </a:solidFill>
                <a:latin typeface="Courier New"/>
                <a:ea typeface="Courier New"/>
                <a:cs typeface="Courier New"/>
                <a:sym typeface="Courier New"/>
              </a:rPr>
              <a:t>java.io.FileReader;</a:t>
            </a:r>
            <a:r>
              <a:rPr b="1" lang="en" sz="1200">
                <a:solidFill>
                  <a:srgbClr val="000080"/>
                </a:solidFill>
                <a:latin typeface="Courier New"/>
                <a:ea typeface="Courier New"/>
                <a:cs typeface="Courier New"/>
                <a:sym typeface="Courier New"/>
              </a:rPr>
              <a:t>import </a:t>
            </a:r>
            <a:r>
              <a:rPr lang="en" sz="1200">
                <a:solidFill>
                  <a:schemeClr val="dk1"/>
                </a:solidFill>
                <a:latin typeface="Courier New"/>
                <a:ea typeface="Courier New"/>
                <a:cs typeface="Courier New"/>
                <a:sym typeface="Courier New"/>
              </a:rPr>
              <a:t>java.io.IOException;</a:t>
            </a:r>
          </a:p>
          <a:p>
            <a:pPr lvl="0" rtl="0">
              <a:spcBef>
                <a:spcPts val="0"/>
              </a:spcBef>
              <a:buNone/>
            </a:pPr>
            <a:r>
              <a:rPr i="1" lang="en" sz="1200">
                <a:solidFill>
                  <a:srgbClr val="808080"/>
                </a:solidFill>
                <a:latin typeface="Courier New"/>
                <a:ea typeface="Courier New"/>
                <a:cs typeface="Courier New"/>
                <a:sym typeface="Courier New"/>
              </a:rPr>
              <a:t>// Использование буферизованных классов:</a:t>
            </a:r>
          </a:p>
          <a:p>
            <a:pPr lvl="0" rtl="0">
              <a:spcBef>
                <a:spcPts val="0"/>
              </a:spcBef>
              <a:buNone/>
            </a:pPr>
            <a:r>
              <a:rPr i="1" lang="en" sz="1200">
                <a:solidFill>
                  <a:srgbClr val="808080"/>
                </a:solidFill>
                <a:latin typeface="Courier New"/>
                <a:ea typeface="Courier New"/>
                <a:cs typeface="Courier New"/>
                <a:sym typeface="Courier New"/>
              </a:rPr>
              <a:t>// файл BufferedInputFile.java читает сам себя и выводит текст на консоль</a:t>
            </a:r>
          </a:p>
          <a:p>
            <a:pPr lvl="0" rtl="0">
              <a:spcBef>
                <a:spcPts val="0"/>
              </a:spcBef>
              <a:buNone/>
            </a:pPr>
            <a:r>
              <a:rPr b="1" lang="en" sz="1200">
                <a:solidFill>
                  <a:srgbClr val="000080"/>
                </a:solidFill>
                <a:latin typeface="Courier New"/>
                <a:ea typeface="Courier New"/>
                <a:cs typeface="Courier New"/>
                <a:sym typeface="Courier New"/>
              </a:rPr>
              <a:t>public class </a:t>
            </a:r>
            <a:r>
              <a:rPr lang="en" sz="1200">
                <a:solidFill>
                  <a:schemeClr val="dk1"/>
                </a:solidFill>
                <a:latin typeface="Courier New"/>
                <a:ea typeface="Courier New"/>
                <a:cs typeface="Courier New"/>
                <a:sym typeface="Courier New"/>
              </a:rPr>
              <a:t>BufferedInputFile {    </a:t>
            </a:r>
            <a:r>
              <a:rPr i="1" lang="en" sz="1200">
                <a:solidFill>
                  <a:srgbClr val="808080"/>
                </a:solidFill>
                <a:latin typeface="Courier New"/>
                <a:ea typeface="Courier New"/>
                <a:cs typeface="Courier New"/>
                <a:sym typeface="Courier New"/>
              </a:rPr>
              <a:t>// выбрасывает исключения на консоль</a:t>
            </a:r>
          </a:p>
          <a:p>
            <a:pPr lvl="0" rtl="0">
              <a:spcBef>
                <a:spcPts val="0"/>
              </a:spcBef>
              <a:buNone/>
            </a:pPr>
            <a:r>
              <a:rPr i="1" lang="en" sz="1200">
                <a:solidFill>
                  <a:srgbClr val="808080"/>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public static </a:t>
            </a:r>
            <a:r>
              <a:rPr lang="en" sz="1200">
                <a:solidFill>
                  <a:schemeClr val="dk1"/>
                </a:solidFill>
                <a:latin typeface="Courier New"/>
                <a:ea typeface="Courier New"/>
                <a:cs typeface="Courier New"/>
                <a:sym typeface="Courier New"/>
              </a:rPr>
              <a:t>String read( String filename ) </a:t>
            </a:r>
            <a:r>
              <a:rPr b="1" lang="en" sz="1200">
                <a:solidFill>
                  <a:srgbClr val="000080"/>
                </a:solidFill>
                <a:latin typeface="Courier New"/>
                <a:ea typeface="Courier New"/>
                <a:cs typeface="Courier New"/>
                <a:sym typeface="Courier New"/>
              </a:rPr>
              <a:t>throws </a:t>
            </a:r>
            <a:r>
              <a:rPr lang="en" sz="1200">
                <a:solidFill>
                  <a:schemeClr val="dk1"/>
                </a:solidFill>
                <a:latin typeface="Courier New"/>
                <a:ea typeface="Courier New"/>
                <a:cs typeface="Courier New"/>
                <a:sym typeface="Courier New"/>
              </a:rPr>
              <a:t>IOException {</a:t>
            </a:r>
          </a:p>
          <a:p>
            <a:pPr lvl="0" rtl="0">
              <a:spcBef>
                <a:spcPts val="0"/>
              </a:spcBef>
              <a:buNone/>
            </a:pPr>
            <a:r>
              <a:rPr lang="en" sz="1200">
                <a:solidFill>
                  <a:schemeClr val="dk1"/>
                </a:solidFill>
                <a:latin typeface="Courier New"/>
                <a:ea typeface="Courier New"/>
                <a:cs typeface="Courier New"/>
                <a:sym typeface="Courier New"/>
              </a:rPr>
              <a:t>       </a:t>
            </a:r>
            <a:r>
              <a:rPr i="1" lang="en" sz="1200">
                <a:solidFill>
                  <a:srgbClr val="808080"/>
                </a:solidFill>
                <a:latin typeface="Courier New"/>
                <a:ea typeface="Courier New"/>
                <a:cs typeface="Courier New"/>
                <a:sym typeface="Courier New"/>
              </a:rPr>
              <a:t>// создание символьного потока для чтения</a:t>
            </a:r>
          </a:p>
          <a:p>
            <a:pPr lvl="0" rtl="0">
              <a:spcBef>
                <a:spcPts val="0"/>
              </a:spcBef>
              <a:buNone/>
            </a:pPr>
            <a:r>
              <a:rPr i="1" lang="en" sz="1200">
                <a:solidFill>
                  <a:srgbClr val="808080"/>
                </a:solidFill>
                <a:latin typeface="Courier New"/>
                <a:ea typeface="Courier New"/>
                <a:cs typeface="Courier New"/>
                <a:sym typeface="Courier New"/>
              </a:rPr>
              <a:t>       </a:t>
            </a:r>
            <a:r>
              <a:rPr lang="en" sz="1200">
                <a:solidFill>
                  <a:schemeClr val="dk1"/>
                </a:solidFill>
                <a:latin typeface="Courier New"/>
                <a:ea typeface="Courier New"/>
                <a:cs typeface="Courier New"/>
                <a:sym typeface="Courier New"/>
              </a:rPr>
              <a:t>BufferedReader in = </a:t>
            </a:r>
            <a:r>
              <a:rPr b="1" lang="en" sz="1200">
                <a:solidFill>
                  <a:srgbClr val="000080"/>
                </a:solidFill>
                <a:latin typeface="Courier New"/>
                <a:ea typeface="Courier New"/>
                <a:cs typeface="Courier New"/>
                <a:sym typeface="Courier New"/>
              </a:rPr>
              <a:t>new </a:t>
            </a:r>
            <a:r>
              <a:rPr lang="en" sz="1200">
                <a:solidFill>
                  <a:schemeClr val="dk1"/>
                </a:solidFill>
                <a:latin typeface="Courier New"/>
                <a:ea typeface="Courier New"/>
                <a:cs typeface="Courier New"/>
                <a:sym typeface="Courier New"/>
              </a:rPr>
              <a:t>BufferedReader( </a:t>
            </a:r>
            <a:r>
              <a:rPr b="1" lang="en" sz="1200">
                <a:solidFill>
                  <a:srgbClr val="000080"/>
                </a:solidFill>
                <a:latin typeface="Courier New"/>
                <a:ea typeface="Courier New"/>
                <a:cs typeface="Courier New"/>
                <a:sym typeface="Courier New"/>
              </a:rPr>
              <a:t>new </a:t>
            </a:r>
            <a:r>
              <a:rPr lang="en" sz="1200">
                <a:solidFill>
                  <a:schemeClr val="dk1"/>
                </a:solidFill>
                <a:latin typeface="Courier New"/>
                <a:ea typeface="Courier New"/>
                <a:cs typeface="Courier New"/>
                <a:sym typeface="Courier New"/>
              </a:rPr>
              <a:t>FileReader( filename ) );</a:t>
            </a:r>
          </a:p>
          <a:p>
            <a:pPr lvl="0" rtl="0">
              <a:spcBef>
                <a:spcPts val="0"/>
              </a:spcBef>
              <a:buNone/>
            </a:pPr>
            <a:r>
              <a:rPr lang="en" sz="1200">
                <a:solidFill>
                  <a:schemeClr val="dk1"/>
                </a:solidFill>
                <a:latin typeface="Courier New"/>
                <a:ea typeface="Courier New"/>
                <a:cs typeface="Courier New"/>
                <a:sym typeface="Courier New"/>
              </a:rPr>
              <a:t>       String s;</a:t>
            </a:r>
          </a:p>
          <a:p>
            <a:pPr lvl="0" rtl="0">
              <a:spcBef>
                <a:spcPts val="0"/>
              </a:spcBef>
              <a:buNone/>
            </a:pPr>
            <a:r>
              <a:rPr lang="en" sz="1200">
                <a:solidFill>
                  <a:schemeClr val="dk1"/>
                </a:solidFill>
                <a:latin typeface="Courier New"/>
                <a:ea typeface="Courier New"/>
                <a:cs typeface="Courier New"/>
                <a:sym typeface="Courier New"/>
              </a:rPr>
              <a:t>       StringBuilder sb = </a:t>
            </a:r>
            <a:r>
              <a:rPr b="1" lang="en" sz="1200">
                <a:solidFill>
                  <a:srgbClr val="000080"/>
                </a:solidFill>
                <a:latin typeface="Courier New"/>
                <a:ea typeface="Courier New"/>
                <a:cs typeface="Courier New"/>
                <a:sym typeface="Courier New"/>
              </a:rPr>
              <a:t>new </a:t>
            </a:r>
            <a:r>
              <a:rPr lang="en" sz="1200">
                <a:solidFill>
                  <a:schemeClr val="dk1"/>
                </a:solidFill>
                <a:latin typeface="Courier New"/>
                <a:ea typeface="Courier New"/>
                <a:cs typeface="Courier New"/>
                <a:sym typeface="Courier New"/>
              </a:rPr>
              <a:t>StringBuilder( );</a:t>
            </a:r>
          </a:p>
          <a:p>
            <a:pPr lvl="0" rtl="0">
              <a:spcBef>
                <a:spcPts val="0"/>
              </a:spcBef>
              <a:buNone/>
            </a:pPr>
            <a:r>
              <a:rPr lang="en" sz="1200">
                <a:solidFill>
                  <a:schemeClr val="dk1"/>
                </a:solidFill>
                <a:latin typeface="Courier New"/>
                <a:ea typeface="Courier New"/>
                <a:cs typeface="Courier New"/>
                <a:sym typeface="Courier New"/>
              </a:rPr>
              <a:t>       </a:t>
            </a:r>
            <a:r>
              <a:rPr i="1" lang="en" sz="1200">
                <a:solidFill>
                  <a:srgbClr val="808080"/>
                </a:solidFill>
                <a:latin typeface="Courier New"/>
                <a:ea typeface="Courier New"/>
                <a:cs typeface="Courier New"/>
                <a:sym typeface="Courier New"/>
              </a:rPr>
              <a:t>// чтение открытого файла построчно:</a:t>
            </a:r>
          </a:p>
          <a:p>
            <a:pPr lvl="0" rtl="0">
              <a:spcBef>
                <a:spcPts val="0"/>
              </a:spcBef>
              <a:buNone/>
            </a:pPr>
            <a:r>
              <a:rPr i="1" lang="en" sz="1200">
                <a:solidFill>
                  <a:srgbClr val="808080"/>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while</a:t>
            </a:r>
            <a:r>
              <a:rPr lang="en" sz="1200">
                <a:solidFill>
                  <a:schemeClr val="dk1"/>
                </a:solidFill>
                <a:latin typeface="Courier New"/>
                <a:ea typeface="Courier New"/>
                <a:cs typeface="Courier New"/>
                <a:sym typeface="Courier New"/>
              </a:rPr>
              <a:t>( ( s = in.readLine( ) ) != </a:t>
            </a:r>
            <a:r>
              <a:rPr b="1" lang="en" sz="1200">
                <a:solidFill>
                  <a:srgbClr val="000080"/>
                </a:solidFill>
                <a:latin typeface="Courier New"/>
                <a:ea typeface="Courier New"/>
                <a:cs typeface="Courier New"/>
                <a:sym typeface="Courier New"/>
              </a:rPr>
              <a:t>null </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sb.append(s + </a:t>
            </a:r>
            <a:r>
              <a:rPr b="1" lang="en" sz="1200">
                <a:solidFill>
                  <a:srgbClr val="008000"/>
                </a:solidFill>
                <a:latin typeface="Courier New"/>
                <a:ea typeface="Courier New"/>
                <a:cs typeface="Courier New"/>
                <a:sym typeface="Courier New"/>
              </a:rPr>
              <a:t>"</a:t>
            </a:r>
            <a:r>
              <a:rPr b="1" lang="en" sz="1200">
                <a:solidFill>
                  <a:srgbClr val="000080"/>
                </a:solidFill>
                <a:latin typeface="Courier New"/>
                <a:ea typeface="Courier New"/>
                <a:cs typeface="Courier New"/>
                <a:sym typeface="Courier New"/>
              </a:rPr>
              <a:t>\n</a:t>
            </a:r>
            <a:r>
              <a:rPr b="1" lang="en" sz="1200">
                <a:solidFill>
                  <a:srgbClr val="008000"/>
                </a:solidFill>
                <a:latin typeface="Courier New"/>
                <a:ea typeface="Courier New"/>
                <a:cs typeface="Courier New"/>
                <a:sym typeface="Courier New"/>
              </a:rPr>
              <a:t>"</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in.close( );</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return </a:t>
            </a:r>
            <a:r>
              <a:rPr lang="en" sz="1200">
                <a:solidFill>
                  <a:schemeClr val="dk1"/>
                </a:solidFill>
                <a:latin typeface="Courier New"/>
                <a:ea typeface="Courier New"/>
                <a:cs typeface="Courier New"/>
                <a:sym typeface="Courier New"/>
              </a:rPr>
              <a:t>sb.toString( );</a:t>
            </a:r>
          </a:p>
          <a:p>
            <a:pPr lvl="0" rtl="0">
              <a:spcBef>
                <a:spcPts val="0"/>
              </a:spcBef>
              <a:buNone/>
            </a:pPr>
            <a:r>
              <a:rPr lang="en" sz="1200">
                <a:solidFill>
                  <a:schemeClr val="dk1"/>
                </a:solidFill>
                <a:latin typeface="Courier New"/>
                <a:ea typeface="Courier New"/>
                <a:cs typeface="Courier New"/>
                <a:sym typeface="Courier New"/>
              </a:rPr>
              <a:t>   }</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public static void </a:t>
            </a:r>
            <a:r>
              <a:rPr lang="en" sz="1200">
                <a:solidFill>
                  <a:schemeClr val="dk1"/>
                </a:solidFill>
                <a:latin typeface="Courier New"/>
                <a:ea typeface="Courier New"/>
                <a:cs typeface="Courier New"/>
                <a:sym typeface="Courier New"/>
              </a:rPr>
              <a:t>main( String[ ] args )  </a:t>
            </a:r>
            <a:r>
              <a:rPr b="1" lang="en" sz="1200">
                <a:solidFill>
                  <a:srgbClr val="000080"/>
                </a:solidFill>
                <a:latin typeface="Courier New"/>
                <a:ea typeface="Courier New"/>
                <a:cs typeface="Courier New"/>
                <a:sym typeface="Courier New"/>
              </a:rPr>
              <a:t>throws </a:t>
            </a:r>
            <a:r>
              <a:rPr lang="en" sz="1200">
                <a:solidFill>
                  <a:schemeClr val="dk1"/>
                </a:solidFill>
                <a:latin typeface="Courier New"/>
                <a:ea typeface="Courier New"/>
                <a:cs typeface="Courier New"/>
                <a:sym typeface="Courier New"/>
              </a:rPr>
              <a:t>IOException {</a:t>
            </a:r>
          </a:p>
          <a:p>
            <a:pPr lvl="0" rtl="0">
              <a:spcBef>
                <a:spcPts val="0"/>
              </a:spcBef>
              <a:buNone/>
            </a:pPr>
            <a:r>
              <a:rPr lang="en" sz="1200">
                <a:solidFill>
                  <a:schemeClr val="dk1"/>
                </a:solidFill>
                <a:latin typeface="Courier New"/>
                <a:ea typeface="Courier New"/>
                <a:cs typeface="Courier New"/>
                <a:sym typeface="Courier New"/>
              </a:rPr>
              <a:t>       System.</a:t>
            </a:r>
            <a:r>
              <a:rPr b="1" i="1" lang="en" sz="1200">
                <a:solidFill>
                  <a:srgbClr val="660E7A"/>
                </a:solidFill>
                <a:latin typeface="Courier New"/>
                <a:ea typeface="Courier New"/>
                <a:cs typeface="Courier New"/>
                <a:sym typeface="Courier New"/>
              </a:rPr>
              <a:t>out</a:t>
            </a:r>
            <a:r>
              <a:rPr lang="en" sz="1200">
                <a:solidFill>
                  <a:schemeClr val="dk1"/>
                </a:solidFill>
                <a:latin typeface="Courier New"/>
                <a:ea typeface="Courier New"/>
                <a:cs typeface="Courier New"/>
                <a:sym typeface="Courier New"/>
              </a:rPr>
              <a:t>.print( </a:t>
            </a:r>
            <a:r>
              <a:rPr i="1" lang="en" sz="1200">
                <a:solidFill>
                  <a:schemeClr val="dk1"/>
                </a:solidFill>
                <a:latin typeface="Courier New"/>
                <a:ea typeface="Courier New"/>
                <a:cs typeface="Courier New"/>
                <a:sym typeface="Courier New"/>
              </a:rPr>
              <a:t>read</a:t>
            </a:r>
            <a:r>
              <a:rPr lang="en" sz="1200">
                <a:solidFill>
                  <a:schemeClr val="dk1"/>
                </a:solidFill>
                <a:latin typeface="Courier New"/>
                <a:ea typeface="Courier New"/>
                <a:cs typeface="Courier New"/>
                <a:sym typeface="Courier New"/>
              </a:rPr>
              <a:t>( </a:t>
            </a:r>
            <a:r>
              <a:rPr b="1" lang="en" sz="1200">
                <a:solidFill>
                  <a:srgbClr val="008000"/>
                </a:solidFill>
                <a:latin typeface="Courier New"/>
                <a:ea typeface="Courier New"/>
                <a:cs typeface="Courier New"/>
                <a:sym typeface="Courier New"/>
              </a:rPr>
              <a:t>"examples</a:t>
            </a:r>
            <a:r>
              <a:rPr b="1" lang="en" sz="1200">
                <a:solidFill>
                  <a:srgbClr val="000080"/>
                </a:solidFill>
                <a:latin typeface="Courier New"/>
                <a:ea typeface="Courier New"/>
                <a:cs typeface="Courier New"/>
                <a:sym typeface="Courier New"/>
              </a:rPr>
              <a:t>\\</a:t>
            </a:r>
            <a:r>
              <a:rPr b="1" lang="en" sz="1200">
                <a:solidFill>
                  <a:srgbClr val="008000"/>
                </a:solidFill>
                <a:latin typeface="Courier New"/>
                <a:ea typeface="Courier New"/>
                <a:cs typeface="Courier New"/>
                <a:sym typeface="Courier New"/>
              </a:rPr>
              <a:t>ex5</a:t>
            </a:r>
            <a:r>
              <a:rPr b="1" lang="en" sz="1200">
                <a:solidFill>
                  <a:srgbClr val="000080"/>
                </a:solidFill>
                <a:latin typeface="Courier New"/>
                <a:ea typeface="Courier New"/>
                <a:cs typeface="Courier New"/>
                <a:sym typeface="Courier New"/>
              </a:rPr>
              <a:t>\\</a:t>
            </a:r>
            <a:r>
              <a:rPr b="1" lang="en" sz="1200">
                <a:solidFill>
                  <a:srgbClr val="008000"/>
                </a:solidFill>
                <a:latin typeface="Courier New"/>
                <a:ea typeface="Courier New"/>
                <a:cs typeface="Courier New"/>
                <a:sym typeface="Courier New"/>
              </a:rPr>
              <a:t>src</a:t>
            </a:r>
            <a:r>
              <a:rPr b="1" lang="en" sz="1200">
                <a:solidFill>
                  <a:srgbClr val="000080"/>
                </a:solidFill>
                <a:latin typeface="Courier New"/>
                <a:ea typeface="Courier New"/>
                <a:cs typeface="Courier New"/>
                <a:sym typeface="Courier New"/>
              </a:rPr>
              <a:t>\\</a:t>
            </a:r>
            <a:r>
              <a:rPr b="1" lang="en" sz="1200">
                <a:solidFill>
                  <a:srgbClr val="008000"/>
                </a:solidFill>
                <a:latin typeface="Courier New"/>
                <a:ea typeface="Courier New"/>
                <a:cs typeface="Courier New"/>
                <a:sym typeface="Courier New"/>
              </a:rPr>
              <a:t>com</a:t>
            </a:r>
            <a:r>
              <a:rPr b="1" lang="en" sz="1200">
                <a:solidFill>
                  <a:srgbClr val="000080"/>
                </a:solidFill>
                <a:latin typeface="Courier New"/>
                <a:ea typeface="Courier New"/>
                <a:cs typeface="Courier New"/>
                <a:sym typeface="Courier New"/>
              </a:rPr>
              <a:t>\\</a:t>
            </a:r>
            <a:r>
              <a:rPr b="1" lang="en" sz="1200">
                <a:solidFill>
                  <a:srgbClr val="008000"/>
                </a:solidFill>
                <a:latin typeface="Courier New"/>
                <a:ea typeface="Courier New"/>
                <a:cs typeface="Courier New"/>
                <a:sym typeface="Courier New"/>
              </a:rPr>
              <a:t>example</a:t>
            </a:r>
            <a:r>
              <a:rPr b="1" lang="en" sz="1200">
                <a:solidFill>
                  <a:srgbClr val="000080"/>
                </a:solidFill>
                <a:latin typeface="Courier New"/>
                <a:ea typeface="Courier New"/>
                <a:cs typeface="Courier New"/>
                <a:sym typeface="Courier New"/>
              </a:rPr>
              <a:t>\\</a:t>
            </a:r>
            <a:r>
              <a:rPr b="1" lang="en" sz="1200">
                <a:solidFill>
                  <a:srgbClr val="008000"/>
                </a:solidFill>
                <a:latin typeface="Courier New"/>
                <a:ea typeface="Courier New"/>
                <a:cs typeface="Courier New"/>
                <a:sym typeface="Courier New"/>
              </a:rPr>
              <a:t>inheritance</a:t>
            </a:r>
            <a:r>
              <a:rPr b="1" lang="en" sz="1200">
                <a:solidFill>
                  <a:srgbClr val="000080"/>
                </a:solidFill>
                <a:latin typeface="Courier New"/>
                <a:ea typeface="Courier New"/>
                <a:cs typeface="Courier New"/>
                <a:sym typeface="Courier New"/>
              </a:rPr>
              <a:t>\\</a:t>
            </a:r>
            <a:r>
              <a:rPr b="1" lang="en" sz="1200">
                <a:solidFill>
                  <a:srgbClr val="008000"/>
                </a:solidFill>
                <a:latin typeface="Courier New"/>
                <a:ea typeface="Courier New"/>
                <a:cs typeface="Courier New"/>
                <a:sym typeface="Courier New"/>
              </a:rPr>
              <a:t>BufferedInputFile.java" </a:t>
            </a:r>
            <a:r>
              <a:rPr lang="en" sz="1200">
                <a:solidFill>
                  <a:schemeClr val="dk1"/>
                </a:solidFill>
                <a:latin typeface="Courier New"/>
                <a:ea typeface="Courier New"/>
                <a:cs typeface="Courier New"/>
                <a:sym typeface="Courier New"/>
              </a:rPr>
              <a:t>) );</a:t>
            </a:r>
          </a:p>
          <a:p>
            <a:pPr lvl="0" rtl="0">
              <a:spcBef>
                <a:spcPts val="0"/>
              </a:spcBef>
              <a:buNone/>
            </a:pPr>
            <a:r>
              <a:rPr lang="en" sz="1200">
                <a:solidFill>
                  <a:schemeClr val="dk1"/>
                </a:solidFill>
                <a:latin typeface="Courier New"/>
                <a:ea typeface="Courier New"/>
                <a:cs typeface="Courier New"/>
                <a:sym typeface="Courier New"/>
              </a:rPr>
              <a:t>   }</a:t>
            </a:r>
          </a:p>
          <a:p>
            <a:pPr lvl="0" rtl="0">
              <a:spcBef>
                <a:spcPts val="0"/>
              </a:spcBef>
              <a:buNone/>
            </a:pPr>
            <a:r>
              <a:rPr lang="en" sz="1200">
                <a:solidFill>
                  <a:schemeClr val="dk1"/>
                </a:solidFill>
                <a:latin typeface="Courier New"/>
                <a:ea typeface="Courier New"/>
                <a:cs typeface="Courier New"/>
                <a:sym typeface="Courier New"/>
              </a:rPr>
              <a: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Пример</a:t>
            </a:r>
          </a:p>
        </p:txBody>
      </p:sp>
      <p:sp>
        <p:nvSpPr>
          <p:cNvPr id="118" name="Shape 118"/>
          <p:cNvSpPr txBox="1"/>
          <p:nvPr/>
        </p:nvSpPr>
        <p:spPr>
          <a:xfrm>
            <a:off x="64525" y="1530150"/>
            <a:ext cx="8583299" cy="3275399"/>
          </a:xfrm>
          <a:prstGeom prst="rect">
            <a:avLst/>
          </a:prstGeom>
          <a:noFill/>
          <a:ln>
            <a:noFill/>
          </a:ln>
        </p:spPr>
        <p:txBody>
          <a:bodyPr anchorCtr="0" anchor="ctr" bIns="91425" lIns="91425" rIns="91425" tIns="91425">
            <a:noAutofit/>
          </a:bodyPr>
          <a:lstStyle/>
          <a:p>
            <a:pPr lvl="0" rtl="0">
              <a:spcBef>
                <a:spcPts val="0"/>
              </a:spcBef>
              <a:buNone/>
            </a:pPr>
            <a:r>
              <a:rPr i="1" lang="en" sz="1200">
                <a:solidFill>
                  <a:srgbClr val="808080"/>
                </a:solidFill>
                <a:latin typeface="Courier New"/>
                <a:ea typeface="Courier New"/>
                <a:cs typeface="Courier New"/>
                <a:sym typeface="Courier New"/>
              </a:rPr>
              <a:t>// В этом примере результат - строка вызова метода BufferedInputFile.read( )</a:t>
            </a:r>
          </a:p>
          <a:p>
            <a:pPr lvl="0" rtl="0">
              <a:spcBef>
                <a:spcPts val="0"/>
              </a:spcBef>
              <a:buNone/>
            </a:pPr>
            <a:r>
              <a:rPr i="1" lang="en" sz="1200">
                <a:solidFill>
                  <a:srgbClr val="808080"/>
                </a:solidFill>
                <a:latin typeface="Courier New"/>
                <a:ea typeface="Courier New"/>
                <a:cs typeface="Courier New"/>
                <a:sym typeface="Courier New"/>
              </a:rPr>
              <a:t>// используется для создания потока StringReader.</a:t>
            </a:r>
          </a:p>
          <a:p>
            <a:pPr lvl="0" rtl="0">
              <a:spcBef>
                <a:spcPts val="0"/>
              </a:spcBef>
              <a:buNone/>
            </a:pPr>
            <a:r>
              <a:rPr i="1" lang="en" sz="1200">
                <a:solidFill>
                  <a:srgbClr val="808080"/>
                </a:solidFill>
                <a:latin typeface="Courier New"/>
                <a:ea typeface="Courier New"/>
                <a:cs typeface="Courier New"/>
                <a:sym typeface="Courier New"/>
              </a:rPr>
              <a:t>// Затем символы последовательно читаются методом read(),</a:t>
            </a:r>
          </a:p>
          <a:p>
            <a:pPr lvl="0" rtl="0">
              <a:spcBef>
                <a:spcPts val="0"/>
              </a:spcBef>
              <a:buNone/>
            </a:pPr>
            <a:r>
              <a:rPr i="1" lang="en" sz="1200">
                <a:solidFill>
                  <a:srgbClr val="808080"/>
                </a:solidFill>
                <a:latin typeface="Courier New"/>
                <a:ea typeface="Courier New"/>
                <a:cs typeface="Courier New"/>
                <a:sym typeface="Courier New"/>
              </a:rPr>
              <a:t>// и каждый следующий символ посылается на консоль.</a:t>
            </a:r>
          </a:p>
          <a:p>
            <a:pPr lvl="0" rtl="0">
              <a:spcBef>
                <a:spcPts val="0"/>
              </a:spcBef>
              <a:buNone/>
            </a:pPr>
            <a:r>
              <a:t/>
            </a:r>
            <a:endParaRPr i="1" sz="1200">
              <a:solidFill>
                <a:srgbClr val="808080"/>
              </a:solidFill>
              <a:latin typeface="Courier New"/>
              <a:ea typeface="Courier New"/>
              <a:cs typeface="Courier New"/>
              <a:sym typeface="Courier New"/>
            </a:endParaRPr>
          </a:p>
          <a:p>
            <a:pPr lvl="0" rtl="0">
              <a:spcBef>
                <a:spcPts val="0"/>
              </a:spcBef>
              <a:buNone/>
            </a:pPr>
            <a:r>
              <a:rPr i="1" lang="en" sz="1200">
                <a:solidFill>
                  <a:srgbClr val="808080"/>
                </a:solidFill>
                <a:latin typeface="Courier New"/>
                <a:ea typeface="Courier New"/>
                <a:cs typeface="Courier New"/>
                <a:sym typeface="Courier New"/>
              </a:rPr>
              <a:t>// файл MemoryInput.java</a:t>
            </a:r>
          </a:p>
          <a:p>
            <a:pPr lvl="0" rtl="0">
              <a:spcBef>
                <a:spcPts val="0"/>
              </a:spcBef>
              <a:buNone/>
            </a:pPr>
            <a:r>
              <a:rPr b="1" lang="en" sz="1200">
                <a:solidFill>
                  <a:srgbClr val="000080"/>
                </a:solidFill>
                <a:latin typeface="Courier New"/>
                <a:ea typeface="Courier New"/>
                <a:cs typeface="Courier New"/>
                <a:sym typeface="Courier New"/>
              </a:rPr>
              <a:t>import </a:t>
            </a:r>
            <a:r>
              <a:rPr lang="en" sz="1200">
                <a:solidFill>
                  <a:schemeClr val="dk1"/>
                </a:solidFill>
                <a:latin typeface="Courier New"/>
                <a:ea typeface="Courier New"/>
                <a:cs typeface="Courier New"/>
                <a:sym typeface="Courier New"/>
              </a:rPr>
              <a:t>java.io.*;</a:t>
            </a:r>
          </a:p>
          <a:p>
            <a:pPr lvl="0" rtl="0">
              <a:spcBef>
                <a:spcPts val="0"/>
              </a:spcBef>
              <a:buNone/>
            </a:pPr>
            <a:r>
              <a:rPr lang="en" sz="1200">
                <a:solidFill>
                  <a:schemeClr val="dk1"/>
                </a:solidFill>
                <a:latin typeface="Courier New"/>
                <a:ea typeface="Courier New"/>
                <a:cs typeface="Courier New"/>
                <a:sym typeface="Courier New"/>
              </a:rPr>
              <a:t> </a:t>
            </a:r>
          </a:p>
          <a:p>
            <a:pPr lvl="0" rtl="0">
              <a:spcBef>
                <a:spcPts val="0"/>
              </a:spcBef>
              <a:buNone/>
            </a:pPr>
            <a:r>
              <a:rPr b="1" lang="en" sz="1200">
                <a:solidFill>
                  <a:srgbClr val="000080"/>
                </a:solidFill>
                <a:latin typeface="Courier New"/>
                <a:ea typeface="Courier New"/>
                <a:cs typeface="Courier New"/>
                <a:sym typeface="Courier New"/>
              </a:rPr>
              <a:t>public class </a:t>
            </a:r>
            <a:r>
              <a:rPr lang="en" sz="1200">
                <a:solidFill>
                  <a:schemeClr val="dk1"/>
                </a:solidFill>
                <a:latin typeface="Courier New"/>
                <a:ea typeface="Courier New"/>
                <a:cs typeface="Courier New"/>
                <a:sym typeface="Courier New"/>
              </a:rPr>
              <a:t>MemoryInput {</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public static void </a:t>
            </a:r>
            <a:r>
              <a:rPr lang="en" sz="1200">
                <a:solidFill>
                  <a:schemeClr val="dk1"/>
                </a:solidFill>
                <a:latin typeface="Courier New"/>
                <a:ea typeface="Courier New"/>
                <a:cs typeface="Courier New"/>
                <a:sym typeface="Courier New"/>
              </a:rPr>
              <a:t>main( String[ ] args )</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throws </a:t>
            </a:r>
            <a:r>
              <a:rPr lang="en" sz="1200">
                <a:solidFill>
                  <a:schemeClr val="dk1"/>
                </a:solidFill>
                <a:latin typeface="Courier New"/>
                <a:ea typeface="Courier New"/>
                <a:cs typeface="Courier New"/>
                <a:sym typeface="Courier New"/>
              </a:rPr>
              <a:t>IOException {</a:t>
            </a:r>
          </a:p>
          <a:p>
            <a:pPr lvl="0" rtl="0">
              <a:spcBef>
                <a:spcPts val="0"/>
              </a:spcBef>
              <a:buNone/>
            </a:pPr>
            <a:r>
              <a:rPr lang="en" sz="1200">
                <a:solidFill>
                  <a:schemeClr val="dk1"/>
                </a:solidFill>
                <a:latin typeface="Courier New"/>
                <a:ea typeface="Courier New"/>
                <a:cs typeface="Courier New"/>
                <a:sym typeface="Courier New"/>
              </a:rPr>
              <a:t>       StringReader in = </a:t>
            </a:r>
            <a:r>
              <a:rPr b="1" lang="en" sz="1200">
                <a:solidFill>
                  <a:srgbClr val="000080"/>
                </a:solidFill>
                <a:latin typeface="Courier New"/>
                <a:ea typeface="Courier New"/>
                <a:cs typeface="Courier New"/>
                <a:sym typeface="Courier New"/>
              </a:rPr>
              <a:t>new </a:t>
            </a:r>
            <a:r>
              <a:rPr lang="en" sz="1200">
                <a:solidFill>
                  <a:schemeClr val="dk1"/>
                </a:solidFill>
                <a:latin typeface="Courier New"/>
                <a:ea typeface="Courier New"/>
                <a:cs typeface="Courier New"/>
                <a:sym typeface="Courier New"/>
              </a:rPr>
              <a:t>StringReader(</a:t>
            </a:r>
          </a:p>
          <a:p>
            <a:pPr lvl="0" rtl="0">
              <a:spcBef>
                <a:spcPts val="0"/>
              </a:spcBef>
              <a:buNone/>
            </a:pPr>
            <a:r>
              <a:rPr lang="en" sz="1200">
                <a:solidFill>
                  <a:schemeClr val="dk1"/>
                </a:solidFill>
                <a:latin typeface="Courier New"/>
                <a:ea typeface="Courier New"/>
                <a:cs typeface="Courier New"/>
                <a:sym typeface="Courier New"/>
              </a:rPr>
              <a:t>               BufferedInputFile.read( </a:t>
            </a:r>
            <a:r>
              <a:rPr b="1" lang="en" sz="1200">
                <a:solidFill>
                  <a:srgbClr val="008000"/>
                </a:solidFill>
                <a:latin typeface="Courier New"/>
                <a:ea typeface="Courier New"/>
                <a:cs typeface="Courier New"/>
                <a:sym typeface="Courier New"/>
              </a:rPr>
              <a:t>"MemoryInput.java" </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int </a:t>
            </a:r>
            <a:r>
              <a:rPr lang="en" sz="1200">
                <a:solidFill>
                  <a:schemeClr val="dk1"/>
                </a:solidFill>
                <a:latin typeface="Courier New"/>
                <a:ea typeface="Courier New"/>
                <a:cs typeface="Courier New"/>
                <a:sym typeface="Courier New"/>
              </a:rPr>
              <a:t>symbol;</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while</a:t>
            </a:r>
            <a:r>
              <a:rPr lang="en" sz="1200">
                <a:solidFill>
                  <a:schemeClr val="dk1"/>
                </a:solidFill>
                <a:latin typeface="Courier New"/>
                <a:ea typeface="Courier New"/>
                <a:cs typeface="Courier New"/>
                <a:sym typeface="Courier New"/>
              </a:rPr>
              <a:t>( (symbol = in.read( )) != -</a:t>
            </a:r>
            <a:r>
              <a:rPr lang="en" sz="1200">
                <a:solidFill>
                  <a:srgbClr val="0000FF"/>
                </a:solidFill>
                <a:latin typeface="Courier New"/>
                <a:ea typeface="Courier New"/>
                <a:cs typeface="Courier New"/>
                <a:sym typeface="Courier New"/>
              </a:rPr>
              <a:t>1</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System.</a:t>
            </a:r>
            <a:r>
              <a:rPr b="1" i="1" lang="en" sz="1200">
                <a:solidFill>
                  <a:srgbClr val="660E7A"/>
                </a:solidFill>
                <a:latin typeface="Courier New"/>
                <a:ea typeface="Courier New"/>
                <a:cs typeface="Courier New"/>
                <a:sym typeface="Courier New"/>
              </a:rPr>
              <a:t>out</a:t>
            </a:r>
            <a:r>
              <a:rPr lang="en" sz="1200">
                <a:solidFill>
                  <a:schemeClr val="dk1"/>
                </a:solidFill>
                <a:latin typeface="Courier New"/>
                <a:ea typeface="Courier New"/>
                <a:cs typeface="Courier New"/>
                <a:sym typeface="Courier New"/>
              </a:rPr>
              <a:t>.print( ( </a:t>
            </a:r>
            <a:r>
              <a:rPr b="1" lang="en" sz="1200">
                <a:solidFill>
                  <a:srgbClr val="000080"/>
                </a:solidFill>
                <a:latin typeface="Courier New"/>
                <a:ea typeface="Courier New"/>
                <a:cs typeface="Courier New"/>
                <a:sym typeface="Courier New"/>
              </a:rPr>
              <a:t>char </a:t>
            </a:r>
            <a:r>
              <a:rPr lang="en" sz="1200">
                <a:solidFill>
                  <a:schemeClr val="dk1"/>
                </a:solidFill>
                <a:latin typeface="Courier New"/>
                <a:ea typeface="Courier New"/>
                <a:cs typeface="Courier New"/>
                <a:sym typeface="Courier New"/>
              </a:rPr>
              <a:t>) symbol );</a:t>
            </a:r>
          </a:p>
          <a:p>
            <a:pPr lvl="0" rtl="0">
              <a:spcBef>
                <a:spcPts val="0"/>
              </a:spcBef>
              <a:buNone/>
            </a:pPr>
            <a:r>
              <a:rPr lang="en" sz="1200">
                <a:solidFill>
                  <a:schemeClr val="dk1"/>
                </a:solidFill>
                <a:latin typeface="Courier New"/>
                <a:ea typeface="Courier New"/>
                <a:cs typeface="Courier New"/>
                <a:sym typeface="Courier New"/>
              </a:rPr>
              <a:t>   }</a:t>
            </a:r>
          </a:p>
          <a:p>
            <a:pPr lvl="0" rtl="0">
              <a:spcBef>
                <a:spcPts val="0"/>
              </a:spcBef>
              <a:buNone/>
            </a:pPr>
            <a:r>
              <a:rPr lang="en" sz="1200">
                <a:solidFill>
                  <a:schemeClr val="dk1"/>
                </a:solidFill>
                <a:latin typeface="Courier New"/>
                <a:ea typeface="Courier New"/>
                <a:cs typeface="Courier New"/>
                <a:sym typeface="Courier New"/>
              </a:rPr>
              <a: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Пример</a:t>
            </a:r>
          </a:p>
        </p:txBody>
      </p:sp>
      <p:sp>
        <p:nvSpPr>
          <p:cNvPr id="124" name="Shape 124"/>
          <p:cNvSpPr txBox="1"/>
          <p:nvPr/>
        </p:nvSpPr>
        <p:spPr>
          <a:xfrm>
            <a:off x="36875" y="1428750"/>
            <a:ext cx="8786099" cy="3653400"/>
          </a:xfrm>
          <a:prstGeom prst="rect">
            <a:avLst/>
          </a:prstGeom>
          <a:noFill/>
          <a:ln>
            <a:noFill/>
          </a:ln>
        </p:spPr>
        <p:txBody>
          <a:bodyPr anchorCtr="0" anchor="ctr" bIns="91425" lIns="91425" rIns="91425" tIns="91425">
            <a:noAutofit/>
          </a:bodyPr>
          <a:lstStyle/>
          <a:p>
            <a:pPr lvl="0" rtl="0">
              <a:spcBef>
                <a:spcPts val="0"/>
              </a:spcBef>
              <a:buNone/>
            </a:pPr>
            <a:r>
              <a:rPr b="1" lang="en" sz="1200">
                <a:solidFill>
                  <a:srgbClr val="000080"/>
                </a:solidFill>
                <a:latin typeface="Courier New"/>
                <a:ea typeface="Courier New"/>
                <a:cs typeface="Courier New"/>
                <a:sym typeface="Courier New"/>
              </a:rPr>
              <a:t>import</a:t>
            </a:r>
            <a:r>
              <a:rPr b="1" lang="en" sz="1200">
                <a:solidFill>
                  <a:srgbClr val="000080"/>
                </a:solidFill>
                <a:latin typeface="Courier New"/>
                <a:ea typeface="Courier New"/>
                <a:cs typeface="Courier New"/>
                <a:sym typeface="Courier New"/>
              </a:rPr>
              <a:t> </a:t>
            </a:r>
            <a:r>
              <a:rPr lang="en" sz="1200">
                <a:solidFill>
                  <a:schemeClr val="dk1"/>
                </a:solidFill>
                <a:latin typeface="Courier New"/>
                <a:ea typeface="Courier New"/>
                <a:cs typeface="Courier New"/>
                <a:sym typeface="Courier New"/>
              </a:rPr>
              <a:t>java.io.*;</a:t>
            </a:r>
          </a:p>
          <a:p>
            <a:pPr lvl="0" rtl="0">
              <a:spcBef>
                <a:spcPts val="0"/>
              </a:spcBef>
              <a:buNone/>
            </a:pPr>
            <a:r>
              <a:rPr b="1" lang="en" sz="1200">
                <a:solidFill>
                  <a:srgbClr val="000080"/>
                </a:solidFill>
                <a:latin typeface="Courier New"/>
                <a:ea typeface="Courier New"/>
                <a:cs typeface="Courier New"/>
                <a:sym typeface="Courier New"/>
              </a:rPr>
              <a:t>public class </a:t>
            </a:r>
            <a:r>
              <a:rPr lang="en" sz="1200">
                <a:solidFill>
                  <a:schemeClr val="dk1"/>
                </a:solidFill>
                <a:latin typeface="Courier New"/>
                <a:ea typeface="Courier New"/>
                <a:cs typeface="Courier New"/>
                <a:sym typeface="Courier New"/>
              </a:rPr>
              <a:t>StoringAndRecoveringData {</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public static void </a:t>
            </a:r>
            <a:r>
              <a:rPr lang="en" sz="1200">
                <a:solidFill>
                  <a:schemeClr val="dk1"/>
                </a:solidFill>
                <a:latin typeface="Courier New"/>
                <a:ea typeface="Courier New"/>
                <a:cs typeface="Courier New"/>
                <a:sym typeface="Courier New"/>
              </a:rPr>
              <a:t>main( String[ ] args )  </a:t>
            </a:r>
            <a:r>
              <a:rPr b="1" lang="en" sz="1200">
                <a:solidFill>
                  <a:srgbClr val="000080"/>
                </a:solidFill>
                <a:latin typeface="Courier New"/>
                <a:ea typeface="Courier New"/>
                <a:cs typeface="Courier New"/>
                <a:sym typeface="Courier New"/>
              </a:rPr>
              <a:t>throws </a:t>
            </a:r>
            <a:r>
              <a:rPr lang="en" sz="1200">
                <a:solidFill>
                  <a:schemeClr val="dk1"/>
                </a:solidFill>
                <a:latin typeface="Courier New"/>
                <a:ea typeface="Courier New"/>
                <a:cs typeface="Courier New"/>
                <a:sym typeface="Courier New"/>
              </a:rPr>
              <a:t>IOException</a:t>
            </a:r>
            <a:r>
              <a:rPr lang="en" sz="1200">
                <a:solidFill>
                  <a:schemeClr val="dk1"/>
                </a:solidFill>
                <a:latin typeface="Courier New"/>
                <a:ea typeface="Courier New"/>
                <a:cs typeface="Courier New"/>
                <a:sym typeface="Courier New"/>
              </a:rPr>
              <a:t> {</a:t>
            </a:r>
          </a:p>
          <a:p>
            <a:pPr lvl="0" rtl="0">
              <a:spcBef>
                <a:spcPts val="0"/>
              </a:spcBef>
              <a:buNone/>
            </a:pPr>
            <a:r>
              <a:rPr lang="en" sz="1200">
                <a:solidFill>
                  <a:schemeClr val="dk1"/>
                </a:solidFill>
                <a:latin typeface="Courier New"/>
                <a:ea typeface="Courier New"/>
                <a:cs typeface="Courier New"/>
                <a:sym typeface="Courier New"/>
              </a:rPr>
              <a:t>       </a:t>
            </a:r>
            <a:r>
              <a:rPr lang="en" sz="1200">
                <a:solidFill>
                  <a:schemeClr val="dk1"/>
                </a:solidFill>
                <a:latin typeface="Courier New"/>
                <a:ea typeface="Courier New"/>
                <a:cs typeface="Courier New"/>
                <a:sym typeface="Courier New"/>
              </a:rPr>
              <a:t>DataOutputStream</a:t>
            </a:r>
            <a:r>
              <a:rPr lang="en" sz="1200">
                <a:solidFill>
                  <a:schemeClr val="dk1"/>
                </a:solidFill>
                <a:latin typeface="Courier New"/>
                <a:ea typeface="Courier New"/>
                <a:cs typeface="Courier New"/>
                <a:sym typeface="Courier New"/>
              </a:rPr>
              <a:t> out = </a:t>
            </a:r>
            <a:r>
              <a:rPr b="1" lang="en" sz="1200">
                <a:solidFill>
                  <a:srgbClr val="000080"/>
                </a:solidFill>
                <a:latin typeface="Courier New"/>
                <a:ea typeface="Courier New"/>
                <a:cs typeface="Courier New"/>
                <a:sym typeface="Courier New"/>
              </a:rPr>
              <a:t>new </a:t>
            </a:r>
            <a:r>
              <a:rPr lang="en" sz="1200">
                <a:solidFill>
                  <a:schemeClr val="dk1"/>
                </a:solidFill>
                <a:latin typeface="Courier New"/>
                <a:ea typeface="Courier New"/>
                <a:cs typeface="Courier New"/>
                <a:sym typeface="Courier New"/>
              </a:rPr>
              <a:t>DataOutputStream</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new </a:t>
            </a:r>
            <a:r>
              <a:rPr lang="en" sz="1200">
                <a:solidFill>
                  <a:schemeClr val="dk1"/>
                </a:solidFill>
                <a:latin typeface="Courier New"/>
                <a:ea typeface="Courier New"/>
                <a:cs typeface="Courier New"/>
                <a:sym typeface="Courier New"/>
              </a:rPr>
              <a:t>BufferedOutputStream</a:t>
            </a: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new </a:t>
            </a:r>
            <a:r>
              <a:rPr lang="en" sz="1200">
                <a:solidFill>
                  <a:schemeClr val="dk1"/>
                </a:solidFill>
                <a:latin typeface="Courier New"/>
                <a:ea typeface="Courier New"/>
                <a:cs typeface="Courier New"/>
                <a:sym typeface="Courier New"/>
              </a:rPr>
              <a:t>FileOutputStream</a:t>
            </a:r>
            <a:r>
              <a:rPr lang="en" sz="1200">
                <a:solidFill>
                  <a:schemeClr val="dk1"/>
                </a:solidFill>
                <a:latin typeface="Courier New"/>
                <a:ea typeface="Courier New"/>
                <a:cs typeface="Courier New"/>
                <a:sym typeface="Courier New"/>
              </a:rPr>
              <a:t>( </a:t>
            </a:r>
            <a:r>
              <a:rPr b="1" lang="en" sz="1200">
                <a:solidFill>
                  <a:srgbClr val="008000"/>
                </a:solidFill>
                <a:latin typeface="Courier New"/>
                <a:ea typeface="Courier New"/>
                <a:cs typeface="Courier New"/>
                <a:sym typeface="Courier New"/>
              </a:rPr>
              <a:t>"Data.txt" </a:t>
            </a:r>
            <a:r>
              <a:rPr lang="en" sz="1200">
                <a:solidFill>
                  <a:schemeClr val="dk1"/>
                </a:solidFill>
                <a:latin typeface="Courier New"/>
                <a:ea typeface="Courier New"/>
                <a:cs typeface="Courier New"/>
                <a:sym typeface="Courier New"/>
              </a:rPr>
              <a:t>) ) );</a:t>
            </a:r>
          </a:p>
          <a:p>
            <a:pPr lvl="0" rtl="0">
              <a:spcBef>
                <a:spcPts val="0"/>
              </a:spcBef>
              <a:buNone/>
            </a:pPr>
            <a:r>
              <a:rPr lang="en" sz="1200">
                <a:solidFill>
                  <a:schemeClr val="dk1"/>
                </a:solidFill>
                <a:latin typeface="Courier New"/>
                <a:ea typeface="Courier New"/>
                <a:cs typeface="Courier New"/>
                <a:sym typeface="Courier New"/>
              </a:rPr>
              <a:t>       out.writeDouble( Math.</a:t>
            </a:r>
            <a:r>
              <a:rPr b="1" i="1" lang="en" sz="1200">
                <a:solidFill>
                  <a:srgbClr val="660E7A"/>
                </a:solidFill>
                <a:latin typeface="Courier New"/>
                <a:ea typeface="Courier New"/>
                <a:cs typeface="Courier New"/>
                <a:sym typeface="Courier New"/>
              </a:rPr>
              <a:t>PI </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out.writeUTF( </a:t>
            </a:r>
            <a:r>
              <a:rPr b="1" lang="en" sz="1200">
                <a:solidFill>
                  <a:srgbClr val="008000"/>
                </a:solidFill>
                <a:latin typeface="Courier New"/>
                <a:ea typeface="Courier New"/>
                <a:cs typeface="Courier New"/>
                <a:sym typeface="Courier New"/>
              </a:rPr>
              <a:t>"Это число pi" </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out.writeDouble( Math.</a:t>
            </a:r>
            <a:r>
              <a:rPr i="1" lang="en" sz="1200">
                <a:solidFill>
                  <a:schemeClr val="dk1"/>
                </a:solidFill>
                <a:latin typeface="Courier New"/>
                <a:ea typeface="Courier New"/>
                <a:cs typeface="Courier New"/>
                <a:sym typeface="Courier New"/>
              </a:rPr>
              <a:t>sqrt</a:t>
            </a:r>
            <a:r>
              <a:rPr lang="en" sz="1200">
                <a:solidFill>
                  <a:schemeClr val="dk1"/>
                </a:solidFill>
                <a:latin typeface="Courier New"/>
                <a:ea typeface="Courier New"/>
                <a:cs typeface="Courier New"/>
                <a:sym typeface="Courier New"/>
              </a:rPr>
              <a:t>( Math.</a:t>
            </a:r>
            <a:r>
              <a:rPr b="1" i="1" lang="en" sz="1200">
                <a:solidFill>
                  <a:srgbClr val="660E7A"/>
                </a:solidFill>
                <a:latin typeface="Courier New"/>
                <a:ea typeface="Courier New"/>
                <a:cs typeface="Courier New"/>
                <a:sym typeface="Courier New"/>
              </a:rPr>
              <a:t>PI </a:t>
            </a:r>
            <a:r>
              <a:rPr lang="en" sz="1200">
                <a:solidFill>
                  <a:schemeClr val="dk1"/>
                </a:solidFill>
                <a:latin typeface="Courier New"/>
                <a:ea typeface="Courier New"/>
                <a:cs typeface="Courier New"/>
                <a:sym typeface="Courier New"/>
              </a:rPr>
              <a:t>) );</a:t>
            </a:r>
          </a:p>
          <a:p>
            <a:pPr lvl="0" rtl="0">
              <a:spcBef>
                <a:spcPts val="0"/>
              </a:spcBef>
              <a:buNone/>
            </a:pPr>
            <a:r>
              <a:rPr lang="en" sz="1200">
                <a:solidFill>
                  <a:schemeClr val="dk1"/>
                </a:solidFill>
                <a:latin typeface="Courier New"/>
                <a:ea typeface="Courier New"/>
                <a:cs typeface="Courier New"/>
                <a:sym typeface="Courier New"/>
              </a:rPr>
              <a:t>       out.writeUTF( </a:t>
            </a:r>
            <a:r>
              <a:rPr b="1" lang="en" sz="1200">
                <a:solidFill>
                  <a:srgbClr val="008000"/>
                </a:solidFill>
                <a:latin typeface="Courier New"/>
                <a:ea typeface="Courier New"/>
                <a:cs typeface="Courier New"/>
                <a:sym typeface="Courier New"/>
              </a:rPr>
              <a:t>"А это квадратный корень из него" </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out.close( );</a:t>
            </a:r>
          </a:p>
          <a:p>
            <a:pPr lvl="0" rtl="0">
              <a:spcBef>
                <a:spcPts val="0"/>
              </a:spcBef>
              <a:buNone/>
            </a:pPr>
            <a:r>
              <a:t/>
            </a:r>
            <a:endParaRPr sz="1200">
              <a:solidFill>
                <a:schemeClr val="dk1"/>
              </a:solidFill>
              <a:latin typeface="Courier New"/>
              <a:ea typeface="Courier New"/>
              <a:cs typeface="Courier New"/>
              <a:sym typeface="Courier New"/>
            </a:endParaRPr>
          </a:p>
          <a:p>
            <a:pPr lvl="0" rtl="0">
              <a:spcBef>
                <a:spcPts val="0"/>
              </a:spcBef>
              <a:buNone/>
            </a:pPr>
            <a:r>
              <a:rPr lang="en" sz="1200">
                <a:solidFill>
                  <a:schemeClr val="dk1"/>
                </a:solidFill>
                <a:latin typeface="Courier New"/>
                <a:ea typeface="Courier New"/>
                <a:cs typeface="Courier New"/>
                <a:sym typeface="Courier New"/>
              </a:rPr>
              <a:t>       </a:t>
            </a:r>
            <a:r>
              <a:rPr lang="en" sz="1200">
                <a:solidFill>
                  <a:schemeClr val="dk1"/>
                </a:solidFill>
                <a:latin typeface="Courier New"/>
                <a:ea typeface="Courier New"/>
                <a:cs typeface="Courier New"/>
                <a:sym typeface="Courier New"/>
              </a:rPr>
              <a:t>DataInputStream</a:t>
            </a:r>
            <a:r>
              <a:rPr lang="en" sz="1200">
                <a:solidFill>
                  <a:schemeClr val="dk1"/>
                </a:solidFill>
                <a:latin typeface="Courier New"/>
                <a:ea typeface="Courier New"/>
                <a:cs typeface="Courier New"/>
                <a:sym typeface="Courier New"/>
              </a:rPr>
              <a:t> in = </a:t>
            </a:r>
            <a:r>
              <a:rPr b="1" lang="en" sz="1200">
                <a:solidFill>
                  <a:srgbClr val="000080"/>
                </a:solidFill>
                <a:latin typeface="Courier New"/>
                <a:ea typeface="Courier New"/>
                <a:cs typeface="Courier New"/>
                <a:sym typeface="Courier New"/>
              </a:rPr>
              <a:t>new </a:t>
            </a:r>
            <a:r>
              <a:rPr lang="en" sz="1200">
                <a:solidFill>
                  <a:schemeClr val="dk1"/>
                </a:solidFill>
                <a:latin typeface="Courier New"/>
                <a:ea typeface="Courier New"/>
                <a:cs typeface="Courier New"/>
                <a:sym typeface="Courier New"/>
              </a:rPr>
              <a:t>DataInputStream</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new </a:t>
            </a:r>
            <a:r>
              <a:rPr lang="en" sz="1200">
                <a:solidFill>
                  <a:schemeClr val="dk1"/>
                </a:solidFill>
                <a:latin typeface="Courier New"/>
                <a:ea typeface="Courier New"/>
                <a:cs typeface="Courier New"/>
                <a:sym typeface="Courier New"/>
              </a:rPr>
              <a:t>BufferedInputStream</a:t>
            </a: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new </a:t>
            </a:r>
            <a:r>
              <a:rPr lang="en" sz="1200">
                <a:solidFill>
                  <a:schemeClr val="dk1"/>
                </a:solidFill>
                <a:latin typeface="Courier New"/>
                <a:ea typeface="Courier New"/>
                <a:cs typeface="Courier New"/>
                <a:sym typeface="Courier New"/>
              </a:rPr>
              <a:t>FileInputStream</a:t>
            </a:r>
            <a:r>
              <a:rPr lang="en" sz="1200">
                <a:solidFill>
                  <a:schemeClr val="dk1"/>
                </a:solidFill>
                <a:latin typeface="Courier New"/>
                <a:ea typeface="Courier New"/>
                <a:cs typeface="Courier New"/>
                <a:sym typeface="Courier New"/>
              </a:rPr>
              <a:t>( </a:t>
            </a:r>
            <a:r>
              <a:rPr b="1" lang="en" sz="1200">
                <a:solidFill>
                  <a:srgbClr val="008000"/>
                </a:solidFill>
                <a:latin typeface="Courier New"/>
                <a:ea typeface="Courier New"/>
                <a:cs typeface="Courier New"/>
                <a:sym typeface="Courier New"/>
              </a:rPr>
              <a:t>"Data.txt" </a:t>
            </a:r>
            <a:r>
              <a:rPr lang="en" sz="1200">
                <a:solidFill>
                  <a:schemeClr val="dk1"/>
                </a:solidFill>
                <a:latin typeface="Courier New"/>
                <a:ea typeface="Courier New"/>
                <a:cs typeface="Courier New"/>
                <a:sym typeface="Courier New"/>
              </a:rPr>
              <a:t>) ) );</a:t>
            </a:r>
          </a:p>
          <a:p>
            <a:pPr lvl="0" rtl="0">
              <a:spcBef>
                <a:spcPts val="0"/>
              </a:spcBef>
              <a:buNone/>
            </a:pPr>
            <a:r>
              <a:rPr lang="en" sz="1200">
                <a:solidFill>
                  <a:schemeClr val="dk1"/>
                </a:solidFill>
                <a:latin typeface="Courier New"/>
                <a:ea typeface="Courier New"/>
                <a:cs typeface="Courier New"/>
                <a:sym typeface="Courier New"/>
              </a:rPr>
              <a:t>       System.</a:t>
            </a:r>
            <a:r>
              <a:rPr b="1" i="1" lang="en" sz="1200">
                <a:solidFill>
                  <a:srgbClr val="660E7A"/>
                </a:solidFill>
                <a:latin typeface="Courier New"/>
                <a:ea typeface="Courier New"/>
                <a:cs typeface="Courier New"/>
                <a:sym typeface="Courier New"/>
              </a:rPr>
              <a:t>out</a:t>
            </a:r>
            <a:r>
              <a:rPr lang="en" sz="1200">
                <a:solidFill>
                  <a:schemeClr val="dk1"/>
                </a:solidFill>
                <a:latin typeface="Courier New"/>
                <a:ea typeface="Courier New"/>
                <a:cs typeface="Courier New"/>
                <a:sym typeface="Courier New"/>
              </a:rPr>
              <a:t>.println( in.readDouble( ) );</a:t>
            </a:r>
          </a:p>
          <a:p>
            <a:pPr lvl="0" rtl="0">
              <a:spcBef>
                <a:spcPts val="0"/>
              </a:spcBef>
              <a:buNone/>
            </a:pPr>
            <a:r>
              <a:rPr lang="en" sz="1200">
                <a:solidFill>
                  <a:schemeClr val="dk1"/>
                </a:solidFill>
                <a:latin typeface="Courier New"/>
                <a:ea typeface="Courier New"/>
                <a:cs typeface="Courier New"/>
                <a:sym typeface="Courier New"/>
              </a:rPr>
              <a:t>       </a:t>
            </a:r>
            <a:r>
              <a:rPr i="1" lang="en" sz="1200">
                <a:solidFill>
                  <a:srgbClr val="808080"/>
                </a:solidFill>
                <a:latin typeface="Courier New"/>
                <a:ea typeface="Courier New"/>
                <a:cs typeface="Courier New"/>
                <a:sym typeface="Courier New"/>
              </a:rPr>
              <a:t>// Только метод readUTF() нормально читает</a:t>
            </a:r>
          </a:p>
          <a:p>
            <a:pPr lvl="0" rtl="0">
              <a:spcBef>
                <a:spcPts val="0"/>
              </a:spcBef>
              <a:buNone/>
            </a:pPr>
            <a:r>
              <a:rPr i="1" lang="en" sz="1200">
                <a:solidFill>
                  <a:srgbClr val="808080"/>
                </a:solidFill>
                <a:latin typeface="Courier New"/>
                <a:ea typeface="Courier New"/>
                <a:cs typeface="Courier New"/>
                <a:sym typeface="Courier New"/>
              </a:rPr>
              <a:t>       // строки в кодировке UTF для Java:</a:t>
            </a:r>
          </a:p>
          <a:p>
            <a:pPr lvl="0" rtl="0">
              <a:spcBef>
                <a:spcPts val="0"/>
              </a:spcBef>
              <a:buNone/>
            </a:pPr>
            <a:r>
              <a:rPr i="1" lang="en" sz="1200">
                <a:solidFill>
                  <a:srgbClr val="808080"/>
                </a:solidFill>
                <a:latin typeface="Courier New"/>
                <a:ea typeface="Courier New"/>
                <a:cs typeface="Courier New"/>
                <a:sym typeface="Courier New"/>
              </a:rPr>
              <a:t>       </a:t>
            </a:r>
            <a:r>
              <a:rPr lang="en" sz="1200">
                <a:solidFill>
                  <a:schemeClr val="dk1"/>
                </a:solidFill>
                <a:latin typeface="Courier New"/>
                <a:ea typeface="Courier New"/>
                <a:cs typeface="Courier New"/>
                <a:sym typeface="Courier New"/>
              </a:rPr>
              <a:t>System.</a:t>
            </a:r>
            <a:r>
              <a:rPr b="1" i="1" lang="en" sz="1200">
                <a:solidFill>
                  <a:srgbClr val="660E7A"/>
                </a:solidFill>
                <a:latin typeface="Courier New"/>
                <a:ea typeface="Courier New"/>
                <a:cs typeface="Courier New"/>
                <a:sym typeface="Courier New"/>
              </a:rPr>
              <a:t>out</a:t>
            </a:r>
            <a:r>
              <a:rPr lang="en" sz="1200">
                <a:solidFill>
                  <a:schemeClr val="dk1"/>
                </a:solidFill>
                <a:latin typeface="Courier New"/>
                <a:ea typeface="Courier New"/>
                <a:cs typeface="Courier New"/>
                <a:sym typeface="Courier New"/>
              </a:rPr>
              <a:t>.println( in.readUTF( ) );</a:t>
            </a:r>
          </a:p>
          <a:p>
            <a:pPr lvl="0" rtl="0">
              <a:spcBef>
                <a:spcPts val="0"/>
              </a:spcBef>
              <a:buNone/>
            </a:pPr>
            <a:r>
              <a:rPr lang="en" sz="1200">
                <a:solidFill>
                  <a:schemeClr val="dk1"/>
                </a:solidFill>
                <a:latin typeface="Courier New"/>
                <a:ea typeface="Courier New"/>
                <a:cs typeface="Courier New"/>
                <a:sym typeface="Courier New"/>
              </a:rPr>
              <a:t>       System.</a:t>
            </a:r>
            <a:r>
              <a:rPr b="1" i="1" lang="en" sz="1200">
                <a:solidFill>
                  <a:srgbClr val="660E7A"/>
                </a:solidFill>
                <a:latin typeface="Courier New"/>
                <a:ea typeface="Courier New"/>
                <a:cs typeface="Courier New"/>
                <a:sym typeface="Courier New"/>
              </a:rPr>
              <a:t>out</a:t>
            </a:r>
            <a:r>
              <a:rPr lang="en" sz="1200">
                <a:solidFill>
                  <a:schemeClr val="dk1"/>
                </a:solidFill>
                <a:latin typeface="Courier New"/>
                <a:ea typeface="Courier New"/>
                <a:cs typeface="Courier New"/>
                <a:sym typeface="Courier New"/>
              </a:rPr>
              <a:t>.println( in.readDouble( ) );</a:t>
            </a:r>
          </a:p>
          <a:p>
            <a:pPr lvl="0" rtl="0">
              <a:spcBef>
                <a:spcPts val="0"/>
              </a:spcBef>
              <a:buNone/>
            </a:pPr>
            <a:r>
              <a:rPr lang="en" sz="1200">
                <a:solidFill>
                  <a:schemeClr val="dk1"/>
                </a:solidFill>
                <a:latin typeface="Courier New"/>
                <a:ea typeface="Courier New"/>
                <a:cs typeface="Courier New"/>
                <a:sym typeface="Courier New"/>
              </a:rPr>
              <a:t>       System.</a:t>
            </a:r>
            <a:r>
              <a:rPr b="1" i="1" lang="en" sz="1200">
                <a:solidFill>
                  <a:srgbClr val="660E7A"/>
                </a:solidFill>
                <a:latin typeface="Courier New"/>
                <a:ea typeface="Courier New"/>
                <a:cs typeface="Courier New"/>
                <a:sym typeface="Courier New"/>
              </a:rPr>
              <a:t>out</a:t>
            </a:r>
            <a:r>
              <a:rPr lang="en" sz="1200">
                <a:solidFill>
                  <a:schemeClr val="dk1"/>
                </a:solidFill>
                <a:latin typeface="Courier New"/>
                <a:ea typeface="Courier New"/>
                <a:cs typeface="Courier New"/>
                <a:sym typeface="Courier New"/>
              </a:rPr>
              <a:t>.println( in.readUTF( ) );</a:t>
            </a:r>
          </a:p>
          <a:p>
            <a:pPr lvl="0" rtl="0">
              <a:spcBef>
                <a:spcPts val="0"/>
              </a:spcBef>
              <a:buNone/>
            </a:pPr>
            <a:r>
              <a:rPr lang="en" sz="1200">
                <a:solidFill>
                  <a:schemeClr val="dk1"/>
                </a:solidFill>
                <a:latin typeface="Courier New"/>
                <a:ea typeface="Courier New"/>
                <a:cs typeface="Courier New"/>
                <a:sym typeface="Courier New"/>
              </a:rPr>
              <a:t>   }</a:t>
            </a:r>
          </a:p>
          <a:p>
            <a:pPr lvl="0" rtl="0">
              <a:spcBef>
                <a:spcPts val="0"/>
              </a:spcBef>
              <a:buNone/>
            </a:pPr>
            <a:r>
              <a:rPr lang="en" sz="1200">
                <a:solidFill>
                  <a:schemeClr val="dk1"/>
                </a:solidFill>
                <a:latin typeface="Courier New"/>
                <a:ea typeface="Courier New"/>
                <a:cs typeface="Courier New"/>
                <a:sym typeface="Courier New"/>
              </a:rPr>
              <a: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Почему Р­С‚Рѕ С‡РёСЃ???</a:t>
            </a:r>
          </a:p>
        </p:txBody>
      </p:sp>
      <p:sp>
        <p:nvSpPr>
          <p:cNvPr id="130" name="Shape 130"/>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lnSpc>
                <a:spcPct val="115000"/>
              </a:lnSpc>
              <a:spcBef>
                <a:spcPts val="0"/>
              </a:spcBef>
              <a:buClr>
                <a:schemeClr val="dk1"/>
              </a:buClr>
              <a:buSzPct val="91666"/>
              <a:buFont typeface="Arial"/>
              <a:buNone/>
            </a:pPr>
            <a:r>
              <a:rPr lang="en" sz="1200"/>
              <a:t>Язык Java гарантирует, что если данные записываются в выходной поток </a:t>
            </a:r>
            <a:r>
              <a:rPr b="1" lang="en" sz="1200"/>
              <a:t>DataOutputStream</a:t>
            </a:r>
            <a:r>
              <a:rPr lang="en" sz="1200"/>
              <a:t>, то они в исходном виде будут восстановлены входным потоком </a:t>
            </a:r>
            <a:r>
              <a:rPr b="1" lang="en" sz="1200"/>
              <a:t>DataInputStream </a:t>
            </a:r>
            <a:r>
              <a:rPr lang="en" sz="1200"/>
              <a:t>– невзирая на платформу, на которой производится запись или чтение (если последовательность вызовов методов read*( ) в точности совпадает с последовательностью вызовов методов write*( )). Это очень важно с точки зрения переносимости программ.</a:t>
            </a:r>
          </a:p>
          <a:p>
            <a:pPr lvl="0" rtl="0">
              <a:lnSpc>
                <a:spcPct val="115000"/>
              </a:lnSpc>
              <a:spcBef>
                <a:spcPts val="0"/>
              </a:spcBef>
              <a:buClr>
                <a:schemeClr val="dk1"/>
              </a:buClr>
              <a:buSzPct val="91666"/>
              <a:buFont typeface="Arial"/>
              <a:buNone/>
            </a:pPr>
            <a:r>
              <a:rPr lang="en" sz="1200"/>
              <a:t>    Единственным надежным способом записать в поток </a:t>
            </a:r>
            <a:r>
              <a:rPr b="1" lang="en" sz="1200"/>
              <a:t>DataOutputStream </a:t>
            </a:r>
            <a:r>
              <a:rPr lang="en" sz="1200"/>
              <a:t>строку (String) так, чтобы ее можно было потом правильно считать потоком </a:t>
            </a:r>
            <a:r>
              <a:rPr b="1" lang="en" sz="1200"/>
              <a:t>DataInputStream</a:t>
            </a:r>
            <a:r>
              <a:rPr lang="en" sz="1200"/>
              <a:t>, является кодирование </a:t>
            </a:r>
            <a:r>
              <a:rPr b="1" lang="en" sz="1200"/>
              <a:t>UTF-8</a:t>
            </a:r>
            <a:r>
              <a:rPr lang="en" sz="1200"/>
              <a:t>, реализуемое методами </a:t>
            </a:r>
            <a:r>
              <a:rPr b="1" lang="en" sz="1200"/>
              <a:t>readUTF</a:t>
            </a:r>
            <a:r>
              <a:rPr lang="en" sz="1200"/>
              <a:t>() и </a:t>
            </a:r>
            <a:r>
              <a:rPr b="1" lang="en" sz="1200"/>
              <a:t>writeUTF</a:t>
            </a:r>
            <a:r>
              <a:rPr lang="en" sz="1200"/>
              <a:t>(). UTF-8 — это разновидность кодировки Юникод, UTF-8 кодирует символы ASCII одним байтом, а символы из других кодировок записывает двумя или тремя байтами. В первых двух байтах строки хранится ее длина. Методы </a:t>
            </a:r>
            <a:r>
              <a:rPr b="1" lang="en" sz="1200"/>
              <a:t>readUTF</a:t>
            </a:r>
            <a:r>
              <a:rPr lang="en" sz="1200"/>
              <a:t>() и </a:t>
            </a:r>
            <a:r>
              <a:rPr b="1" lang="en" sz="1200"/>
              <a:t>writeUTF</a:t>
            </a:r>
            <a:r>
              <a:rPr lang="en" sz="1200"/>
              <a:t>() используют специальную модификацию UTF-8 для Java (она описана в документации на JDK), и для правильного считывания строки программой, написанной не на Java придется добавить в нее специальный код, обрабатывающий длину строки.</a:t>
            </a:r>
          </a:p>
          <a:p>
            <a:pPr>
              <a:lnSpc>
                <a:spcPct val="115000"/>
              </a:lnSpc>
              <a:spcBef>
                <a:spcPts val="0"/>
              </a:spcBef>
              <a:buNone/>
            </a:pPr>
            <a:r>
              <a:rPr lang="en" sz="1200"/>
              <a:t>    Методы </a:t>
            </a:r>
            <a:r>
              <a:rPr b="1" lang="en" sz="1200"/>
              <a:t>readUTF</a:t>
            </a:r>
            <a:r>
              <a:rPr lang="en" sz="1200"/>
              <a:t>() и </a:t>
            </a:r>
            <a:r>
              <a:rPr b="1" lang="en" sz="1200"/>
              <a:t>writeUTF</a:t>
            </a:r>
            <a:r>
              <a:rPr lang="en" sz="1200"/>
              <a:t>() позволяют смешивать строки и другие типы данных, записываемые в поток </a:t>
            </a:r>
            <a:r>
              <a:rPr b="1" lang="en" sz="1200"/>
              <a:t>DataOutputStream</a:t>
            </a:r>
            <a:r>
              <a:rPr lang="en" sz="1200"/>
              <a:t>.</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sz="3000"/>
              <a:t>Пакет java.io. Класс RandomAccessFile</a:t>
            </a:r>
          </a:p>
        </p:txBody>
      </p:sp>
      <p:sp>
        <p:nvSpPr>
          <p:cNvPr id="136" name="Shape 136"/>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Класс </a:t>
            </a:r>
            <a:r>
              <a:rPr b="1" lang="en" sz="1200"/>
              <a:t>RandomAccessFile </a:t>
            </a:r>
            <a:r>
              <a:rPr lang="en" sz="1200"/>
              <a:t>предназначен для работы с дисковыми файлами, содержащими записи известного приложению размера, между которыми можно перемещаться методом </a:t>
            </a:r>
            <a:r>
              <a:rPr b="1" lang="en" sz="1200"/>
              <a:t>seek</a:t>
            </a:r>
            <a:r>
              <a:rPr lang="en" sz="1200"/>
              <a:t>(), а также выполнять операции чтения и модификации. Записи не обязаны иметь фиксированную длину; просто нужно уметь определить их размер и место, где они располагаются в файле.</a:t>
            </a:r>
          </a:p>
          <a:p>
            <a:pPr lvl="0" rtl="0">
              <a:spcBef>
                <a:spcPts val="0"/>
              </a:spcBef>
              <a:buClr>
                <a:schemeClr val="dk1"/>
              </a:buClr>
              <a:buSzPct val="91666"/>
              <a:buFont typeface="Arial"/>
              <a:buNone/>
            </a:pPr>
            <a:r>
              <a:rPr lang="en" sz="1200"/>
              <a:t>    Класс </a:t>
            </a:r>
            <a:r>
              <a:rPr b="1" lang="en" sz="1200"/>
              <a:t>RandomAccessFile </a:t>
            </a:r>
            <a:r>
              <a:rPr lang="en" sz="1200"/>
              <a:t>не является представителем иерархии потоков ввода/вывода на основе классов </a:t>
            </a:r>
            <a:r>
              <a:rPr b="1" lang="en" sz="1200"/>
              <a:t>InputStream </a:t>
            </a:r>
            <a:r>
              <a:rPr lang="en" sz="1200"/>
              <a:t>и </a:t>
            </a:r>
            <a:r>
              <a:rPr b="1" lang="en" sz="1200"/>
              <a:t>OutputStream</a:t>
            </a:r>
            <a:r>
              <a:rPr lang="en" sz="1200"/>
              <a:t>, он напрямую наследует от корневого класса </a:t>
            </a:r>
            <a:r>
              <a:rPr b="1" lang="en" sz="1200"/>
              <a:t>Object</a:t>
            </a:r>
            <a:r>
              <a:rPr lang="en" sz="1200"/>
              <a:t>. Никаких связей с потоковыми классами у него нет, кроме того, что он реализует интерфейсы </a:t>
            </a:r>
            <a:r>
              <a:rPr b="1" lang="en" sz="1200"/>
              <a:t>DataInput </a:t>
            </a:r>
            <a:r>
              <a:rPr lang="en" sz="1200"/>
              <a:t>и </a:t>
            </a:r>
            <a:r>
              <a:rPr b="1" lang="en" sz="1200"/>
              <a:t>DataOutput </a:t>
            </a:r>
            <a:r>
              <a:rPr lang="en" sz="1200"/>
              <a:t>(также реализуемые классами </a:t>
            </a:r>
            <a:r>
              <a:rPr b="1" lang="en" sz="1200"/>
              <a:t>DataInputStream </a:t>
            </a:r>
            <a:r>
              <a:rPr lang="en" sz="1200"/>
              <a:t>и </a:t>
            </a:r>
            <a:r>
              <a:rPr b="1" lang="en" sz="1200"/>
              <a:t>DataOutputStream</a:t>
            </a:r>
            <a:r>
              <a:rPr lang="en" sz="1200"/>
              <a:t>). Он не использует функциональность существующих классов из иерархии </a:t>
            </a:r>
            <a:r>
              <a:rPr b="1" lang="en" sz="1200"/>
              <a:t>InputStream </a:t>
            </a:r>
            <a:r>
              <a:rPr lang="en" sz="1200"/>
              <a:t>и </a:t>
            </a:r>
            <a:r>
              <a:rPr b="1" lang="en" sz="1200"/>
              <a:t>OutputStream </a:t>
            </a:r>
            <a:r>
              <a:rPr lang="en" sz="1200"/>
              <a:t>– это полностью независимый класс, написанный «с чистого листа», со своими собственными методами. Класс </a:t>
            </a:r>
            <a:r>
              <a:rPr b="1" lang="en" sz="1200"/>
              <a:t>RandomAccessFile </a:t>
            </a:r>
            <a:r>
              <a:rPr lang="en" sz="1200"/>
              <a:t>позволяет свободно перемещаться по файлу как в прямом, так и в обратном направлении, что для других типов ввода/вывода (потоков) невозможно.</a:t>
            </a:r>
          </a:p>
          <a:p>
            <a:pPr lvl="0" rtl="0">
              <a:spcBef>
                <a:spcPts val="0"/>
              </a:spcBef>
              <a:buClr>
                <a:schemeClr val="dk1"/>
              </a:buClr>
              <a:buSzPct val="91666"/>
              <a:buFont typeface="Arial"/>
              <a:buNone/>
            </a:pPr>
            <a:r>
              <a:rPr lang="en" sz="1200"/>
              <a:t>    По сути, класс </a:t>
            </a:r>
            <a:r>
              <a:rPr b="1" lang="en" sz="1200"/>
              <a:t>RandomAccessFile </a:t>
            </a:r>
            <a:r>
              <a:rPr lang="en" sz="1200"/>
              <a:t>похож на пару совмещенных в одном классе потоков </a:t>
            </a:r>
            <a:r>
              <a:rPr b="1" lang="en" sz="1200"/>
              <a:t>DataInputStream </a:t>
            </a:r>
            <a:r>
              <a:rPr lang="en" sz="1200"/>
              <a:t>и </a:t>
            </a:r>
            <a:r>
              <a:rPr b="1" lang="en" sz="1200"/>
              <a:t>DataOutputStream</a:t>
            </a:r>
            <a:r>
              <a:rPr lang="en" sz="1200"/>
              <a:t>, к которым на всем «протяжении» потока применимы:</a:t>
            </a:r>
          </a:p>
          <a:p>
            <a:pPr lvl="0" rtl="0">
              <a:spcBef>
                <a:spcPts val="0"/>
              </a:spcBef>
              <a:buClr>
                <a:schemeClr val="dk1"/>
              </a:buClr>
              <a:buSzPct val="91666"/>
              <a:buFont typeface="Arial"/>
              <a:buNone/>
            </a:pPr>
            <a:r>
              <a:rPr lang="en" sz="1200"/>
              <a:t>метод </a:t>
            </a:r>
            <a:r>
              <a:rPr b="1" lang="en" sz="1200"/>
              <a:t>getFilePointer</a:t>
            </a:r>
            <a:r>
              <a:rPr lang="en" sz="1200"/>
              <a:t>(), показывающий, где вы «находитесь» в данный момент;</a:t>
            </a:r>
          </a:p>
          <a:p>
            <a:pPr lvl="0" rtl="0">
              <a:spcBef>
                <a:spcPts val="0"/>
              </a:spcBef>
              <a:buClr>
                <a:schemeClr val="dk1"/>
              </a:buClr>
              <a:buSzPct val="91666"/>
              <a:buFont typeface="Arial"/>
              <a:buNone/>
            </a:pPr>
            <a:r>
              <a:rPr lang="en" sz="1200"/>
              <a:t>метод </a:t>
            </a:r>
            <a:r>
              <a:rPr b="1" lang="en" sz="1200"/>
              <a:t>seek</a:t>
            </a:r>
            <a:r>
              <a:rPr lang="en" sz="1200"/>
              <a:t>(), позволяющий перемещаться на заданную позицию файла;</a:t>
            </a:r>
          </a:p>
          <a:p>
            <a:pPr lvl="0" rtl="0">
              <a:spcBef>
                <a:spcPts val="0"/>
              </a:spcBef>
              <a:buClr>
                <a:schemeClr val="dk1"/>
              </a:buClr>
              <a:buSzPct val="91666"/>
              <a:buFont typeface="Arial"/>
              <a:buNone/>
            </a:pPr>
            <a:r>
              <a:rPr lang="en" sz="1200"/>
              <a:t>метод </a:t>
            </a:r>
            <a:r>
              <a:rPr b="1" lang="en" sz="1200"/>
              <a:t>length</a:t>
            </a:r>
            <a:r>
              <a:rPr lang="en" sz="1200"/>
              <a:t>(), возвращающий максимальный размер файла.</a:t>
            </a:r>
          </a:p>
          <a:p>
            <a:pPr lvl="0" rtl="0">
              <a:spcBef>
                <a:spcPts val="0"/>
              </a:spcBef>
              <a:buClr>
                <a:schemeClr val="dk1"/>
              </a:buClr>
              <a:buFont typeface="Arial"/>
              <a:buNone/>
            </a:pPr>
            <a:r>
              <a:t/>
            </a:r>
            <a:endParaRPr sz="1200"/>
          </a:p>
          <a:p>
            <a:pPr>
              <a:spcBef>
                <a:spcPts val="0"/>
              </a:spcBef>
              <a:buNone/>
            </a:pPr>
            <a:r>
              <a:t/>
            </a:r>
            <a:endParaRPr sz="1200"/>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Пример</a:t>
            </a:r>
          </a:p>
        </p:txBody>
      </p:sp>
      <p:sp>
        <p:nvSpPr>
          <p:cNvPr id="142" name="Shape 142"/>
          <p:cNvSpPr txBox="1"/>
          <p:nvPr/>
        </p:nvSpPr>
        <p:spPr>
          <a:xfrm>
            <a:off x="0" y="1347475"/>
            <a:ext cx="4895400" cy="3461400"/>
          </a:xfrm>
          <a:prstGeom prst="rect">
            <a:avLst/>
          </a:prstGeom>
          <a:noFill/>
          <a:ln>
            <a:noFill/>
          </a:ln>
        </p:spPr>
        <p:txBody>
          <a:bodyPr anchorCtr="0" anchor="ctr" bIns="91425" lIns="91425" rIns="91425" tIns="91425">
            <a:noAutofit/>
          </a:bodyPr>
          <a:lstStyle/>
          <a:p>
            <a:pPr lvl="0" rtl="0">
              <a:spcBef>
                <a:spcPts val="0"/>
              </a:spcBef>
              <a:buNone/>
            </a:pPr>
            <a:r>
              <a:rPr b="1" lang="en" sz="1200">
                <a:solidFill>
                  <a:srgbClr val="000080"/>
                </a:solidFill>
                <a:latin typeface="Courier New"/>
                <a:ea typeface="Courier New"/>
                <a:cs typeface="Courier New"/>
                <a:sym typeface="Courier New"/>
              </a:rPr>
              <a:t>public class </a:t>
            </a:r>
            <a:r>
              <a:rPr lang="en" sz="1200">
                <a:solidFill>
                  <a:schemeClr val="dk1"/>
                </a:solidFill>
                <a:latin typeface="Courier New"/>
                <a:ea typeface="Courier New"/>
                <a:cs typeface="Courier New"/>
                <a:sym typeface="Courier New"/>
              </a:rPr>
              <a:t>UsingRandomAccessFile {</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static </a:t>
            </a:r>
            <a:r>
              <a:rPr lang="en" sz="1200">
                <a:solidFill>
                  <a:schemeClr val="dk1"/>
                </a:solidFill>
                <a:latin typeface="Courier New"/>
                <a:ea typeface="Courier New"/>
                <a:cs typeface="Courier New"/>
                <a:sym typeface="Courier New"/>
              </a:rPr>
              <a:t>String </a:t>
            </a:r>
            <a:r>
              <a:rPr i="1" lang="en" sz="1200">
                <a:solidFill>
                  <a:srgbClr val="660E7A"/>
                </a:solidFill>
                <a:latin typeface="Courier New"/>
                <a:ea typeface="Courier New"/>
                <a:cs typeface="Courier New"/>
                <a:sym typeface="Courier New"/>
              </a:rPr>
              <a:t>fileName </a:t>
            </a:r>
            <a:r>
              <a:rPr lang="en" sz="1200">
                <a:solidFill>
                  <a:schemeClr val="dk1"/>
                </a:solidFill>
                <a:latin typeface="Courier New"/>
                <a:ea typeface="Courier New"/>
                <a:cs typeface="Courier New"/>
                <a:sym typeface="Courier New"/>
              </a:rPr>
              <a:t>= </a:t>
            </a:r>
            <a:r>
              <a:rPr b="1" lang="en" sz="1200">
                <a:solidFill>
                  <a:srgbClr val="008000"/>
                </a:solidFill>
                <a:latin typeface="Courier New"/>
                <a:ea typeface="Courier New"/>
                <a:cs typeface="Courier New"/>
                <a:sym typeface="Courier New"/>
              </a:rPr>
              <a:t>"raFileTest.dat"</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static void </a:t>
            </a:r>
            <a:r>
              <a:rPr lang="en" sz="1200">
                <a:solidFill>
                  <a:schemeClr val="dk1"/>
                </a:solidFill>
                <a:latin typeface="Courier New"/>
                <a:ea typeface="Courier New"/>
                <a:cs typeface="Courier New"/>
                <a:sym typeface="Courier New"/>
              </a:rPr>
              <a:t>display( ) </a:t>
            </a:r>
            <a:r>
              <a:rPr b="1" lang="en" sz="1200">
                <a:solidFill>
                  <a:srgbClr val="000080"/>
                </a:solidFill>
                <a:latin typeface="Courier New"/>
                <a:ea typeface="Courier New"/>
                <a:cs typeface="Courier New"/>
                <a:sym typeface="Courier New"/>
              </a:rPr>
              <a:t>throws </a:t>
            </a:r>
            <a:r>
              <a:rPr lang="en" sz="1200">
                <a:solidFill>
                  <a:schemeClr val="dk1"/>
                </a:solidFill>
                <a:latin typeface="Courier New"/>
                <a:ea typeface="Courier New"/>
                <a:cs typeface="Courier New"/>
                <a:sym typeface="Courier New"/>
              </a:rPr>
              <a:t>IOException {    </a:t>
            </a:r>
            <a:r>
              <a:rPr i="1" lang="en" sz="1200">
                <a:solidFill>
                  <a:srgbClr val="808080"/>
                </a:solidFill>
                <a:latin typeface="Courier New"/>
                <a:ea typeface="Courier New"/>
                <a:cs typeface="Courier New"/>
                <a:sym typeface="Courier New"/>
              </a:rPr>
              <a:t>// этот метод</a:t>
            </a:r>
          </a:p>
          <a:p>
            <a:pPr lvl="0" rtl="0">
              <a:spcBef>
                <a:spcPts val="0"/>
              </a:spcBef>
              <a:buNone/>
            </a:pPr>
            <a:r>
              <a:rPr i="1" lang="en" sz="1200">
                <a:solidFill>
                  <a:srgbClr val="808080"/>
                </a:solidFill>
                <a:latin typeface="Courier New"/>
                <a:ea typeface="Courier New"/>
                <a:cs typeface="Courier New"/>
                <a:sym typeface="Courier New"/>
              </a:rPr>
              <a:t>       //выводит на консоль содержимое файла</a:t>
            </a:r>
          </a:p>
          <a:p>
            <a:pPr lvl="0" rtl="0">
              <a:spcBef>
                <a:spcPts val="0"/>
              </a:spcBef>
              <a:buNone/>
            </a:pPr>
            <a:r>
              <a:rPr i="1" lang="en" sz="1200">
                <a:solidFill>
                  <a:srgbClr val="808080"/>
                </a:solidFill>
                <a:latin typeface="Courier New"/>
                <a:ea typeface="Courier New"/>
                <a:cs typeface="Courier New"/>
                <a:sym typeface="Courier New"/>
              </a:rPr>
              <a:t>       </a:t>
            </a:r>
            <a:r>
              <a:rPr lang="en" sz="1200">
                <a:solidFill>
                  <a:schemeClr val="dk1"/>
                </a:solidFill>
                <a:latin typeface="Courier New"/>
                <a:ea typeface="Courier New"/>
                <a:cs typeface="Courier New"/>
                <a:sym typeface="Courier New"/>
              </a:rPr>
              <a:t>RandomAccessFile raFile = </a:t>
            </a:r>
            <a:r>
              <a:rPr b="1" lang="en" sz="1200">
                <a:solidFill>
                  <a:srgbClr val="000080"/>
                </a:solidFill>
                <a:latin typeface="Courier New"/>
                <a:ea typeface="Courier New"/>
                <a:cs typeface="Courier New"/>
                <a:sym typeface="Courier New"/>
              </a:rPr>
              <a:t>new </a:t>
            </a:r>
            <a:r>
              <a:rPr lang="en" sz="1200">
                <a:solidFill>
                  <a:schemeClr val="dk1"/>
                </a:solidFill>
                <a:latin typeface="Courier New"/>
                <a:ea typeface="Courier New"/>
                <a:cs typeface="Courier New"/>
                <a:sym typeface="Courier New"/>
              </a:rPr>
              <a:t>RandomAccessFile( </a:t>
            </a:r>
            <a:r>
              <a:rPr i="1" lang="en" sz="1200">
                <a:solidFill>
                  <a:srgbClr val="660E7A"/>
                </a:solidFill>
                <a:latin typeface="Courier New"/>
                <a:ea typeface="Courier New"/>
                <a:cs typeface="Courier New"/>
                <a:sym typeface="Courier New"/>
              </a:rPr>
              <a:t>fileName</a:t>
            </a:r>
            <a:r>
              <a:rPr lang="en" sz="1200">
                <a:solidFill>
                  <a:schemeClr val="dk1"/>
                </a:solidFill>
                <a:latin typeface="Courier New"/>
                <a:ea typeface="Courier New"/>
                <a:cs typeface="Courier New"/>
                <a:sym typeface="Courier New"/>
              </a:rPr>
              <a:t>, </a:t>
            </a:r>
            <a:r>
              <a:rPr b="1" lang="en" sz="1200">
                <a:solidFill>
                  <a:srgbClr val="008000"/>
                </a:solidFill>
                <a:latin typeface="Courier New"/>
                <a:ea typeface="Courier New"/>
                <a:cs typeface="Courier New"/>
                <a:sym typeface="Courier New"/>
              </a:rPr>
              <a:t>"r"</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for</a:t>
            </a: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int </a:t>
            </a:r>
            <a:r>
              <a:rPr lang="en" sz="1200">
                <a:solidFill>
                  <a:schemeClr val="dk1"/>
                </a:solidFill>
                <a:latin typeface="Courier New"/>
                <a:ea typeface="Courier New"/>
                <a:cs typeface="Courier New"/>
                <a:sym typeface="Courier New"/>
              </a:rPr>
              <a:t>i = </a:t>
            </a:r>
            <a:r>
              <a:rPr lang="en" sz="1200">
                <a:solidFill>
                  <a:srgbClr val="0000FF"/>
                </a:solidFill>
                <a:latin typeface="Courier New"/>
                <a:ea typeface="Courier New"/>
                <a:cs typeface="Courier New"/>
                <a:sym typeface="Courier New"/>
              </a:rPr>
              <a:t>0</a:t>
            </a:r>
            <a:r>
              <a:rPr lang="en" sz="1200">
                <a:solidFill>
                  <a:schemeClr val="dk1"/>
                </a:solidFill>
                <a:latin typeface="Courier New"/>
                <a:ea typeface="Courier New"/>
                <a:cs typeface="Courier New"/>
                <a:sym typeface="Courier New"/>
              </a:rPr>
              <a:t>; i &lt; </a:t>
            </a:r>
            <a:r>
              <a:rPr lang="en" sz="1200">
                <a:solidFill>
                  <a:srgbClr val="0000FF"/>
                </a:solidFill>
                <a:latin typeface="Courier New"/>
                <a:ea typeface="Courier New"/>
                <a:cs typeface="Courier New"/>
                <a:sym typeface="Courier New"/>
              </a:rPr>
              <a:t>7</a:t>
            </a:r>
            <a:r>
              <a:rPr lang="en" sz="1200">
                <a:solidFill>
                  <a:schemeClr val="dk1"/>
                </a:solidFill>
                <a:latin typeface="Courier New"/>
                <a:ea typeface="Courier New"/>
                <a:cs typeface="Courier New"/>
                <a:sym typeface="Courier New"/>
              </a:rPr>
              <a:t>; i++ )</a:t>
            </a:r>
          </a:p>
          <a:p>
            <a:pPr lvl="0" rtl="0">
              <a:spcBef>
                <a:spcPts val="0"/>
              </a:spcBef>
              <a:buNone/>
            </a:pPr>
            <a:r>
              <a:rPr lang="en" sz="1200">
                <a:solidFill>
                  <a:schemeClr val="dk1"/>
                </a:solidFill>
                <a:latin typeface="Courier New"/>
                <a:ea typeface="Courier New"/>
                <a:cs typeface="Courier New"/>
                <a:sym typeface="Courier New"/>
              </a:rPr>
              <a:t>           System.</a:t>
            </a:r>
            <a:r>
              <a:rPr b="1" i="1" lang="en" sz="1200">
                <a:solidFill>
                  <a:srgbClr val="660E7A"/>
                </a:solidFill>
                <a:latin typeface="Courier New"/>
                <a:ea typeface="Courier New"/>
                <a:cs typeface="Courier New"/>
                <a:sym typeface="Courier New"/>
              </a:rPr>
              <a:t>out</a:t>
            </a:r>
            <a:r>
              <a:rPr lang="en" sz="1200">
                <a:solidFill>
                  <a:schemeClr val="dk1"/>
                </a:solidFill>
                <a:latin typeface="Courier New"/>
                <a:ea typeface="Courier New"/>
                <a:cs typeface="Courier New"/>
                <a:sym typeface="Courier New"/>
              </a:rPr>
              <a:t>.println( </a:t>
            </a:r>
            <a:r>
              <a:rPr b="1" lang="en" sz="1200">
                <a:solidFill>
                  <a:srgbClr val="008000"/>
                </a:solidFill>
                <a:latin typeface="Courier New"/>
                <a:ea typeface="Courier New"/>
                <a:cs typeface="Courier New"/>
                <a:sym typeface="Courier New"/>
              </a:rPr>
              <a:t>"Value " </a:t>
            </a:r>
            <a:r>
              <a:rPr lang="en" sz="1200">
                <a:solidFill>
                  <a:schemeClr val="dk1"/>
                </a:solidFill>
                <a:latin typeface="Courier New"/>
                <a:ea typeface="Courier New"/>
                <a:cs typeface="Courier New"/>
                <a:sym typeface="Courier New"/>
              </a:rPr>
              <a:t>+ i + </a:t>
            </a:r>
            <a:r>
              <a:rPr b="1" lang="en" sz="1200">
                <a:solidFill>
                  <a:srgbClr val="008000"/>
                </a:solidFill>
                <a:latin typeface="Courier New"/>
                <a:ea typeface="Courier New"/>
                <a:cs typeface="Courier New"/>
                <a:sym typeface="Courier New"/>
              </a:rPr>
              <a:t>": " </a:t>
            </a:r>
            <a:r>
              <a:rPr lang="en" sz="1200">
                <a:solidFill>
                  <a:schemeClr val="dk1"/>
                </a:solidFill>
                <a:latin typeface="Courier New"/>
                <a:ea typeface="Courier New"/>
                <a:cs typeface="Courier New"/>
                <a:sym typeface="Courier New"/>
              </a:rPr>
              <a:t>+ raFile.readDouble( ) );</a:t>
            </a:r>
          </a:p>
          <a:p>
            <a:pPr lvl="0" rtl="0">
              <a:spcBef>
                <a:spcPts val="0"/>
              </a:spcBef>
              <a:buNone/>
            </a:pPr>
            <a:r>
              <a:rPr lang="en" sz="1200">
                <a:solidFill>
                  <a:schemeClr val="dk1"/>
                </a:solidFill>
                <a:latin typeface="Courier New"/>
                <a:ea typeface="Courier New"/>
                <a:cs typeface="Courier New"/>
                <a:sym typeface="Courier New"/>
              </a:rPr>
              <a:t>       System.</a:t>
            </a:r>
            <a:r>
              <a:rPr b="1" i="1" lang="en" sz="1200">
                <a:solidFill>
                  <a:srgbClr val="660E7A"/>
                </a:solidFill>
                <a:latin typeface="Courier New"/>
                <a:ea typeface="Courier New"/>
                <a:cs typeface="Courier New"/>
                <a:sym typeface="Courier New"/>
              </a:rPr>
              <a:t>out</a:t>
            </a:r>
            <a:r>
              <a:rPr lang="en" sz="1200">
                <a:solidFill>
                  <a:schemeClr val="dk1"/>
                </a:solidFill>
                <a:latin typeface="Courier New"/>
                <a:ea typeface="Courier New"/>
                <a:cs typeface="Courier New"/>
                <a:sym typeface="Courier New"/>
              </a:rPr>
              <a:t>.println( raFile.readUTF( ) );</a:t>
            </a:r>
          </a:p>
          <a:p>
            <a:pPr lvl="0" rtl="0">
              <a:spcBef>
                <a:spcPts val="0"/>
              </a:spcBef>
              <a:buNone/>
            </a:pPr>
            <a:r>
              <a:rPr lang="en" sz="1200">
                <a:solidFill>
                  <a:schemeClr val="dk1"/>
                </a:solidFill>
                <a:latin typeface="Courier New"/>
                <a:ea typeface="Courier New"/>
                <a:cs typeface="Courier New"/>
                <a:sym typeface="Courier New"/>
              </a:rPr>
              <a:t>       raFile.close( );</a:t>
            </a:r>
          </a:p>
          <a:p>
            <a:pPr lvl="0" rtl="0">
              <a:spcBef>
                <a:spcPts val="0"/>
              </a:spcBef>
              <a:buNone/>
            </a:pPr>
            <a:r>
              <a:rPr lang="en" sz="1200">
                <a:solidFill>
                  <a:schemeClr val="dk1"/>
                </a:solidFill>
                <a:latin typeface="Courier New"/>
                <a:ea typeface="Courier New"/>
                <a:cs typeface="Courier New"/>
                <a:sym typeface="Courier New"/>
              </a:rPr>
              <a:t>   }</a:t>
            </a:r>
          </a:p>
          <a:p>
            <a:pPr lvl="0" rtl="0">
              <a:spcBef>
                <a:spcPts val="0"/>
              </a:spcBef>
              <a:buNone/>
            </a:pPr>
            <a:r>
              <a:rPr lang="en" sz="1200">
                <a:solidFill>
                  <a:schemeClr val="dk1"/>
                </a:solidFill>
                <a:latin typeface="Courier New"/>
                <a:ea typeface="Courier New"/>
                <a:cs typeface="Courier New"/>
                <a:sym typeface="Courier New"/>
              </a:rPr>
              <a:t>   </a:t>
            </a:r>
          </a:p>
        </p:txBody>
      </p:sp>
      <p:sp>
        <p:nvSpPr>
          <p:cNvPr id="143" name="Shape 143"/>
          <p:cNvSpPr txBox="1"/>
          <p:nvPr/>
        </p:nvSpPr>
        <p:spPr>
          <a:xfrm>
            <a:off x="4750600" y="1516675"/>
            <a:ext cx="4229699" cy="3000000"/>
          </a:xfrm>
          <a:prstGeom prst="rect">
            <a:avLst/>
          </a:prstGeom>
          <a:noFill/>
          <a:ln>
            <a:noFill/>
          </a:ln>
        </p:spPr>
        <p:txBody>
          <a:bodyPr anchorCtr="0" anchor="ctr" bIns="91425" lIns="91425" rIns="91425" tIns="91425">
            <a:noAutofit/>
          </a:bodyPr>
          <a:lstStyle/>
          <a:p>
            <a:pPr lvl="0" rtl="0">
              <a:spcBef>
                <a:spcPts val="0"/>
              </a:spcBef>
              <a:buNone/>
            </a:pPr>
            <a:r>
              <a:rPr b="1" lang="en" sz="1200">
                <a:solidFill>
                  <a:srgbClr val="000080"/>
                </a:solidFill>
                <a:latin typeface="Courier New"/>
                <a:ea typeface="Courier New"/>
                <a:cs typeface="Courier New"/>
                <a:sym typeface="Courier New"/>
              </a:rPr>
              <a:t>public static void </a:t>
            </a:r>
            <a:r>
              <a:rPr lang="en" sz="1200">
                <a:solidFill>
                  <a:schemeClr val="dk1"/>
                </a:solidFill>
                <a:latin typeface="Courier New"/>
                <a:ea typeface="Courier New"/>
                <a:cs typeface="Courier New"/>
                <a:sym typeface="Courier New"/>
              </a:rPr>
              <a:t>main( String[ ] args )</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throws </a:t>
            </a:r>
            <a:r>
              <a:rPr lang="en" sz="1200">
                <a:solidFill>
                  <a:schemeClr val="dk1"/>
                </a:solidFill>
                <a:latin typeface="Courier New"/>
                <a:ea typeface="Courier New"/>
                <a:cs typeface="Courier New"/>
                <a:sym typeface="Courier New"/>
              </a:rPr>
              <a:t>IOException {</a:t>
            </a:r>
          </a:p>
          <a:p>
            <a:pPr lvl="0" rtl="0">
              <a:spcBef>
                <a:spcPts val="0"/>
              </a:spcBef>
              <a:buNone/>
            </a:pPr>
            <a:r>
              <a:rPr lang="en" sz="1200">
                <a:solidFill>
                  <a:schemeClr val="dk1"/>
                </a:solidFill>
                <a:latin typeface="Courier New"/>
                <a:ea typeface="Courier New"/>
                <a:cs typeface="Courier New"/>
                <a:sym typeface="Courier New"/>
              </a:rPr>
              <a:t>       RandomAccessFile raFile = </a:t>
            </a:r>
            <a:r>
              <a:rPr b="1" lang="en" sz="1200">
                <a:solidFill>
                  <a:srgbClr val="000080"/>
                </a:solidFill>
                <a:latin typeface="Courier New"/>
                <a:ea typeface="Courier New"/>
                <a:cs typeface="Courier New"/>
                <a:sym typeface="Courier New"/>
              </a:rPr>
              <a:t>new </a:t>
            </a:r>
            <a:r>
              <a:rPr lang="en" sz="1200">
                <a:solidFill>
                  <a:schemeClr val="dk1"/>
                </a:solidFill>
                <a:latin typeface="Courier New"/>
                <a:ea typeface="Courier New"/>
                <a:cs typeface="Courier New"/>
                <a:sym typeface="Courier New"/>
              </a:rPr>
              <a:t>RandomAccessFile( </a:t>
            </a:r>
            <a:r>
              <a:rPr i="1" lang="en" sz="1200">
                <a:solidFill>
                  <a:srgbClr val="660E7A"/>
                </a:solidFill>
                <a:latin typeface="Courier New"/>
                <a:ea typeface="Courier New"/>
                <a:cs typeface="Courier New"/>
                <a:sym typeface="Courier New"/>
              </a:rPr>
              <a:t>fileName</a:t>
            </a:r>
            <a:r>
              <a:rPr lang="en" sz="1200">
                <a:solidFill>
                  <a:schemeClr val="dk1"/>
                </a:solidFill>
                <a:latin typeface="Courier New"/>
                <a:ea typeface="Courier New"/>
                <a:cs typeface="Courier New"/>
                <a:sym typeface="Courier New"/>
              </a:rPr>
              <a:t>, </a:t>
            </a:r>
            <a:r>
              <a:rPr b="1" lang="en" sz="1200">
                <a:solidFill>
                  <a:srgbClr val="008000"/>
                </a:solidFill>
                <a:latin typeface="Courier New"/>
                <a:ea typeface="Courier New"/>
                <a:cs typeface="Courier New"/>
                <a:sym typeface="Courier New"/>
              </a:rPr>
              <a:t>"rw" </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for</a:t>
            </a: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int </a:t>
            </a:r>
            <a:r>
              <a:rPr lang="en" sz="1200">
                <a:solidFill>
                  <a:schemeClr val="dk1"/>
                </a:solidFill>
                <a:latin typeface="Courier New"/>
                <a:ea typeface="Courier New"/>
                <a:cs typeface="Courier New"/>
                <a:sym typeface="Courier New"/>
              </a:rPr>
              <a:t>i = </a:t>
            </a:r>
            <a:r>
              <a:rPr lang="en" sz="1200">
                <a:solidFill>
                  <a:srgbClr val="0000FF"/>
                </a:solidFill>
                <a:latin typeface="Courier New"/>
                <a:ea typeface="Courier New"/>
                <a:cs typeface="Courier New"/>
                <a:sym typeface="Courier New"/>
              </a:rPr>
              <a:t>0</a:t>
            </a:r>
            <a:r>
              <a:rPr lang="en" sz="1200">
                <a:solidFill>
                  <a:schemeClr val="dk1"/>
                </a:solidFill>
                <a:latin typeface="Courier New"/>
                <a:ea typeface="Courier New"/>
                <a:cs typeface="Courier New"/>
                <a:sym typeface="Courier New"/>
              </a:rPr>
              <a:t>; i &lt; </a:t>
            </a:r>
            <a:r>
              <a:rPr lang="en" sz="1200">
                <a:solidFill>
                  <a:srgbClr val="0000FF"/>
                </a:solidFill>
                <a:latin typeface="Courier New"/>
                <a:ea typeface="Courier New"/>
                <a:cs typeface="Courier New"/>
                <a:sym typeface="Courier New"/>
              </a:rPr>
              <a:t>7</a:t>
            </a:r>
            <a:r>
              <a:rPr lang="en" sz="1200">
                <a:solidFill>
                  <a:schemeClr val="dk1"/>
                </a:solidFill>
                <a:latin typeface="Courier New"/>
                <a:ea typeface="Courier New"/>
                <a:cs typeface="Courier New"/>
                <a:sym typeface="Courier New"/>
              </a:rPr>
              <a:t>; i++ )</a:t>
            </a:r>
          </a:p>
          <a:p>
            <a:pPr lvl="0" rtl="0">
              <a:spcBef>
                <a:spcPts val="0"/>
              </a:spcBef>
              <a:buNone/>
            </a:pPr>
            <a:r>
              <a:rPr lang="en" sz="1200">
                <a:solidFill>
                  <a:schemeClr val="dk1"/>
                </a:solidFill>
                <a:latin typeface="Courier New"/>
                <a:ea typeface="Courier New"/>
                <a:cs typeface="Courier New"/>
                <a:sym typeface="Courier New"/>
              </a:rPr>
              <a:t>           raFile.writeDouble( i*</a:t>
            </a:r>
            <a:r>
              <a:rPr lang="en" sz="1200">
                <a:solidFill>
                  <a:srgbClr val="0000FF"/>
                </a:solidFill>
                <a:latin typeface="Courier New"/>
                <a:ea typeface="Courier New"/>
                <a:cs typeface="Courier New"/>
                <a:sym typeface="Courier New"/>
              </a:rPr>
              <a:t>1.414 </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raFile.writeUTF( </a:t>
            </a:r>
            <a:r>
              <a:rPr b="1" lang="en" sz="1200">
                <a:solidFill>
                  <a:srgbClr val="008000"/>
                </a:solidFill>
                <a:latin typeface="Courier New"/>
                <a:ea typeface="Courier New"/>
                <a:cs typeface="Courier New"/>
                <a:sym typeface="Courier New"/>
              </a:rPr>
              <a:t>"Конец файла" </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raFile.close( );</a:t>
            </a:r>
          </a:p>
          <a:p>
            <a:pPr lvl="0" rtl="0">
              <a:spcBef>
                <a:spcPts val="0"/>
              </a:spcBef>
              <a:buNone/>
            </a:pPr>
            <a:r>
              <a:rPr lang="en" sz="1200">
                <a:solidFill>
                  <a:schemeClr val="dk1"/>
                </a:solidFill>
                <a:latin typeface="Courier New"/>
                <a:ea typeface="Courier New"/>
                <a:cs typeface="Courier New"/>
                <a:sym typeface="Courier New"/>
              </a:rPr>
              <a:t>       </a:t>
            </a:r>
            <a:r>
              <a:rPr i="1" lang="en" sz="1200">
                <a:solidFill>
                  <a:schemeClr val="dk1"/>
                </a:solidFill>
                <a:latin typeface="Courier New"/>
                <a:ea typeface="Courier New"/>
                <a:cs typeface="Courier New"/>
                <a:sym typeface="Courier New"/>
              </a:rPr>
              <a:t>display</a:t>
            </a:r>
            <a:r>
              <a:rPr lang="en" sz="1200">
                <a:solidFill>
                  <a:schemeClr val="dk1"/>
                </a:solidFill>
                <a:latin typeface="Courier New"/>
                <a:ea typeface="Courier New"/>
                <a:cs typeface="Courier New"/>
                <a:sym typeface="Courier New"/>
              </a:rPr>
              <a:t>( );</a:t>
            </a:r>
          </a:p>
          <a:p>
            <a:pPr lvl="0" rtl="0">
              <a:spcBef>
                <a:spcPts val="0"/>
              </a:spcBef>
              <a:buNone/>
            </a:pPr>
            <a:r>
              <a:rPr lang="en" sz="1200">
                <a:solidFill>
                  <a:schemeClr val="dk1"/>
                </a:solidFill>
                <a:latin typeface="Courier New"/>
                <a:ea typeface="Courier New"/>
                <a:cs typeface="Courier New"/>
                <a:sym typeface="Courier New"/>
              </a:rPr>
              <a:t>       raFile = </a:t>
            </a:r>
            <a:r>
              <a:rPr b="1" lang="en" sz="1200">
                <a:solidFill>
                  <a:srgbClr val="000080"/>
                </a:solidFill>
                <a:latin typeface="Courier New"/>
                <a:ea typeface="Courier New"/>
                <a:cs typeface="Courier New"/>
                <a:sym typeface="Courier New"/>
              </a:rPr>
              <a:t>new </a:t>
            </a:r>
            <a:r>
              <a:rPr lang="en" sz="1200">
                <a:solidFill>
                  <a:schemeClr val="dk1"/>
                </a:solidFill>
                <a:latin typeface="Courier New"/>
                <a:ea typeface="Courier New"/>
                <a:cs typeface="Courier New"/>
                <a:sym typeface="Courier New"/>
              </a:rPr>
              <a:t>RandomAccessFile( </a:t>
            </a:r>
            <a:r>
              <a:rPr i="1" lang="en" sz="1200">
                <a:solidFill>
                  <a:srgbClr val="660E7A"/>
                </a:solidFill>
                <a:latin typeface="Courier New"/>
                <a:ea typeface="Courier New"/>
                <a:cs typeface="Courier New"/>
                <a:sym typeface="Courier New"/>
              </a:rPr>
              <a:t>fileName</a:t>
            </a:r>
            <a:r>
              <a:rPr lang="en" sz="1200">
                <a:solidFill>
                  <a:schemeClr val="dk1"/>
                </a:solidFill>
                <a:latin typeface="Courier New"/>
                <a:ea typeface="Courier New"/>
                <a:cs typeface="Courier New"/>
                <a:sym typeface="Courier New"/>
              </a:rPr>
              <a:t>, </a:t>
            </a:r>
            <a:r>
              <a:rPr b="1" lang="en" sz="1200">
                <a:solidFill>
                  <a:srgbClr val="008000"/>
                </a:solidFill>
                <a:latin typeface="Courier New"/>
                <a:ea typeface="Courier New"/>
                <a:cs typeface="Courier New"/>
                <a:sym typeface="Courier New"/>
              </a:rPr>
              <a:t>"rw" </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raFile.seek( </a:t>
            </a:r>
            <a:r>
              <a:rPr lang="en" sz="1200">
                <a:solidFill>
                  <a:srgbClr val="0000FF"/>
                </a:solidFill>
                <a:latin typeface="Courier New"/>
                <a:ea typeface="Courier New"/>
                <a:cs typeface="Courier New"/>
                <a:sym typeface="Courier New"/>
              </a:rPr>
              <a:t>5</a:t>
            </a:r>
            <a:r>
              <a:rPr lang="en" sz="1200">
                <a:solidFill>
                  <a:schemeClr val="dk1"/>
                </a:solidFill>
                <a:latin typeface="Courier New"/>
                <a:ea typeface="Courier New"/>
                <a:cs typeface="Courier New"/>
                <a:sym typeface="Courier New"/>
              </a:rPr>
              <a:t>*</a:t>
            </a:r>
            <a:r>
              <a:rPr lang="en" sz="1200">
                <a:solidFill>
                  <a:srgbClr val="0000FF"/>
                </a:solidFill>
                <a:latin typeface="Courier New"/>
                <a:ea typeface="Courier New"/>
                <a:cs typeface="Courier New"/>
                <a:sym typeface="Courier New"/>
              </a:rPr>
              <a:t>8 </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raFile.writeDouble( </a:t>
            </a:r>
            <a:r>
              <a:rPr lang="en" sz="1200">
                <a:solidFill>
                  <a:srgbClr val="0000FF"/>
                </a:solidFill>
                <a:latin typeface="Courier New"/>
                <a:ea typeface="Courier New"/>
                <a:cs typeface="Courier New"/>
                <a:sym typeface="Courier New"/>
              </a:rPr>
              <a:t>47.0001 </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raFile.close();</a:t>
            </a:r>
          </a:p>
          <a:p>
            <a:pPr lvl="0" rtl="0">
              <a:spcBef>
                <a:spcPts val="0"/>
              </a:spcBef>
              <a:buNone/>
            </a:pPr>
            <a:r>
              <a:rPr lang="en" sz="1200">
                <a:solidFill>
                  <a:schemeClr val="dk1"/>
                </a:solidFill>
                <a:latin typeface="Courier New"/>
                <a:ea typeface="Courier New"/>
                <a:cs typeface="Courier New"/>
                <a:sym typeface="Courier New"/>
              </a:rPr>
              <a:t>       </a:t>
            </a:r>
            <a:r>
              <a:rPr i="1" lang="en" sz="1200">
                <a:solidFill>
                  <a:schemeClr val="dk1"/>
                </a:solidFill>
                <a:latin typeface="Courier New"/>
                <a:ea typeface="Courier New"/>
                <a:cs typeface="Courier New"/>
                <a:sym typeface="Courier New"/>
              </a:rPr>
              <a:t>display</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a:t>
            </a:r>
          </a:p>
          <a:p>
            <a:pPr lvl="0" rtl="0">
              <a:spcBef>
                <a:spcPts val="0"/>
              </a:spcBef>
              <a:buNone/>
            </a:pPr>
            <a:r>
              <a:rPr lang="en" sz="1200">
                <a:solidFill>
                  <a:schemeClr val="dk1"/>
                </a:solidFill>
                <a:latin typeface="Courier New"/>
                <a:ea typeface="Courier New"/>
                <a:cs typeface="Courier New"/>
                <a:sym typeface="Courier New"/>
              </a:rPr>
              <a: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Сериализация</a:t>
            </a:r>
          </a:p>
        </p:txBody>
      </p:sp>
      <p:sp>
        <p:nvSpPr>
          <p:cNvPr id="149" name="Shape 149"/>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457200" lvl="0" rtl="0">
              <a:lnSpc>
                <a:spcPct val="115000"/>
              </a:lnSpc>
              <a:spcBef>
                <a:spcPts val="0"/>
              </a:spcBef>
              <a:buClr>
                <a:schemeClr val="dk1"/>
              </a:buClr>
              <a:buSzPct val="68750"/>
              <a:buFont typeface="Arial"/>
              <a:buNone/>
            </a:pPr>
            <a:r>
              <a:rPr lang="en" sz="1600"/>
              <a:t>Любой объект, реализующий интерфейс </a:t>
            </a:r>
            <a:r>
              <a:rPr b="1" lang="en" sz="1600"/>
              <a:t>Serializable</a:t>
            </a:r>
            <a:r>
              <a:rPr lang="en" sz="1600"/>
              <a:t>, можно превратить в последовательность байтов, из которой впоследствии можно полностью восстановить исходный объект.</a:t>
            </a:r>
          </a:p>
          <a:p>
            <a:pPr indent="457200" lvl="0" rtl="0">
              <a:lnSpc>
                <a:spcPct val="115000"/>
              </a:lnSpc>
              <a:spcBef>
                <a:spcPts val="0"/>
              </a:spcBef>
              <a:buClr>
                <a:schemeClr val="dk1"/>
              </a:buClr>
              <a:buSzPct val="68750"/>
              <a:buFont typeface="Arial"/>
              <a:buNone/>
            </a:pPr>
            <a:r>
              <a:rPr lang="en" sz="1600"/>
              <a:t>Сама по себе </a:t>
            </a:r>
            <a:r>
              <a:rPr b="1" lang="en" sz="1600"/>
              <a:t>сериализация </a:t>
            </a:r>
            <a:r>
              <a:rPr lang="en" sz="1600"/>
              <a:t>объектов интересна потому, что с ее помощью можно осуществить легковесное долговременное хранение (</a:t>
            </a:r>
            <a:r>
              <a:rPr b="1" lang="en" sz="1600"/>
              <a:t>lightweight persistence</a:t>
            </a:r>
            <a:r>
              <a:rPr lang="en" sz="1600"/>
              <a:t>). Это означает, что время жизни объекта определяется не только временем выполнения программы – объект существует и между запусками программы. Можно записать представление объекта в файл на диске, а при другом запуске программы восстановить его в первоначальном виде.</a:t>
            </a:r>
          </a:p>
          <a:p>
            <a:pPr lvl="0" rtl="0">
              <a:lnSpc>
                <a:spcPct val="115000"/>
              </a:lnSpc>
              <a:spcBef>
                <a:spcPts val="0"/>
              </a:spcBef>
              <a:buClr>
                <a:schemeClr val="dk1"/>
              </a:buClr>
              <a:buFont typeface="Arial"/>
              <a:buNone/>
            </a:pPr>
            <a:r>
              <a:t/>
            </a:r>
            <a:endParaRPr sz="1600"/>
          </a:p>
          <a:p>
            <a:pPr>
              <a:lnSpc>
                <a:spcPct val="115000"/>
              </a:lnSpc>
              <a:spcBef>
                <a:spcPts val="0"/>
              </a:spcBef>
              <a:buNone/>
            </a:pPr>
            <a:r>
              <a:t/>
            </a:r>
            <a:endParaRPr sz="160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План лекции</a:t>
            </a:r>
          </a:p>
        </p:txBody>
      </p:sp>
      <p:sp>
        <p:nvSpPr>
          <p:cNvPr id="43" name="Shape 43"/>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Файлы</a:t>
            </a:r>
          </a:p>
          <a:p>
            <a:pPr indent="-419100" lvl="0" marL="457200" rtl="0">
              <a:spcBef>
                <a:spcPts val="0"/>
              </a:spcBef>
              <a:buClr>
                <a:schemeClr val="dk2"/>
              </a:buClr>
              <a:buSzPct val="100000"/>
              <a:buFont typeface="Arial"/>
              <a:buChar char="●"/>
            </a:pPr>
            <a:r>
              <a:rPr lang="en"/>
              <a:t>Потоки ввода/вывода</a:t>
            </a:r>
          </a:p>
          <a:p>
            <a:pPr indent="-419100" lvl="0" marL="457200">
              <a:spcBef>
                <a:spcPts val="0"/>
              </a:spcBef>
              <a:buClr>
                <a:schemeClr val="dk2"/>
              </a:buClr>
              <a:buSzPct val="100000"/>
              <a:buFont typeface="Arial"/>
              <a:buChar char="●"/>
            </a:pPr>
            <a:r>
              <a:rPr lang="en"/>
              <a:t>Сериализация</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Сериализация</a:t>
            </a:r>
          </a:p>
        </p:txBody>
      </p:sp>
      <p:sp>
        <p:nvSpPr>
          <p:cNvPr id="155" name="Shape 155"/>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457200" lvl="0" rtl="0">
              <a:lnSpc>
                <a:spcPct val="115000"/>
              </a:lnSpc>
              <a:spcBef>
                <a:spcPts val="0"/>
              </a:spcBef>
              <a:buClr>
                <a:schemeClr val="dk1"/>
              </a:buClr>
              <a:buSzPct val="68750"/>
              <a:buFont typeface="Arial"/>
              <a:buNone/>
            </a:pPr>
            <a:r>
              <a:rPr lang="en" sz="1600"/>
              <a:t>Чтобы сериализовать объект, требуется создать выходной поток </a:t>
            </a:r>
            <a:r>
              <a:rPr b="1" lang="en" sz="1600"/>
              <a:t>OutputStream</a:t>
            </a:r>
            <a:r>
              <a:rPr lang="en" sz="1600"/>
              <a:t>, который нужно вложить в объект </a:t>
            </a:r>
            <a:r>
              <a:rPr b="1" lang="en" sz="1600"/>
              <a:t>ObjectOutputStream</a:t>
            </a:r>
            <a:r>
              <a:rPr lang="en" sz="1600"/>
              <a:t>. Вызов его метода </a:t>
            </a:r>
            <a:r>
              <a:rPr b="1" lang="en" sz="1600"/>
              <a:t>writeObject</a:t>
            </a:r>
            <a:r>
              <a:rPr lang="en" sz="1600"/>
              <a:t>( ) осуществляет преобразование указанного в качестве аргумента объекта в последовательность байтов, отправляемых в выходной поток данных OutputStream.</a:t>
            </a:r>
          </a:p>
          <a:p>
            <a:pPr rtl="0">
              <a:lnSpc>
                <a:spcPct val="115000"/>
              </a:lnSpc>
              <a:spcBef>
                <a:spcPts val="0"/>
              </a:spcBef>
              <a:buNone/>
            </a:pPr>
            <a:r>
              <a:rPr lang="en" sz="1600"/>
              <a:t>    	Преобразованию и сохранению не подлежат статические поля (поскольку они принадлежат не объекту, а его классу) и поля, помеченные модификатором </a:t>
            </a:r>
            <a:r>
              <a:rPr b="1" lang="en" sz="1600"/>
              <a:t>transient</a:t>
            </a:r>
            <a:r>
              <a:rPr lang="en" sz="1600"/>
              <a:t>. Соблюдается последовательность объявления полей в тексте класса.</a:t>
            </a:r>
          </a:p>
          <a:p>
            <a:pPr indent="457200" lvl="0" rtl="0">
              <a:lnSpc>
                <a:spcPct val="115000"/>
              </a:lnSpc>
              <a:spcBef>
                <a:spcPts val="0"/>
              </a:spcBef>
              <a:buClr>
                <a:schemeClr val="dk1"/>
              </a:buClr>
              <a:buSzPct val="68750"/>
              <a:buFont typeface="Arial"/>
              <a:buNone/>
            </a:pPr>
            <a:r>
              <a:rPr lang="en" sz="1600"/>
              <a:t>Если какой-либо объект, попавший в процесс сериализации, не является экземпляром интерфейса Serializable, то процесс прекращается с выбрасыванием исключения </a:t>
            </a:r>
            <a:r>
              <a:rPr b="1" lang="en" sz="1600"/>
              <a:t>NotSerializableException</a:t>
            </a:r>
            <a:r>
              <a:rPr lang="en" sz="1600"/>
              <a:t>.</a:t>
            </a:r>
          </a:p>
          <a:p>
            <a:pPr lvl="0" rtl="0">
              <a:lnSpc>
                <a:spcPct val="115000"/>
              </a:lnSpc>
              <a:spcBef>
                <a:spcPts val="0"/>
              </a:spcBef>
              <a:buClr>
                <a:schemeClr val="dk1"/>
              </a:buClr>
              <a:buFont typeface="Arial"/>
              <a:buNone/>
            </a:pPr>
            <a:r>
              <a:t/>
            </a:r>
            <a:endParaRPr sz="1600"/>
          </a:p>
          <a:p>
            <a:pPr>
              <a:lnSpc>
                <a:spcPct val="115000"/>
              </a:lnSpc>
              <a:spcBef>
                <a:spcPts val="0"/>
              </a:spcBef>
              <a:buNone/>
            </a:pPr>
            <a:r>
              <a:t/>
            </a:r>
            <a:endParaRPr sz="1600"/>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Сериализация</a:t>
            </a:r>
          </a:p>
        </p:txBody>
      </p:sp>
      <p:sp>
        <p:nvSpPr>
          <p:cNvPr id="161" name="Shape 161"/>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457200" lvl="0" rtl="0">
              <a:lnSpc>
                <a:spcPct val="115000"/>
              </a:lnSpc>
              <a:spcBef>
                <a:spcPts val="0"/>
              </a:spcBef>
              <a:buClr>
                <a:schemeClr val="dk1"/>
              </a:buClr>
              <a:buSzPct val="68750"/>
              <a:buFont typeface="Arial"/>
              <a:buNone/>
            </a:pPr>
            <a:r>
              <a:rPr lang="en" sz="1600"/>
              <a:t>Для восстановления объекта необходимо надстроить </a:t>
            </a:r>
            <a:r>
              <a:rPr b="1" lang="en" sz="1600"/>
              <a:t>ObjectInputStream </a:t>
            </a:r>
            <a:r>
              <a:rPr lang="en" sz="1600"/>
              <a:t>над входным потоком </a:t>
            </a:r>
            <a:r>
              <a:rPr b="1" lang="en" sz="1600"/>
              <a:t>InputStream</a:t>
            </a:r>
            <a:r>
              <a:rPr lang="en" sz="1600"/>
              <a:t>, а затем вызвать метод </a:t>
            </a:r>
            <a:r>
              <a:rPr b="1" lang="en" sz="1600"/>
              <a:t>readObject</a:t>
            </a:r>
            <a:r>
              <a:rPr lang="en" sz="1600"/>
              <a:t>(), который вернет ссылку на объект обобщенного типа </a:t>
            </a:r>
            <a:r>
              <a:rPr b="1" lang="en" sz="1600"/>
              <a:t>Object</a:t>
            </a:r>
            <a:r>
              <a:rPr lang="en" sz="1600"/>
              <a:t>. Поэтому следует выполнить нисходящее преобразование для получения ссылки на объект нужного типа. Восстанавливаются все сохраненные поля, ни один конструктор не вызывается. Если восстанавливаемый объект содержал ссылки на другие объекты, то все они тоже будут восстановлены.</a:t>
            </a:r>
          </a:p>
          <a:p>
            <a:pPr lvl="0" rtl="0">
              <a:lnSpc>
                <a:spcPct val="115000"/>
              </a:lnSpc>
              <a:spcBef>
                <a:spcPts val="0"/>
              </a:spcBef>
              <a:buClr>
                <a:schemeClr val="dk1"/>
              </a:buClr>
              <a:buFont typeface="Arial"/>
              <a:buNone/>
            </a:pPr>
            <a:r>
              <a:t/>
            </a:r>
            <a:endParaRPr sz="1600"/>
          </a:p>
          <a:p>
            <a:pPr>
              <a:lnSpc>
                <a:spcPct val="115000"/>
              </a:lnSpc>
              <a:spcBef>
                <a:spcPts val="0"/>
              </a:spcBef>
              <a:buNone/>
            </a:pPr>
            <a:r>
              <a:t/>
            </a:r>
            <a:endParaRPr sz="1600"/>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Сериализация</a:t>
            </a:r>
          </a:p>
        </p:txBody>
      </p:sp>
      <p:sp>
        <p:nvSpPr>
          <p:cNvPr id="167" name="Shape 167"/>
          <p:cNvSpPr txBox="1"/>
          <p:nvPr>
            <p:ph idx="1" type="body"/>
          </p:nvPr>
        </p:nvSpPr>
        <p:spPr>
          <a:xfrm>
            <a:off x="457200" y="1244525"/>
            <a:ext cx="8229600" cy="3681300"/>
          </a:xfrm>
          <a:prstGeom prst="rect">
            <a:avLst/>
          </a:prstGeom>
        </p:spPr>
        <p:txBody>
          <a:bodyPr anchorCtr="0" anchor="t" bIns="91425" lIns="91425" rIns="91425" tIns="91425">
            <a:noAutofit/>
          </a:bodyPr>
          <a:lstStyle/>
          <a:p>
            <a:pPr indent="457200" lvl="0" rtl="0">
              <a:spcBef>
                <a:spcPts val="0"/>
              </a:spcBef>
              <a:buNone/>
            </a:pPr>
            <a:r>
              <a:rPr lang="en" sz="1400"/>
              <a:t>В каждый класс, реализующий интерфейс </a:t>
            </a:r>
            <a:r>
              <a:rPr b="1" lang="en" sz="1400"/>
              <a:t>Serializable</a:t>
            </a:r>
            <a:r>
              <a:rPr lang="en" sz="1400"/>
              <a:t>, на стадии компиляции  неявно добавляется уникальный идентификатор версии класса – поле </a:t>
            </a:r>
            <a:r>
              <a:rPr b="1" lang="en" sz="1400"/>
              <a:t>private static final long serialVersionUID.</a:t>
            </a:r>
          </a:p>
          <a:p>
            <a:pPr indent="457200" lvl="0" rtl="0">
              <a:spcBef>
                <a:spcPts val="0"/>
              </a:spcBef>
              <a:buNone/>
            </a:pPr>
            <a:r>
              <a:rPr lang="en" sz="1400"/>
              <a:t>Оно  вычисляется по содержимому класса – полям, их порядку объявления, методам, их порядку объявления. Это единственное сериализуемое </a:t>
            </a:r>
            <a:r>
              <a:rPr b="1" lang="en" sz="1400"/>
              <a:t>static-поле</a:t>
            </a:r>
            <a:r>
              <a:rPr lang="en" sz="1400"/>
              <a:t>. </a:t>
            </a:r>
          </a:p>
          <a:p>
            <a:pPr indent="457200" lvl="0" rtl="0">
              <a:spcBef>
                <a:spcPts val="0"/>
              </a:spcBef>
              <a:buNone/>
            </a:pPr>
            <a:r>
              <a:rPr lang="en" sz="1400"/>
              <a:t>При десериализации значение этого поля сравнивается с вычисляемым для имеющегося у виртуальной машины в настоящий момент класса. Если значения не  совпадают, инициируется  исключение </a:t>
            </a:r>
            <a:r>
              <a:rPr b="1" lang="en" sz="1400"/>
              <a:t>java.io.InvalidClassException.</a:t>
            </a:r>
            <a:r>
              <a:rPr lang="en" sz="1400"/>
              <a:t> При любом изменении в классе это поле поменяет свое значение, а следовательно исчезнет возможность десериализации ранее сохраненных объектов.</a:t>
            </a:r>
          </a:p>
          <a:p>
            <a:pPr indent="457200" lvl="0" marL="457200" rtl="0">
              <a:spcBef>
                <a:spcPts val="0"/>
              </a:spcBef>
              <a:buNone/>
            </a:pPr>
            <a:r>
              <a:rPr b="1" lang="en" sz="1400"/>
              <a:t>private static final long serialVersionUID = 1L;</a:t>
            </a:r>
          </a:p>
          <a:p>
            <a:pPr lvl="0" rtl="0">
              <a:spcBef>
                <a:spcPts val="0"/>
              </a:spcBef>
              <a:buNone/>
            </a:pPr>
            <a:r>
              <a:rPr lang="en" sz="1400"/>
              <a:t>    Вместо реализации интерфейса </a:t>
            </a:r>
            <a:r>
              <a:rPr b="1" lang="en" sz="1400"/>
              <a:t>Serializable </a:t>
            </a:r>
            <a:r>
              <a:rPr lang="en" sz="1400"/>
              <a:t>можно реализовать интерфейс </a:t>
            </a:r>
            <a:r>
              <a:rPr b="1" lang="en" sz="1400"/>
              <a:t>Externalizable</a:t>
            </a:r>
            <a:r>
              <a:rPr lang="en" sz="1400"/>
              <a:t>, который содержит два метода:</a:t>
            </a:r>
          </a:p>
          <a:p>
            <a:pPr lvl="0" rtl="0">
              <a:spcBef>
                <a:spcPts val="0"/>
              </a:spcBef>
              <a:buNone/>
            </a:pPr>
            <a:r>
              <a:rPr b="1" lang="en" sz="1400"/>
              <a:t>void writeExternal( ObjectOutput out );</a:t>
            </a:r>
          </a:p>
          <a:p>
            <a:pPr lvl="0" rtl="0">
              <a:spcBef>
                <a:spcPts val="0"/>
              </a:spcBef>
              <a:buNone/>
            </a:pPr>
            <a:r>
              <a:rPr b="1" lang="en" sz="1400"/>
              <a:t>void readExternal( ObjectInput in );</a:t>
            </a:r>
          </a:p>
          <a:p>
            <a:pPr lvl="0" rtl="0">
              <a:spcBef>
                <a:spcPts val="0"/>
              </a:spcBef>
              <a:buNone/>
            </a:pPr>
            <a:r>
              <a:rPr lang="en" sz="1400"/>
              <a:t>    </a:t>
            </a:r>
          </a:p>
          <a:p>
            <a:pPr lvl="0" rtl="0">
              <a:spcBef>
                <a:spcPts val="0"/>
              </a:spcBef>
              <a:buClr>
                <a:schemeClr val="dk1"/>
              </a:buClr>
              <a:buFont typeface="Arial"/>
              <a:buNone/>
            </a:pPr>
            <a:r>
              <a:t/>
            </a:r>
            <a:endParaRPr sz="1400"/>
          </a:p>
          <a:p>
            <a:pPr>
              <a:spcBef>
                <a:spcPts val="0"/>
              </a:spcBef>
              <a:buNone/>
            </a:pPr>
            <a:r>
              <a:t/>
            </a:r>
            <a:endParaRPr sz="1400"/>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Пример</a:t>
            </a:r>
          </a:p>
        </p:txBody>
      </p:sp>
      <p:sp>
        <p:nvSpPr>
          <p:cNvPr id="173" name="Shape 173"/>
          <p:cNvSpPr txBox="1"/>
          <p:nvPr>
            <p:ph idx="1" type="body"/>
          </p:nvPr>
        </p:nvSpPr>
        <p:spPr>
          <a:xfrm>
            <a:off x="457200" y="1460500"/>
            <a:ext cx="4857299" cy="34652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b="1" lang="en" sz="1200">
                <a:solidFill>
                  <a:srgbClr val="000080"/>
                </a:solidFill>
                <a:latin typeface="Courier New"/>
                <a:ea typeface="Courier New"/>
                <a:cs typeface="Courier New"/>
                <a:sym typeface="Courier New"/>
              </a:rPr>
              <a:t>public static void </a:t>
            </a:r>
            <a:r>
              <a:rPr lang="en" sz="1200">
                <a:solidFill>
                  <a:schemeClr val="dk1"/>
                </a:solidFill>
                <a:latin typeface="Courier New"/>
                <a:ea typeface="Courier New"/>
                <a:cs typeface="Courier New"/>
                <a:sym typeface="Courier New"/>
              </a:rPr>
              <a:t>main( String[ ] args )</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throws </a:t>
            </a:r>
            <a:r>
              <a:rPr lang="en" sz="1200">
                <a:solidFill>
                  <a:schemeClr val="dk1"/>
                </a:solidFill>
                <a:latin typeface="Courier New"/>
                <a:ea typeface="Courier New"/>
                <a:cs typeface="Courier New"/>
                <a:sym typeface="Courier New"/>
              </a:rPr>
              <a:t>IOException, ClassNotFoundException {</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ObjectOne o1 = </a:t>
            </a:r>
            <a:r>
              <a:rPr b="1" lang="en" sz="1200">
                <a:solidFill>
                  <a:srgbClr val="000080"/>
                </a:solidFill>
                <a:latin typeface="Courier New"/>
                <a:ea typeface="Courier New"/>
                <a:cs typeface="Courier New"/>
                <a:sym typeface="Courier New"/>
              </a:rPr>
              <a:t>new </a:t>
            </a:r>
            <a:r>
              <a:rPr lang="en" sz="1200">
                <a:solidFill>
                  <a:schemeClr val="dk1"/>
                </a:solidFill>
                <a:latin typeface="Courier New"/>
                <a:ea typeface="Courier New"/>
                <a:cs typeface="Courier New"/>
                <a:sym typeface="Courier New"/>
              </a:rPr>
              <a:t>ObjectOne(</a:t>
            </a:r>
            <a:r>
              <a:rPr b="1" lang="en" sz="1200">
                <a:solidFill>
                  <a:srgbClr val="008000"/>
                </a:solidFill>
                <a:latin typeface="Courier New"/>
                <a:ea typeface="Courier New"/>
                <a:cs typeface="Courier New"/>
                <a:sym typeface="Courier New"/>
              </a:rPr>
              <a:t>"name 1"</a:t>
            </a:r>
            <a:r>
              <a:rPr lang="en" sz="1200">
                <a:solidFill>
                  <a:schemeClr val="dk1"/>
                </a:solidFill>
                <a:latin typeface="Courier New"/>
                <a:ea typeface="Courier New"/>
                <a:cs typeface="Courier New"/>
                <a:sym typeface="Courier New"/>
              </a:rPr>
              <a:t>, </a:t>
            </a:r>
            <a:r>
              <a:rPr b="1" lang="en" sz="1200">
                <a:solidFill>
                  <a:srgbClr val="008000"/>
                </a:solidFill>
                <a:latin typeface="Courier New"/>
                <a:ea typeface="Courier New"/>
                <a:cs typeface="Courier New"/>
                <a:sym typeface="Courier New"/>
              </a:rPr>
              <a:t>"key1"</a:t>
            </a:r>
            <a:r>
              <a:rPr lang="en" sz="1200">
                <a:solidFill>
                  <a:schemeClr val="dk1"/>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System.</a:t>
            </a:r>
            <a:r>
              <a:rPr b="1" i="1" lang="en" sz="1200">
                <a:solidFill>
                  <a:srgbClr val="660E7A"/>
                </a:solidFill>
                <a:latin typeface="Courier New"/>
                <a:ea typeface="Courier New"/>
                <a:cs typeface="Courier New"/>
                <a:sym typeface="Courier New"/>
              </a:rPr>
              <a:t>out</a:t>
            </a:r>
            <a:r>
              <a:rPr lang="en" sz="1200">
                <a:solidFill>
                  <a:schemeClr val="dk1"/>
                </a:solidFill>
                <a:latin typeface="Courier New"/>
                <a:ea typeface="Courier New"/>
                <a:cs typeface="Courier New"/>
                <a:sym typeface="Courier New"/>
              </a:rPr>
              <a:t>.println(o1);</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a:t>
            </a:r>
            <a:r>
              <a:rPr b="1" lang="en" sz="1200">
                <a:solidFill>
                  <a:schemeClr val="dk1"/>
                </a:solidFill>
                <a:latin typeface="Courier New"/>
                <a:ea typeface="Courier New"/>
                <a:cs typeface="Courier New"/>
                <a:sym typeface="Courier New"/>
              </a:rPr>
              <a:t>ObjectOutputStream os = </a:t>
            </a:r>
            <a:r>
              <a:rPr b="1" lang="en" sz="1200">
                <a:solidFill>
                  <a:srgbClr val="000080"/>
                </a:solidFill>
                <a:latin typeface="Courier New"/>
                <a:ea typeface="Courier New"/>
                <a:cs typeface="Courier New"/>
                <a:sym typeface="Courier New"/>
              </a:rPr>
              <a:t>new </a:t>
            </a:r>
            <a:r>
              <a:rPr b="1" lang="en" sz="1200">
                <a:solidFill>
                  <a:schemeClr val="dk1"/>
                </a:solidFill>
                <a:latin typeface="Courier New"/>
                <a:ea typeface="Courier New"/>
                <a:cs typeface="Courier New"/>
                <a:sym typeface="Courier New"/>
              </a:rPr>
              <a:t>ObjectOutputStream(</a:t>
            </a:r>
            <a:r>
              <a:rPr b="1" lang="en" sz="1200">
                <a:solidFill>
                  <a:srgbClr val="000080"/>
                </a:solidFill>
                <a:latin typeface="Courier New"/>
                <a:ea typeface="Courier New"/>
                <a:cs typeface="Courier New"/>
                <a:sym typeface="Courier New"/>
              </a:rPr>
              <a:t>new </a:t>
            </a:r>
            <a:r>
              <a:rPr b="1" lang="en" sz="1200">
                <a:solidFill>
                  <a:schemeClr val="dk1"/>
                </a:solidFill>
                <a:latin typeface="Courier New"/>
                <a:ea typeface="Courier New"/>
                <a:cs typeface="Courier New"/>
                <a:sym typeface="Courier New"/>
              </a:rPr>
              <a:t>FileOutputStream(</a:t>
            </a:r>
            <a:r>
              <a:rPr b="1" lang="en" sz="1200">
                <a:solidFill>
                  <a:srgbClr val="000080"/>
                </a:solidFill>
                <a:latin typeface="Courier New"/>
                <a:ea typeface="Courier New"/>
                <a:cs typeface="Courier New"/>
                <a:sym typeface="Courier New"/>
              </a:rPr>
              <a:t>new </a:t>
            </a:r>
            <a:r>
              <a:rPr b="1" lang="en" sz="1200">
                <a:solidFill>
                  <a:schemeClr val="dk1"/>
                </a:solidFill>
                <a:latin typeface="Courier New"/>
                <a:ea typeface="Courier New"/>
                <a:cs typeface="Courier New"/>
                <a:sym typeface="Courier New"/>
              </a:rPr>
              <a:t>File(</a:t>
            </a:r>
            <a:r>
              <a:rPr b="1" i="1" lang="en" sz="1200">
                <a:solidFill>
                  <a:srgbClr val="660E7A"/>
                </a:solidFill>
                <a:latin typeface="Courier New"/>
                <a:ea typeface="Courier New"/>
                <a:cs typeface="Courier New"/>
                <a:sym typeface="Courier New"/>
              </a:rPr>
              <a:t>fileName</a:t>
            </a:r>
            <a:r>
              <a:rPr b="1" lang="en" sz="1200">
                <a:solidFill>
                  <a:schemeClr val="dk1"/>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a:t>
            </a:r>
            <a:r>
              <a:rPr b="1" lang="en" sz="1200">
                <a:solidFill>
                  <a:schemeClr val="dk1"/>
                </a:solidFill>
                <a:latin typeface="Courier New"/>
                <a:ea typeface="Courier New"/>
                <a:cs typeface="Courier New"/>
                <a:sym typeface="Courier New"/>
              </a:rPr>
              <a:t>os.writeObject(o1);</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a:t>
            </a:r>
            <a:r>
              <a:rPr i="1" lang="en" sz="1200">
                <a:solidFill>
                  <a:srgbClr val="808080"/>
                </a:solidFill>
                <a:latin typeface="Courier New"/>
                <a:ea typeface="Courier New"/>
                <a:cs typeface="Courier New"/>
                <a:sym typeface="Courier New"/>
              </a:rPr>
              <a:t>//os.writeObject(new ObjectTwo("name 2", "key2")); //java.io.NotSerializableException</a:t>
            </a:r>
          </a:p>
          <a:p>
            <a:pPr lvl="0" rtl="0">
              <a:spcBef>
                <a:spcPts val="0"/>
              </a:spcBef>
              <a:buClr>
                <a:schemeClr val="dk1"/>
              </a:buClr>
              <a:buSzPct val="91666"/>
              <a:buFont typeface="Arial"/>
              <a:buNone/>
            </a:pPr>
            <a:r>
              <a:rPr i="1" lang="en" sz="1200">
                <a:solidFill>
                  <a:srgbClr val="808080"/>
                </a:solidFill>
                <a:latin typeface="Courier New"/>
                <a:ea typeface="Courier New"/>
                <a:cs typeface="Courier New"/>
                <a:sym typeface="Courier New"/>
              </a:rPr>
              <a:t>   </a:t>
            </a:r>
            <a:r>
              <a:rPr lang="en" sz="1200">
                <a:solidFill>
                  <a:schemeClr val="dk1"/>
                </a:solidFill>
                <a:latin typeface="Courier New"/>
                <a:ea typeface="Courier New"/>
                <a:cs typeface="Courier New"/>
                <a:sym typeface="Courier New"/>
              </a:rPr>
              <a:t>os.close();</a:t>
            </a:r>
          </a:p>
          <a:p>
            <a:pPr lvl="0" rtl="0">
              <a:spcBef>
                <a:spcPts val="0"/>
              </a:spcBef>
              <a:buClr>
                <a:schemeClr val="dk1"/>
              </a:buClr>
              <a:buFont typeface="Arial"/>
              <a:buNone/>
            </a:pPr>
            <a:r>
              <a:t/>
            </a:r>
            <a:endParaRPr sz="1200">
              <a:solidFill>
                <a:schemeClr val="dk1"/>
              </a:solidFill>
              <a:latin typeface="Courier New"/>
              <a:ea typeface="Courier New"/>
              <a:cs typeface="Courier New"/>
              <a:sym typeface="Courier New"/>
            </a:endParaRP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a:t>
            </a:r>
            <a:r>
              <a:rPr b="1" lang="en" sz="1200">
                <a:solidFill>
                  <a:schemeClr val="dk1"/>
                </a:solidFill>
                <a:latin typeface="Courier New"/>
                <a:ea typeface="Courier New"/>
                <a:cs typeface="Courier New"/>
                <a:sym typeface="Courier New"/>
              </a:rPr>
              <a:t>ObjectInputStream ois = </a:t>
            </a:r>
            <a:r>
              <a:rPr b="1" lang="en" sz="1200">
                <a:solidFill>
                  <a:srgbClr val="000080"/>
                </a:solidFill>
                <a:latin typeface="Courier New"/>
                <a:ea typeface="Courier New"/>
                <a:cs typeface="Courier New"/>
                <a:sym typeface="Courier New"/>
              </a:rPr>
              <a:t>new </a:t>
            </a:r>
            <a:r>
              <a:rPr b="1" lang="en" sz="1200">
                <a:solidFill>
                  <a:schemeClr val="dk1"/>
                </a:solidFill>
                <a:latin typeface="Courier New"/>
                <a:ea typeface="Courier New"/>
                <a:cs typeface="Courier New"/>
                <a:sym typeface="Courier New"/>
              </a:rPr>
              <a:t>ObjectInputStream(</a:t>
            </a:r>
            <a:r>
              <a:rPr b="1" lang="en" sz="1200">
                <a:solidFill>
                  <a:srgbClr val="000080"/>
                </a:solidFill>
                <a:latin typeface="Courier New"/>
                <a:ea typeface="Courier New"/>
                <a:cs typeface="Courier New"/>
                <a:sym typeface="Courier New"/>
              </a:rPr>
              <a:t>new </a:t>
            </a:r>
            <a:r>
              <a:rPr b="1" lang="en" sz="1200">
                <a:solidFill>
                  <a:schemeClr val="dk1"/>
                </a:solidFill>
                <a:latin typeface="Courier New"/>
                <a:ea typeface="Courier New"/>
                <a:cs typeface="Courier New"/>
                <a:sym typeface="Courier New"/>
              </a:rPr>
              <a:t>FileInputStream(</a:t>
            </a:r>
            <a:r>
              <a:rPr b="1" lang="en" sz="1200">
                <a:solidFill>
                  <a:srgbClr val="000080"/>
                </a:solidFill>
                <a:latin typeface="Courier New"/>
                <a:ea typeface="Courier New"/>
                <a:cs typeface="Courier New"/>
                <a:sym typeface="Courier New"/>
              </a:rPr>
              <a:t>new </a:t>
            </a:r>
            <a:r>
              <a:rPr b="1" lang="en" sz="1200">
                <a:solidFill>
                  <a:schemeClr val="dk1"/>
                </a:solidFill>
                <a:latin typeface="Courier New"/>
                <a:ea typeface="Courier New"/>
                <a:cs typeface="Courier New"/>
                <a:sym typeface="Courier New"/>
              </a:rPr>
              <a:t>File(</a:t>
            </a:r>
            <a:r>
              <a:rPr b="1" i="1" lang="en" sz="1200">
                <a:solidFill>
                  <a:srgbClr val="660E7A"/>
                </a:solidFill>
                <a:latin typeface="Courier New"/>
                <a:ea typeface="Courier New"/>
                <a:cs typeface="Courier New"/>
                <a:sym typeface="Courier New"/>
              </a:rPr>
              <a:t>fileName</a:t>
            </a:r>
            <a:r>
              <a:rPr b="1" lang="en" sz="1200">
                <a:solidFill>
                  <a:schemeClr val="dk1"/>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a:t>
            </a:r>
            <a:r>
              <a:rPr b="1" lang="en" sz="1200">
                <a:solidFill>
                  <a:schemeClr val="dk1"/>
                </a:solidFill>
                <a:latin typeface="Courier New"/>
                <a:ea typeface="Courier New"/>
                <a:cs typeface="Courier New"/>
                <a:sym typeface="Courier New"/>
              </a:rPr>
              <a:t>ObjectOne o1FromFile = (ObjectOne)ois.readObject();</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System.</a:t>
            </a:r>
            <a:r>
              <a:rPr b="1" i="1" lang="en" sz="1200">
                <a:solidFill>
                  <a:srgbClr val="660E7A"/>
                </a:solidFill>
                <a:latin typeface="Courier New"/>
                <a:ea typeface="Courier New"/>
                <a:cs typeface="Courier New"/>
                <a:sym typeface="Courier New"/>
              </a:rPr>
              <a:t>out</a:t>
            </a:r>
            <a:r>
              <a:rPr lang="en" sz="1200">
                <a:solidFill>
                  <a:schemeClr val="dk1"/>
                </a:solidFill>
                <a:latin typeface="Courier New"/>
                <a:ea typeface="Courier New"/>
                <a:cs typeface="Courier New"/>
                <a:sym typeface="Courier New"/>
              </a:rPr>
              <a:t>.println(o1FromFile);</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a:t>
            </a:r>
          </a:p>
          <a:p>
            <a:pPr lvl="0" rtl="0">
              <a:spcBef>
                <a:spcPts val="0"/>
              </a:spcBef>
              <a:buClr>
                <a:schemeClr val="dk1"/>
              </a:buClr>
              <a:buFont typeface="Arial"/>
              <a:buNone/>
            </a:pPr>
            <a:r>
              <a:t/>
            </a:r>
            <a:endParaRPr sz="1200">
              <a:solidFill>
                <a:schemeClr val="dk1"/>
              </a:solidFill>
              <a:latin typeface="Courier New"/>
              <a:ea typeface="Courier New"/>
              <a:cs typeface="Courier New"/>
              <a:sym typeface="Courier New"/>
            </a:endParaRPr>
          </a:p>
          <a:p>
            <a:pPr>
              <a:spcBef>
                <a:spcPts val="0"/>
              </a:spcBef>
              <a:buNone/>
            </a:pPr>
            <a:r>
              <a:t/>
            </a:r>
            <a:endParaRPr/>
          </a:p>
        </p:txBody>
      </p:sp>
      <p:sp>
        <p:nvSpPr>
          <p:cNvPr id="174" name="Shape 174"/>
          <p:cNvSpPr txBox="1"/>
          <p:nvPr/>
        </p:nvSpPr>
        <p:spPr>
          <a:xfrm>
            <a:off x="4649050" y="2143500"/>
            <a:ext cx="4331399" cy="3000000"/>
          </a:xfrm>
          <a:prstGeom prst="rect">
            <a:avLst/>
          </a:prstGeom>
          <a:noFill/>
          <a:ln>
            <a:noFill/>
          </a:ln>
        </p:spPr>
        <p:txBody>
          <a:bodyPr anchorCtr="0" anchor="ctr" bIns="91425" lIns="91425" rIns="91425" tIns="91425">
            <a:noAutofit/>
          </a:bodyPr>
          <a:lstStyle/>
          <a:p>
            <a:pPr lvl="0" rtl="0">
              <a:spcBef>
                <a:spcPts val="0"/>
              </a:spcBef>
              <a:buNone/>
            </a:pPr>
            <a:r>
              <a:rPr b="1" lang="en" sz="1200">
                <a:solidFill>
                  <a:srgbClr val="000080"/>
                </a:solidFill>
                <a:latin typeface="Courier New"/>
                <a:ea typeface="Courier New"/>
                <a:cs typeface="Courier New"/>
                <a:sym typeface="Courier New"/>
              </a:rPr>
              <a:t>public static final class </a:t>
            </a:r>
            <a:r>
              <a:rPr lang="en" sz="1200">
                <a:solidFill>
                  <a:schemeClr val="dk1"/>
                </a:solidFill>
                <a:latin typeface="Courier New"/>
                <a:ea typeface="Courier New"/>
                <a:cs typeface="Courier New"/>
                <a:sym typeface="Courier New"/>
              </a:rPr>
              <a:t>ObjectOne </a:t>
            </a:r>
            <a:r>
              <a:rPr b="1" lang="en" sz="1200">
                <a:solidFill>
                  <a:srgbClr val="000080"/>
                </a:solidFill>
                <a:latin typeface="Courier New"/>
                <a:ea typeface="Courier New"/>
                <a:cs typeface="Courier New"/>
                <a:sym typeface="Courier New"/>
              </a:rPr>
              <a:t>implements </a:t>
            </a:r>
            <a:r>
              <a:rPr lang="en" sz="1200">
                <a:solidFill>
                  <a:schemeClr val="dk1"/>
                </a:solidFill>
                <a:latin typeface="Courier New"/>
                <a:ea typeface="Courier New"/>
                <a:cs typeface="Courier New"/>
                <a:sym typeface="Courier New"/>
              </a:rPr>
              <a:t>Serializable {</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private final </a:t>
            </a:r>
            <a:r>
              <a:rPr lang="en" sz="1200">
                <a:solidFill>
                  <a:schemeClr val="dk1"/>
                </a:solidFill>
                <a:latin typeface="Courier New"/>
                <a:ea typeface="Courier New"/>
                <a:cs typeface="Courier New"/>
                <a:sym typeface="Courier New"/>
              </a:rPr>
              <a:t>String </a:t>
            </a:r>
            <a:r>
              <a:rPr b="1" lang="en" sz="1200">
                <a:solidFill>
                  <a:srgbClr val="660E7A"/>
                </a:solidFill>
                <a:latin typeface="Courier New"/>
                <a:ea typeface="Courier New"/>
                <a:cs typeface="Courier New"/>
                <a:sym typeface="Courier New"/>
              </a:rPr>
              <a:t>name</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private transient final </a:t>
            </a:r>
            <a:r>
              <a:rPr lang="en" sz="1200">
                <a:solidFill>
                  <a:schemeClr val="dk1"/>
                </a:solidFill>
                <a:latin typeface="Courier New"/>
                <a:ea typeface="Courier New"/>
                <a:cs typeface="Courier New"/>
                <a:sym typeface="Courier New"/>
              </a:rPr>
              <a:t>String </a:t>
            </a:r>
            <a:r>
              <a:rPr b="1" lang="en" sz="1200">
                <a:solidFill>
                  <a:srgbClr val="660E7A"/>
                </a:solidFill>
                <a:latin typeface="Courier New"/>
                <a:ea typeface="Courier New"/>
                <a:cs typeface="Courier New"/>
                <a:sym typeface="Courier New"/>
              </a:rPr>
              <a:t>key</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public </a:t>
            </a:r>
            <a:r>
              <a:rPr lang="en" sz="1200">
                <a:solidFill>
                  <a:schemeClr val="dk1"/>
                </a:solidFill>
                <a:latin typeface="Courier New"/>
                <a:ea typeface="Courier New"/>
                <a:cs typeface="Courier New"/>
                <a:sym typeface="Courier New"/>
              </a:rPr>
              <a:t>ObjectOne(String name, String key) {</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this</a:t>
            </a:r>
            <a:r>
              <a:rPr lang="en" sz="1200">
                <a:solidFill>
                  <a:schemeClr val="dk1"/>
                </a:solidFill>
                <a:latin typeface="Courier New"/>
                <a:ea typeface="Courier New"/>
                <a:cs typeface="Courier New"/>
                <a:sym typeface="Courier New"/>
              </a:rPr>
              <a:t>.</a:t>
            </a:r>
            <a:r>
              <a:rPr b="1" lang="en" sz="1200">
                <a:solidFill>
                  <a:srgbClr val="660E7A"/>
                </a:solidFill>
                <a:latin typeface="Courier New"/>
                <a:ea typeface="Courier New"/>
                <a:cs typeface="Courier New"/>
                <a:sym typeface="Courier New"/>
              </a:rPr>
              <a:t>name </a:t>
            </a:r>
            <a:r>
              <a:rPr lang="en" sz="1200">
                <a:solidFill>
                  <a:schemeClr val="dk1"/>
                </a:solidFill>
                <a:latin typeface="Courier New"/>
                <a:ea typeface="Courier New"/>
                <a:cs typeface="Courier New"/>
                <a:sym typeface="Courier New"/>
              </a:rPr>
              <a:t>= name;</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this</a:t>
            </a:r>
            <a:r>
              <a:rPr lang="en" sz="1200">
                <a:solidFill>
                  <a:schemeClr val="dk1"/>
                </a:solidFill>
                <a:latin typeface="Courier New"/>
                <a:ea typeface="Courier New"/>
                <a:cs typeface="Courier New"/>
                <a:sym typeface="Courier New"/>
              </a:rPr>
              <a:t>.</a:t>
            </a:r>
            <a:r>
              <a:rPr b="1" lang="en" sz="1200">
                <a:solidFill>
                  <a:srgbClr val="660E7A"/>
                </a:solidFill>
                <a:latin typeface="Courier New"/>
                <a:ea typeface="Courier New"/>
                <a:cs typeface="Courier New"/>
                <a:sym typeface="Courier New"/>
              </a:rPr>
              <a:t>key </a:t>
            </a:r>
            <a:r>
              <a:rPr lang="en" sz="1200">
                <a:solidFill>
                  <a:schemeClr val="dk1"/>
                </a:solidFill>
                <a:latin typeface="Courier New"/>
                <a:ea typeface="Courier New"/>
                <a:cs typeface="Courier New"/>
                <a:sym typeface="Courier New"/>
              </a:rPr>
              <a:t>= key;</a:t>
            </a:r>
          </a:p>
          <a:p>
            <a:pPr lvl="0" rtl="0">
              <a:spcBef>
                <a:spcPts val="0"/>
              </a:spcBef>
              <a:buNone/>
            </a:pPr>
            <a:r>
              <a:rPr lang="en" sz="1200">
                <a:solidFill>
                  <a:schemeClr val="dk1"/>
                </a:solidFill>
                <a:latin typeface="Courier New"/>
                <a:ea typeface="Courier New"/>
                <a:cs typeface="Courier New"/>
                <a:sym typeface="Courier New"/>
              </a:rPr>
              <a:t>   }</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public </a:t>
            </a:r>
            <a:r>
              <a:rPr lang="en" sz="1200">
                <a:solidFill>
                  <a:schemeClr val="dk1"/>
                </a:solidFill>
                <a:latin typeface="Courier New"/>
                <a:ea typeface="Courier New"/>
                <a:cs typeface="Courier New"/>
                <a:sym typeface="Courier New"/>
              </a:rPr>
              <a:t>String getName() {</a:t>
            </a:r>
            <a:r>
              <a:rPr b="1" lang="en" sz="1200">
                <a:solidFill>
                  <a:srgbClr val="000080"/>
                </a:solidFill>
                <a:latin typeface="Courier New"/>
                <a:ea typeface="Courier New"/>
                <a:cs typeface="Courier New"/>
                <a:sym typeface="Courier New"/>
              </a:rPr>
              <a:t>return </a:t>
            </a:r>
            <a:r>
              <a:rPr b="1" lang="en" sz="1200">
                <a:solidFill>
                  <a:srgbClr val="660E7A"/>
                </a:solidFill>
                <a:latin typeface="Courier New"/>
                <a:ea typeface="Courier New"/>
                <a:cs typeface="Courier New"/>
                <a:sym typeface="Courier New"/>
              </a:rPr>
              <a:t>name</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public </a:t>
            </a:r>
            <a:r>
              <a:rPr lang="en" sz="1200">
                <a:solidFill>
                  <a:schemeClr val="dk1"/>
                </a:solidFill>
                <a:latin typeface="Courier New"/>
                <a:ea typeface="Courier New"/>
                <a:cs typeface="Courier New"/>
                <a:sym typeface="Courier New"/>
              </a:rPr>
              <a:t>String getKey() {</a:t>
            </a:r>
            <a:r>
              <a:rPr b="1" lang="en" sz="1200">
                <a:solidFill>
                  <a:srgbClr val="000080"/>
                </a:solidFill>
                <a:latin typeface="Courier New"/>
                <a:ea typeface="Courier New"/>
                <a:cs typeface="Courier New"/>
                <a:sym typeface="Courier New"/>
              </a:rPr>
              <a:t>return </a:t>
            </a:r>
            <a:r>
              <a:rPr b="1" lang="en" sz="1200">
                <a:solidFill>
                  <a:srgbClr val="660E7A"/>
                </a:solidFill>
                <a:latin typeface="Courier New"/>
                <a:ea typeface="Courier New"/>
                <a:cs typeface="Courier New"/>
                <a:sym typeface="Courier New"/>
              </a:rPr>
              <a:t>key</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public </a:t>
            </a:r>
            <a:r>
              <a:rPr lang="en" sz="1200">
                <a:solidFill>
                  <a:schemeClr val="dk1"/>
                </a:solidFill>
                <a:latin typeface="Courier New"/>
                <a:ea typeface="Courier New"/>
                <a:cs typeface="Courier New"/>
                <a:sym typeface="Courier New"/>
              </a:rPr>
              <a:t>String toString() {</a:t>
            </a:r>
            <a:r>
              <a:rPr b="1" lang="en" sz="1200">
                <a:solidFill>
                  <a:srgbClr val="000080"/>
                </a:solidFill>
                <a:latin typeface="Courier New"/>
                <a:ea typeface="Courier New"/>
                <a:cs typeface="Courier New"/>
                <a:sym typeface="Courier New"/>
              </a:rPr>
              <a:t>return </a:t>
            </a:r>
            <a:r>
              <a:rPr b="1" lang="en" sz="1200">
                <a:solidFill>
                  <a:srgbClr val="008000"/>
                </a:solidFill>
                <a:latin typeface="Courier New"/>
                <a:ea typeface="Courier New"/>
                <a:cs typeface="Courier New"/>
                <a:sym typeface="Courier New"/>
              </a:rPr>
              <a:t>" " </a:t>
            </a: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this</a:t>
            </a:r>
            <a:r>
              <a:rPr lang="en" sz="1200">
                <a:solidFill>
                  <a:schemeClr val="dk1"/>
                </a:solidFill>
                <a:latin typeface="Courier New"/>
                <a:ea typeface="Courier New"/>
                <a:cs typeface="Courier New"/>
                <a:sym typeface="Courier New"/>
              </a:rPr>
              <a:t>.</a:t>
            </a:r>
            <a:r>
              <a:rPr b="1" lang="en" sz="1200">
                <a:solidFill>
                  <a:srgbClr val="660E7A"/>
                </a:solidFill>
                <a:latin typeface="Courier New"/>
                <a:ea typeface="Courier New"/>
                <a:cs typeface="Courier New"/>
                <a:sym typeface="Courier New"/>
              </a:rPr>
              <a:t>name </a:t>
            </a:r>
            <a:r>
              <a:rPr lang="en" sz="1200">
                <a:solidFill>
                  <a:schemeClr val="dk1"/>
                </a:solidFill>
                <a:latin typeface="Courier New"/>
                <a:ea typeface="Courier New"/>
                <a:cs typeface="Courier New"/>
                <a:sym typeface="Courier New"/>
              </a:rPr>
              <a:t>+ </a:t>
            </a:r>
            <a:r>
              <a:rPr b="1" lang="en" sz="1200">
                <a:solidFill>
                  <a:srgbClr val="008000"/>
                </a:solidFill>
                <a:latin typeface="Courier New"/>
                <a:ea typeface="Courier New"/>
                <a:cs typeface="Courier New"/>
                <a:sym typeface="Courier New"/>
              </a:rPr>
              <a:t>" : " </a:t>
            </a:r>
            <a:r>
              <a:rPr lang="en" sz="1200">
                <a:solidFill>
                  <a:schemeClr val="dk1"/>
                </a:solidFill>
                <a:latin typeface="Courier New"/>
                <a:ea typeface="Courier New"/>
                <a:cs typeface="Courier New"/>
                <a:sym typeface="Courier New"/>
              </a:rPr>
              <a:t>+</a:t>
            </a:r>
            <a:r>
              <a:rPr b="1" lang="en" sz="1200">
                <a:solidFill>
                  <a:srgbClr val="000080"/>
                </a:solidFill>
                <a:latin typeface="Courier New"/>
                <a:ea typeface="Courier New"/>
                <a:cs typeface="Courier New"/>
                <a:sym typeface="Courier New"/>
              </a:rPr>
              <a:t> his</a:t>
            </a:r>
            <a:r>
              <a:rPr lang="en" sz="1200">
                <a:solidFill>
                  <a:schemeClr val="dk1"/>
                </a:solidFill>
                <a:latin typeface="Courier New"/>
                <a:ea typeface="Courier New"/>
                <a:cs typeface="Courier New"/>
                <a:sym typeface="Courier New"/>
              </a:rPr>
              <a:t>.</a:t>
            </a:r>
            <a:r>
              <a:rPr b="1" lang="en" sz="1200">
                <a:solidFill>
                  <a:srgbClr val="660E7A"/>
                </a:solidFill>
                <a:latin typeface="Courier New"/>
                <a:ea typeface="Courier New"/>
                <a:cs typeface="Courier New"/>
                <a:sym typeface="Courier New"/>
              </a:rPr>
              <a:t>key</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a:t>
            </a:r>
          </a:p>
          <a:p>
            <a:pPr lvl="0" rtl="0">
              <a:spcBef>
                <a:spcPts val="0"/>
              </a:spcBef>
              <a:buNone/>
            </a:pPr>
            <a:r>
              <a:t/>
            </a:r>
            <a:endParaRPr sz="1200">
              <a:solidFill>
                <a:schemeClr val="dk1"/>
              </a:solidFill>
              <a:latin typeface="Courier New"/>
              <a:ea typeface="Courier New"/>
              <a:cs typeface="Courier New"/>
              <a:sym typeface="Courier New"/>
            </a:endParaRPr>
          </a:p>
          <a:p>
            <a:pPr lvl="0" rtl="0">
              <a:spcBef>
                <a:spcPts val="0"/>
              </a:spcBef>
              <a:buNone/>
            </a:pPr>
            <a:r>
              <a:rPr b="1" lang="en" sz="1200">
                <a:solidFill>
                  <a:srgbClr val="000080"/>
                </a:solidFill>
                <a:latin typeface="Courier New"/>
                <a:ea typeface="Courier New"/>
                <a:cs typeface="Courier New"/>
                <a:sym typeface="Courier New"/>
              </a:rPr>
              <a:t>public static final class </a:t>
            </a:r>
            <a:r>
              <a:rPr lang="en" sz="1200">
                <a:solidFill>
                  <a:schemeClr val="dk1"/>
                </a:solidFill>
                <a:latin typeface="Courier New"/>
                <a:ea typeface="Courier New"/>
                <a:cs typeface="Courier New"/>
                <a:sym typeface="Courier New"/>
              </a:rPr>
              <a:t>ObjectTwo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Пример</a:t>
            </a:r>
          </a:p>
        </p:txBody>
      </p:sp>
      <p:sp>
        <p:nvSpPr>
          <p:cNvPr id="180" name="Shape 180"/>
          <p:cNvSpPr txBox="1"/>
          <p:nvPr/>
        </p:nvSpPr>
        <p:spPr>
          <a:xfrm>
            <a:off x="317700" y="1347475"/>
            <a:ext cx="8369100" cy="3675600"/>
          </a:xfrm>
          <a:prstGeom prst="rect">
            <a:avLst/>
          </a:prstGeom>
          <a:noFill/>
          <a:ln>
            <a:noFill/>
          </a:ln>
        </p:spPr>
        <p:txBody>
          <a:bodyPr anchorCtr="0" anchor="ctr" bIns="91425" lIns="91425" rIns="91425" tIns="91425">
            <a:noAutofit/>
          </a:bodyPr>
          <a:lstStyle/>
          <a:p>
            <a:pPr lvl="0" rtl="0">
              <a:spcBef>
                <a:spcPts val="0"/>
              </a:spcBef>
              <a:buNone/>
            </a:pPr>
            <a:r>
              <a:rPr b="1" lang="en" sz="1200">
                <a:solidFill>
                  <a:srgbClr val="000080"/>
                </a:solidFill>
                <a:latin typeface="Courier New"/>
                <a:ea typeface="Courier New"/>
                <a:cs typeface="Courier New"/>
                <a:sym typeface="Courier New"/>
              </a:rPr>
              <a:t>public static final class </a:t>
            </a:r>
            <a:r>
              <a:rPr lang="en" sz="1200">
                <a:solidFill>
                  <a:schemeClr val="dk1"/>
                </a:solidFill>
                <a:latin typeface="Courier New"/>
                <a:ea typeface="Courier New"/>
                <a:cs typeface="Courier New"/>
                <a:sym typeface="Courier New"/>
              </a:rPr>
              <a:t>ObjectTwo </a:t>
            </a:r>
            <a:r>
              <a:rPr b="1" lang="en" sz="1200">
                <a:solidFill>
                  <a:srgbClr val="000080"/>
                </a:solidFill>
                <a:latin typeface="Courier New"/>
                <a:ea typeface="Courier New"/>
                <a:cs typeface="Courier New"/>
                <a:sym typeface="Courier New"/>
              </a:rPr>
              <a:t>implements </a:t>
            </a:r>
            <a:r>
              <a:rPr lang="en" sz="1200">
                <a:solidFill>
                  <a:schemeClr val="dk1"/>
                </a:solidFill>
                <a:latin typeface="Courier New"/>
                <a:ea typeface="Courier New"/>
                <a:cs typeface="Courier New"/>
                <a:sym typeface="Courier New"/>
              </a:rPr>
              <a:t>Externalizable{</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private </a:t>
            </a:r>
            <a:r>
              <a:rPr lang="en" sz="1200">
                <a:solidFill>
                  <a:schemeClr val="dk1"/>
                </a:solidFill>
                <a:latin typeface="Courier New"/>
                <a:ea typeface="Courier New"/>
                <a:cs typeface="Courier New"/>
                <a:sym typeface="Courier New"/>
              </a:rPr>
              <a:t>String </a:t>
            </a:r>
            <a:r>
              <a:rPr b="1" lang="en" sz="1200">
                <a:solidFill>
                  <a:srgbClr val="660E7A"/>
                </a:solidFill>
                <a:latin typeface="Courier New"/>
                <a:ea typeface="Courier New"/>
                <a:cs typeface="Courier New"/>
                <a:sym typeface="Courier New"/>
              </a:rPr>
              <a:t>name</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private transient </a:t>
            </a:r>
            <a:r>
              <a:rPr lang="en" sz="1200">
                <a:solidFill>
                  <a:schemeClr val="dk1"/>
                </a:solidFill>
                <a:latin typeface="Courier New"/>
                <a:ea typeface="Courier New"/>
                <a:cs typeface="Courier New"/>
                <a:sym typeface="Courier New"/>
              </a:rPr>
              <a:t>String </a:t>
            </a:r>
            <a:r>
              <a:rPr b="1" lang="en" sz="1200">
                <a:solidFill>
                  <a:srgbClr val="660E7A"/>
                </a:solidFill>
                <a:latin typeface="Courier New"/>
                <a:ea typeface="Courier New"/>
                <a:cs typeface="Courier New"/>
                <a:sym typeface="Courier New"/>
              </a:rPr>
              <a:t>key</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public </a:t>
            </a:r>
            <a:r>
              <a:rPr lang="en" sz="1200">
                <a:solidFill>
                  <a:schemeClr val="dk1"/>
                </a:solidFill>
                <a:latin typeface="Courier New"/>
                <a:ea typeface="Courier New"/>
                <a:cs typeface="Courier New"/>
                <a:sym typeface="Courier New"/>
              </a:rPr>
              <a:t>ObjectTwo(){}</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public </a:t>
            </a:r>
            <a:r>
              <a:rPr lang="en" sz="1200">
                <a:solidFill>
                  <a:schemeClr val="dk1"/>
                </a:solidFill>
                <a:latin typeface="Courier New"/>
                <a:ea typeface="Courier New"/>
                <a:cs typeface="Courier New"/>
                <a:sym typeface="Courier New"/>
              </a:rPr>
              <a:t>ObjectTwo(String name, String key) {</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this</a:t>
            </a:r>
            <a:r>
              <a:rPr lang="en" sz="1200">
                <a:solidFill>
                  <a:schemeClr val="dk1"/>
                </a:solidFill>
                <a:latin typeface="Courier New"/>
                <a:ea typeface="Courier New"/>
                <a:cs typeface="Courier New"/>
                <a:sym typeface="Courier New"/>
              </a:rPr>
              <a:t>.</a:t>
            </a:r>
            <a:r>
              <a:rPr b="1" lang="en" sz="1200">
                <a:solidFill>
                  <a:srgbClr val="660E7A"/>
                </a:solidFill>
                <a:latin typeface="Courier New"/>
                <a:ea typeface="Courier New"/>
                <a:cs typeface="Courier New"/>
                <a:sym typeface="Courier New"/>
              </a:rPr>
              <a:t>name </a:t>
            </a:r>
            <a:r>
              <a:rPr lang="en" sz="1200">
                <a:solidFill>
                  <a:schemeClr val="dk1"/>
                </a:solidFill>
                <a:latin typeface="Courier New"/>
                <a:ea typeface="Courier New"/>
                <a:cs typeface="Courier New"/>
                <a:sym typeface="Courier New"/>
              </a:rPr>
              <a:t>= name;</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this</a:t>
            </a:r>
            <a:r>
              <a:rPr lang="en" sz="1200">
                <a:solidFill>
                  <a:schemeClr val="dk1"/>
                </a:solidFill>
                <a:latin typeface="Courier New"/>
                <a:ea typeface="Courier New"/>
                <a:cs typeface="Courier New"/>
                <a:sym typeface="Courier New"/>
              </a:rPr>
              <a:t>.</a:t>
            </a:r>
            <a:r>
              <a:rPr b="1" lang="en" sz="1200">
                <a:solidFill>
                  <a:srgbClr val="660E7A"/>
                </a:solidFill>
                <a:latin typeface="Courier New"/>
                <a:ea typeface="Courier New"/>
                <a:cs typeface="Courier New"/>
                <a:sym typeface="Courier New"/>
              </a:rPr>
              <a:t>key </a:t>
            </a:r>
            <a:r>
              <a:rPr lang="en" sz="1200">
                <a:solidFill>
                  <a:schemeClr val="dk1"/>
                </a:solidFill>
                <a:latin typeface="Courier New"/>
                <a:ea typeface="Courier New"/>
                <a:cs typeface="Courier New"/>
                <a:sym typeface="Courier New"/>
              </a:rPr>
              <a:t>= key;</a:t>
            </a:r>
          </a:p>
          <a:p>
            <a:pPr lvl="0" rtl="0">
              <a:spcBef>
                <a:spcPts val="0"/>
              </a:spcBef>
              <a:buNone/>
            </a:pPr>
            <a:r>
              <a:rPr lang="en" sz="1200">
                <a:solidFill>
                  <a:schemeClr val="dk1"/>
                </a:solidFill>
                <a:latin typeface="Courier New"/>
                <a:ea typeface="Courier New"/>
                <a:cs typeface="Courier New"/>
                <a:sym typeface="Courier New"/>
              </a:rPr>
              <a:t>   }</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public </a:t>
            </a:r>
            <a:r>
              <a:rPr lang="en" sz="1200">
                <a:solidFill>
                  <a:schemeClr val="dk1"/>
                </a:solidFill>
                <a:latin typeface="Courier New"/>
                <a:ea typeface="Courier New"/>
                <a:cs typeface="Courier New"/>
                <a:sym typeface="Courier New"/>
              </a:rPr>
              <a:t>String getName() {</a:t>
            </a:r>
            <a:r>
              <a:rPr b="1" lang="en" sz="1200">
                <a:solidFill>
                  <a:srgbClr val="000080"/>
                </a:solidFill>
                <a:latin typeface="Courier New"/>
                <a:ea typeface="Courier New"/>
                <a:cs typeface="Courier New"/>
                <a:sym typeface="Courier New"/>
              </a:rPr>
              <a:t>return </a:t>
            </a:r>
            <a:r>
              <a:rPr b="1" lang="en" sz="1200">
                <a:solidFill>
                  <a:srgbClr val="660E7A"/>
                </a:solidFill>
                <a:latin typeface="Courier New"/>
                <a:ea typeface="Courier New"/>
                <a:cs typeface="Courier New"/>
                <a:sym typeface="Courier New"/>
              </a:rPr>
              <a:t>name</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public </a:t>
            </a:r>
            <a:r>
              <a:rPr lang="en" sz="1200">
                <a:solidFill>
                  <a:schemeClr val="dk1"/>
                </a:solidFill>
                <a:latin typeface="Courier New"/>
                <a:ea typeface="Courier New"/>
                <a:cs typeface="Courier New"/>
                <a:sym typeface="Courier New"/>
              </a:rPr>
              <a:t>String getKey() {</a:t>
            </a:r>
            <a:r>
              <a:rPr b="1" lang="en" sz="1200">
                <a:solidFill>
                  <a:srgbClr val="000080"/>
                </a:solidFill>
                <a:latin typeface="Courier New"/>
                <a:ea typeface="Courier New"/>
                <a:cs typeface="Courier New"/>
                <a:sym typeface="Courier New"/>
              </a:rPr>
              <a:t>return </a:t>
            </a:r>
            <a:r>
              <a:rPr b="1" lang="en" sz="1200">
                <a:solidFill>
                  <a:srgbClr val="660E7A"/>
                </a:solidFill>
                <a:latin typeface="Courier New"/>
                <a:ea typeface="Courier New"/>
                <a:cs typeface="Courier New"/>
                <a:sym typeface="Courier New"/>
              </a:rPr>
              <a:t>key</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public </a:t>
            </a:r>
            <a:r>
              <a:rPr lang="en" sz="1200">
                <a:solidFill>
                  <a:schemeClr val="dk1"/>
                </a:solidFill>
                <a:latin typeface="Courier New"/>
                <a:ea typeface="Courier New"/>
                <a:cs typeface="Courier New"/>
                <a:sym typeface="Courier New"/>
              </a:rPr>
              <a:t>String toString() {</a:t>
            </a:r>
            <a:r>
              <a:rPr b="1" lang="en" sz="1200">
                <a:solidFill>
                  <a:srgbClr val="000080"/>
                </a:solidFill>
                <a:latin typeface="Courier New"/>
                <a:ea typeface="Courier New"/>
                <a:cs typeface="Courier New"/>
                <a:sym typeface="Courier New"/>
              </a:rPr>
              <a:t>return </a:t>
            </a:r>
            <a:r>
              <a:rPr b="1" lang="en" sz="1200">
                <a:solidFill>
                  <a:srgbClr val="008000"/>
                </a:solidFill>
                <a:latin typeface="Courier New"/>
                <a:ea typeface="Courier New"/>
                <a:cs typeface="Courier New"/>
                <a:sym typeface="Courier New"/>
              </a:rPr>
              <a:t>" " </a:t>
            </a: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this</a:t>
            </a:r>
            <a:r>
              <a:rPr lang="en" sz="1200">
                <a:solidFill>
                  <a:schemeClr val="dk1"/>
                </a:solidFill>
                <a:latin typeface="Courier New"/>
                <a:ea typeface="Courier New"/>
                <a:cs typeface="Courier New"/>
                <a:sym typeface="Courier New"/>
              </a:rPr>
              <a:t>.</a:t>
            </a:r>
            <a:r>
              <a:rPr b="1" lang="en" sz="1200">
                <a:solidFill>
                  <a:srgbClr val="660E7A"/>
                </a:solidFill>
                <a:latin typeface="Courier New"/>
                <a:ea typeface="Courier New"/>
                <a:cs typeface="Courier New"/>
                <a:sym typeface="Courier New"/>
              </a:rPr>
              <a:t>name </a:t>
            </a:r>
            <a:r>
              <a:rPr lang="en" sz="1200">
                <a:solidFill>
                  <a:schemeClr val="dk1"/>
                </a:solidFill>
                <a:latin typeface="Courier New"/>
                <a:ea typeface="Courier New"/>
                <a:cs typeface="Courier New"/>
                <a:sym typeface="Courier New"/>
              </a:rPr>
              <a:t>+ </a:t>
            </a:r>
            <a:r>
              <a:rPr b="1" lang="en" sz="1200">
                <a:solidFill>
                  <a:srgbClr val="008000"/>
                </a:solidFill>
                <a:latin typeface="Courier New"/>
                <a:ea typeface="Courier New"/>
                <a:cs typeface="Courier New"/>
                <a:sym typeface="Courier New"/>
              </a:rPr>
              <a:t>" : " </a:t>
            </a: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this</a:t>
            </a:r>
            <a:r>
              <a:rPr lang="en" sz="1200">
                <a:solidFill>
                  <a:schemeClr val="dk1"/>
                </a:solidFill>
                <a:latin typeface="Courier New"/>
                <a:ea typeface="Courier New"/>
                <a:cs typeface="Courier New"/>
                <a:sym typeface="Courier New"/>
              </a:rPr>
              <a:t>.</a:t>
            </a:r>
            <a:r>
              <a:rPr b="1" lang="en" sz="1200">
                <a:solidFill>
                  <a:srgbClr val="660E7A"/>
                </a:solidFill>
                <a:latin typeface="Courier New"/>
                <a:ea typeface="Courier New"/>
                <a:cs typeface="Courier New"/>
                <a:sym typeface="Courier New"/>
              </a:rPr>
              <a:t>key</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a:t>
            </a:r>
            <a:r>
              <a:rPr lang="en" sz="1200">
                <a:solidFill>
                  <a:srgbClr val="808000"/>
                </a:solidFill>
                <a:latin typeface="Courier New"/>
                <a:ea typeface="Courier New"/>
                <a:cs typeface="Courier New"/>
                <a:sym typeface="Courier New"/>
              </a:rPr>
              <a:t>@Override</a:t>
            </a:r>
          </a:p>
          <a:p>
            <a:pPr lvl="0" rtl="0">
              <a:spcBef>
                <a:spcPts val="0"/>
              </a:spcBef>
              <a:buNone/>
            </a:pPr>
            <a:r>
              <a:rPr lang="en" sz="1200">
                <a:solidFill>
                  <a:srgbClr val="808000"/>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public void </a:t>
            </a:r>
            <a:r>
              <a:rPr lang="en" sz="1200">
                <a:solidFill>
                  <a:schemeClr val="dk1"/>
                </a:solidFill>
                <a:latin typeface="Courier New"/>
                <a:ea typeface="Courier New"/>
                <a:cs typeface="Courier New"/>
                <a:sym typeface="Courier New"/>
              </a:rPr>
              <a:t>writeExternal(ObjectOutput out) </a:t>
            </a:r>
            <a:r>
              <a:rPr b="1" lang="en" sz="1200">
                <a:solidFill>
                  <a:srgbClr val="000080"/>
                </a:solidFill>
                <a:latin typeface="Courier New"/>
                <a:ea typeface="Courier New"/>
                <a:cs typeface="Courier New"/>
                <a:sym typeface="Courier New"/>
              </a:rPr>
              <a:t>throws </a:t>
            </a:r>
            <a:r>
              <a:rPr lang="en" sz="1200">
                <a:solidFill>
                  <a:schemeClr val="dk1"/>
                </a:solidFill>
                <a:latin typeface="Courier New"/>
                <a:ea typeface="Courier New"/>
                <a:cs typeface="Courier New"/>
                <a:sym typeface="Courier New"/>
              </a:rPr>
              <a:t>IOException {</a:t>
            </a:r>
          </a:p>
          <a:p>
            <a:pPr lvl="0" rtl="0">
              <a:spcBef>
                <a:spcPts val="0"/>
              </a:spcBef>
              <a:buNone/>
            </a:pPr>
            <a:r>
              <a:rPr lang="en" sz="1200">
                <a:solidFill>
                  <a:schemeClr val="dk1"/>
                </a:solidFill>
                <a:latin typeface="Courier New"/>
                <a:ea typeface="Courier New"/>
                <a:cs typeface="Courier New"/>
                <a:sym typeface="Courier New"/>
              </a:rPr>
              <a:t>       out.writeUTF(</a:t>
            </a:r>
            <a:r>
              <a:rPr b="1" lang="en" sz="1200">
                <a:solidFill>
                  <a:srgbClr val="000080"/>
                </a:solidFill>
                <a:latin typeface="Courier New"/>
                <a:ea typeface="Courier New"/>
                <a:cs typeface="Courier New"/>
                <a:sym typeface="Courier New"/>
              </a:rPr>
              <a:t>this</a:t>
            </a:r>
            <a:r>
              <a:rPr lang="en" sz="1200">
                <a:solidFill>
                  <a:schemeClr val="dk1"/>
                </a:solidFill>
                <a:latin typeface="Courier New"/>
                <a:ea typeface="Courier New"/>
                <a:cs typeface="Courier New"/>
                <a:sym typeface="Courier New"/>
              </a:rPr>
              <a:t>.</a:t>
            </a:r>
            <a:r>
              <a:rPr b="1" lang="en" sz="1200">
                <a:solidFill>
                  <a:srgbClr val="660E7A"/>
                </a:solidFill>
                <a:latin typeface="Courier New"/>
                <a:ea typeface="Courier New"/>
                <a:cs typeface="Courier New"/>
                <a:sym typeface="Courier New"/>
              </a:rPr>
              <a:t>name</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a:t>
            </a:r>
          </a:p>
          <a:p>
            <a:pPr lvl="0" rtl="0">
              <a:spcBef>
                <a:spcPts val="0"/>
              </a:spcBef>
              <a:buNone/>
            </a:pPr>
            <a:r>
              <a:rPr lang="en" sz="1200">
                <a:solidFill>
                  <a:schemeClr val="dk1"/>
                </a:solidFill>
                <a:latin typeface="Courier New"/>
                <a:ea typeface="Courier New"/>
                <a:cs typeface="Courier New"/>
                <a:sym typeface="Courier New"/>
              </a:rPr>
              <a:t>   </a:t>
            </a:r>
            <a:r>
              <a:rPr lang="en" sz="1200">
                <a:solidFill>
                  <a:srgbClr val="808000"/>
                </a:solidFill>
                <a:latin typeface="Courier New"/>
                <a:ea typeface="Courier New"/>
                <a:cs typeface="Courier New"/>
                <a:sym typeface="Courier New"/>
              </a:rPr>
              <a:t>@Override</a:t>
            </a:r>
          </a:p>
          <a:p>
            <a:pPr lvl="0" rtl="0">
              <a:spcBef>
                <a:spcPts val="0"/>
              </a:spcBef>
              <a:buNone/>
            </a:pPr>
            <a:r>
              <a:rPr lang="en" sz="1200">
                <a:solidFill>
                  <a:srgbClr val="808000"/>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public void </a:t>
            </a:r>
            <a:r>
              <a:rPr lang="en" sz="1200">
                <a:solidFill>
                  <a:schemeClr val="dk1"/>
                </a:solidFill>
                <a:latin typeface="Courier New"/>
                <a:ea typeface="Courier New"/>
                <a:cs typeface="Courier New"/>
                <a:sym typeface="Courier New"/>
              </a:rPr>
              <a:t>readExternal(ObjectInput in) </a:t>
            </a:r>
            <a:r>
              <a:rPr b="1" lang="en" sz="1200">
                <a:solidFill>
                  <a:srgbClr val="000080"/>
                </a:solidFill>
                <a:latin typeface="Courier New"/>
                <a:ea typeface="Courier New"/>
                <a:cs typeface="Courier New"/>
                <a:sym typeface="Courier New"/>
              </a:rPr>
              <a:t>throws </a:t>
            </a:r>
            <a:r>
              <a:rPr lang="en" sz="1200">
                <a:solidFill>
                  <a:schemeClr val="dk1"/>
                </a:solidFill>
                <a:latin typeface="Courier New"/>
                <a:ea typeface="Courier New"/>
                <a:cs typeface="Courier New"/>
                <a:sym typeface="Courier New"/>
              </a:rPr>
              <a:t>IOException, ClassNotFoundException {</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this</a:t>
            </a:r>
            <a:r>
              <a:rPr lang="en" sz="1200">
                <a:solidFill>
                  <a:schemeClr val="dk1"/>
                </a:solidFill>
                <a:latin typeface="Courier New"/>
                <a:ea typeface="Courier New"/>
                <a:cs typeface="Courier New"/>
                <a:sym typeface="Courier New"/>
              </a:rPr>
              <a:t>.</a:t>
            </a:r>
            <a:r>
              <a:rPr b="1" lang="en" sz="1200">
                <a:solidFill>
                  <a:srgbClr val="660E7A"/>
                </a:solidFill>
                <a:latin typeface="Courier New"/>
                <a:ea typeface="Courier New"/>
                <a:cs typeface="Courier New"/>
                <a:sym typeface="Courier New"/>
              </a:rPr>
              <a:t>name </a:t>
            </a:r>
            <a:r>
              <a:rPr lang="en" sz="1200">
                <a:solidFill>
                  <a:schemeClr val="dk1"/>
                </a:solidFill>
                <a:latin typeface="Courier New"/>
                <a:ea typeface="Courier New"/>
                <a:cs typeface="Courier New"/>
                <a:sym typeface="Courier New"/>
              </a:rPr>
              <a:t>= in.readUTF();</a:t>
            </a:r>
          </a:p>
          <a:p>
            <a:pPr lvl="0" rtl="0">
              <a:spcBef>
                <a:spcPts val="0"/>
              </a:spcBef>
              <a:buNone/>
            </a:pPr>
            <a:r>
              <a:rPr lang="en" sz="1200">
                <a:solidFill>
                  <a:schemeClr val="dk1"/>
                </a:solidFill>
                <a:latin typeface="Courier New"/>
                <a:ea typeface="Courier New"/>
                <a:cs typeface="Courier New"/>
                <a:sym typeface="Courier New"/>
              </a:rPr>
              <a:t>   }</a:t>
            </a:r>
          </a:p>
          <a:p>
            <a:pPr lvl="0" rtl="0">
              <a:spcBef>
                <a:spcPts val="0"/>
              </a:spcBef>
              <a:buNone/>
            </a:pPr>
            <a:r>
              <a:rPr lang="en" sz="1200">
                <a:solidFill>
                  <a:schemeClr val="dk1"/>
                </a:solidFill>
                <a:latin typeface="Courier New"/>
                <a:ea typeface="Courier New"/>
                <a:cs typeface="Courier New"/>
                <a:sym typeface="Courier New"/>
              </a:rPr>
              <a: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Файлы</a:t>
            </a:r>
          </a:p>
        </p:txBody>
      </p:sp>
      <p:sp>
        <p:nvSpPr>
          <p:cNvPr id="49" name="Shape 49"/>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Класс File предназначен для работы с элементами файловой системы: </a:t>
            </a:r>
            <a:r>
              <a:rPr b="1" lang="en" sz="1200"/>
              <a:t>каталогами и файлами</a:t>
            </a:r>
            <a:r>
              <a:rPr lang="en" sz="1200"/>
              <a:t>.</a:t>
            </a:r>
          </a:p>
          <a:p>
            <a:pPr lvl="0" rtl="0">
              <a:spcBef>
                <a:spcPts val="0"/>
              </a:spcBef>
              <a:buClr>
                <a:schemeClr val="dk1"/>
              </a:buClr>
              <a:buSzPct val="91666"/>
              <a:buFont typeface="Arial"/>
              <a:buNone/>
            </a:pPr>
            <a:r>
              <a:rPr lang="en" sz="1200"/>
              <a:t>Класс позволяет получить информацию о файле:</a:t>
            </a:r>
          </a:p>
          <a:p>
            <a:pPr indent="-304800" lvl="0" marL="457200" rtl="0">
              <a:spcBef>
                <a:spcPts val="0"/>
              </a:spcBef>
              <a:buClr>
                <a:schemeClr val="dk2"/>
              </a:buClr>
              <a:buSzPct val="100000"/>
              <a:buFont typeface="Arial"/>
              <a:buChar char="●"/>
            </a:pPr>
            <a:r>
              <a:rPr lang="en" sz="1200"/>
              <a:t>права доступа,</a:t>
            </a:r>
          </a:p>
          <a:p>
            <a:pPr indent="-304800" lvl="0" marL="457200" rtl="0">
              <a:spcBef>
                <a:spcPts val="0"/>
              </a:spcBef>
              <a:buClr>
                <a:schemeClr val="dk2"/>
              </a:buClr>
              <a:buSzPct val="100000"/>
              <a:buFont typeface="Arial"/>
              <a:buChar char="●"/>
            </a:pPr>
            <a:r>
              <a:rPr lang="en" sz="1200"/>
              <a:t>время и дата создания,</a:t>
            </a:r>
          </a:p>
          <a:p>
            <a:pPr indent="-304800" lvl="0" marL="457200" rtl="0">
              <a:spcBef>
                <a:spcPts val="0"/>
              </a:spcBef>
              <a:buClr>
                <a:schemeClr val="dk2"/>
              </a:buClr>
              <a:buSzPct val="100000"/>
              <a:buFont typeface="Arial"/>
              <a:buChar char="●"/>
            </a:pPr>
            <a:r>
              <a:rPr lang="en" sz="1200"/>
              <a:t>путь к каталогу.</a:t>
            </a:r>
          </a:p>
          <a:p>
            <a:pPr lvl="0" rtl="0">
              <a:spcBef>
                <a:spcPts val="0"/>
              </a:spcBef>
              <a:buClr>
                <a:schemeClr val="dk1"/>
              </a:buClr>
              <a:buSzPct val="91666"/>
              <a:buFont typeface="Arial"/>
              <a:buNone/>
            </a:pPr>
            <a:r>
              <a:rPr lang="en" sz="1200"/>
              <a:t>А также осуществлять навигацию по иерархиям подкаталогов.</a:t>
            </a:r>
          </a:p>
          <a:p>
            <a:pPr lvl="0" rtl="0">
              <a:spcBef>
                <a:spcPts val="0"/>
              </a:spcBef>
              <a:buClr>
                <a:schemeClr val="dk1"/>
              </a:buClr>
              <a:buSzPct val="91666"/>
              <a:buFont typeface="Arial"/>
              <a:buNone/>
            </a:pPr>
            <a:r>
              <a:rPr lang="en" sz="1200"/>
              <a:t>Каждый объект File представляет </a:t>
            </a:r>
            <a:r>
              <a:rPr b="1" lang="en" sz="1200"/>
              <a:t>абстрактный файл или каталог</a:t>
            </a:r>
            <a:r>
              <a:rPr lang="en" sz="1200"/>
              <a:t>, </a:t>
            </a:r>
            <a:r>
              <a:rPr b="1" lang="en" sz="1200"/>
              <a:t>возможно и не существующий</a:t>
            </a:r>
            <a:r>
              <a:rPr lang="en" sz="1200"/>
              <a:t>.</a:t>
            </a:r>
          </a:p>
          <a:p>
            <a:pPr rtl="0">
              <a:spcBef>
                <a:spcPts val="0"/>
              </a:spcBef>
              <a:buNone/>
            </a:pPr>
            <a:r>
              <a:rPr b="1" lang="en" sz="1200"/>
              <a:t>Абстрактный путь</a:t>
            </a:r>
            <a:r>
              <a:rPr lang="en" sz="1200"/>
              <a:t>, который заключает в себе объект File, состоит из не обязательного системно-зависимого префикса и последовательности имен</a:t>
            </a:r>
          </a:p>
          <a:p>
            <a:pPr lvl="0" rtl="0">
              <a:spcBef>
                <a:spcPts val="0"/>
              </a:spcBef>
              <a:buClr>
                <a:schemeClr val="dk1"/>
              </a:buClr>
              <a:buSzPct val="91666"/>
              <a:buFont typeface="Arial"/>
              <a:buNone/>
            </a:pPr>
            <a:r>
              <a:rPr lang="en" sz="1200"/>
              <a:t>Для создания объектов класса File можно использовать один из следующих конструкторов.</a:t>
            </a:r>
          </a:p>
          <a:p>
            <a:pPr lvl="0" rtl="0">
              <a:spcBef>
                <a:spcPts val="0"/>
              </a:spcBef>
              <a:buClr>
                <a:schemeClr val="dk1"/>
              </a:buClr>
              <a:buSzPct val="91666"/>
              <a:buFont typeface="Arial"/>
              <a:buNone/>
            </a:pPr>
            <a:r>
              <a:rPr b="1" lang="en" sz="1200"/>
              <a:t>File(File dir, String name)</a:t>
            </a:r>
            <a:r>
              <a:rPr lang="en" sz="1200"/>
              <a:t> - указывается объекта класса File (каталог) и имя файла;</a:t>
            </a:r>
          </a:p>
          <a:p>
            <a:pPr lvl="0" rtl="0">
              <a:spcBef>
                <a:spcPts val="0"/>
              </a:spcBef>
              <a:buClr>
                <a:schemeClr val="dk1"/>
              </a:buClr>
              <a:buSzPct val="91666"/>
              <a:buFont typeface="Arial"/>
              <a:buNone/>
            </a:pPr>
            <a:r>
              <a:rPr b="1" lang="en" sz="1200"/>
              <a:t>File(String filePath)</a:t>
            </a:r>
            <a:r>
              <a:rPr lang="en" sz="1200"/>
              <a:t> - указывается путь к файлу с его именем</a:t>
            </a:r>
          </a:p>
          <a:p>
            <a:pPr>
              <a:spcBef>
                <a:spcPts val="0"/>
              </a:spcBef>
              <a:buNone/>
            </a:pPr>
            <a:r>
              <a:rPr b="1" lang="en" sz="1200"/>
              <a:t>File(String dirPath, String name) </a:t>
            </a:r>
            <a:r>
              <a:rPr lang="en" sz="1200"/>
              <a:t>- указывается путь к файлу и имя файла</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File</a:t>
            </a:r>
          </a:p>
        </p:txBody>
      </p:sp>
      <p:sp>
        <p:nvSpPr>
          <p:cNvPr id="55" name="Shape 55"/>
          <p:cNvSpPr txBox="1"/>
          <p:nvPr>
            <p:ph idx="1" type="body"/>
          </p:nvPr>
        </p:nvSpPr>
        <p:spPr>
          <a:xfrm>
            <a:off x="176675" y="1460500"/>
            <a:ext cx="5106600" cy="3465299"/>
          </a:xfrm>
          <a:prstGeom prst="rect">
            <a:avLst/>
          </a:prstGeom>
        </p:spPr>
        <p:txBody>
          <a:bodyPr anchorCtr="0" anchor="t" bIns="91425" lIns="91425" rIns="91425" tIns="91425">
            <a:noAutofit/>
          </a:bodyPr>
          <a:lstStyle/>
          <a:p>
            <a:pPr indent="-304800" lvl="0" marL="457200" rtl="0">
              <a:spcBef>
                <a:spcPts val="0"/>
              </a:spcBef>
              <a:buClr>
                <a:schemeClr val="dk2"/>
              </a:buClr>
              <a:buSzPct val="100000"/>
              <a:buFont typeface="Arial"/>
              <a:buChar char="●"/>
            </a:pPr>
            <a:r>
              <a:rPr b="1" lang="en" sz="1200"/>
              <a:t>getAbsolutePath</a:t>
            </a:r>
            <a:r>
              <a:rPr lang="en" sz="1200"/>
              <a:t>() - абсолютный путь файла, начиная с корня системы.</a:t>
            </a:r>
          </a:p>
          <a:p>
            <a:pPr indent="-304800" lvl="0" marL="457200" rtl="0">
              <a:spcBef>
                <a:spcPts val="0"/>
              </a:spcBef>
              <a:buClr>
                <a:schemeClr val="dk2"/>
              </a:buClr>
              <a:buSzPct val="100000"/>
              <a:buFont typeface="Arial"/>
              <a:buChar char="●"/>
            </a:pPr>
            <a:r>
              <a:rPr b="1" lang="en" sz="1200"/>
              <a:t>canRead</a:t>
            </a:r>
            <a:r>
              <a:rPr lang="en" sz="1200"/>
              <a:t>() - доступно для чтения</a:t>
            </a:r>
          </a:p>
          <a:p>
            <a:pPr indent="-304800" lvl="0" marL="457200" rtl="0">
              <a:spcBef>
                <a:spcPts val="0"/>
              </a:spcBef>
              <a:buClr>
                <a:schemeClr val="dk2"/>
              </a:buClr>
              <a:buSzPct val="100000"/>
              <a:buFont typeface="Arial"/>
              <a:buChar char="●"/>
            </a:pPr>
            <a:r>
              <a:rPr b="1" lang="en" sz="1200"/>
              <a:t>canWrite</a:t>
            </a:r>
            <a:r>
              <a:rPr lang="en" sz="1200"/>
              <a:t>() - доступно для записи</a:t>
            </a:r>
          </a:p>
          <a:p>
            <a:pPr indent="-304800" lvl="0" marL="457200" rtl="0">
              <a:spcBef>
                <a:spcPts val="0"/>
              </a:spcBef>
              <a:buClr>
                <a:schemeClr val="dk2"/>
              </a:buClr>
              <a:buSzPct val="100000"/>
              <a:buFont typeface="Arial"/>
              <a:buChar char="●"/>
            </a:pPr>
            <a:r>
              <a:rPr b="1" lang="en" sz="1200"/>
              <a:t>exists</a:t>
            </a:r>
            <a:r>
              <a:rPr lang="en" sz="1200"/>
              <a:t>() - файл существует или нет</a:t>
            </a:r>
          </a:p>
          <a:p>
            <a:pPr indent="-304800" lvl="0" marL="457200" rtl="0">
              <a:spcBef>
                <a:spcPts val="0"/>
              </a:spcBef>
              <a:buClr>
                <a:schemeClr val="dk2"/>
              </a:buClr>
              <a:buSzPct val="100000"/>
              <a:buFont typeface="Arial"/>
              <a:buChar char="●"/>
            </a:pPr>
            <a:r>
              <a:rPr b="1" lang="en" sz="1200"/>
              <a:t>getName</a:t>
            </a:r>
            <a:r>
              <a:rPr lang="en" sz="1200"/>
              <a:t>() - возвращает имя файла</a:t>
            </a:r>
          </a:p>
          <a:p>
            <a:pPr indent="-304800" lvl="0" marL="457200" rtl="0">
              <a:spcBef>
                <a:spcPts val="0"/>
              </a:spcBef>
              <a:buClr>
                <a:schemeClr val="dk2"/>
              </a:buClr>
              <a:buSzPct val="100000"/>
              <a:buFont typeface="Arial"/>
              <a:buChar char="●"/>
            </a:pPr>
            <a:r>
              <a:rPr b="1" lang="en" sz="1200"/>
              <a:t>getParent() </a:t>
            </a:r>
            <a:r>
              <a:rPr lang="en" sz="1200"/>
              <a:t>- возвращает имя родительского каталога</a:t>
            </a:r>
          </a:p>
          <a:p>
            <a:pPr indent="-304800" lvl="0" marL="457200" rtl="0">
              <a:spcBef>
                <a:spcPts val="0"/>
              </a:spcBef>
              <a:buClr>
                <a:schemeClr val="dk2"/>
              </a:buClr>
              <a:buSzPct val="100000"/>
              <a:buFont typeface="Arial"/>
              <a:buChar char="●"/>
            </a:pPr>
            <a:r>
              <a:rPr b="1" lang="en" sz="1200"/>
              <a:t>getPath</a:t>
            </a:r>
            <a:r>
              <a:rPr lang="en" sz="1200"/>
              <a:t>() - путь</a:t>
            </a:r>
          </a:p>
          <a:p>
            <a:pPr indent="-304800" lvl="0" marL="457200" rtl="0">
              <a:spcBef>
                <a:spcPts val="0"/>
              </a:spcBef>
              <a:buClr>
                <a:schemeClr val="dk2"/>
              </a:buClr>
              <a:buSzPct val="100000"/>
              <a:buFont typeface="Arial"/>
              <a:buChar char="●"/>
            </a:pPr>
            <a:r>
              <a:rPr b="1" lang="en" sz="1200"/>
              <a:t>lastModified</a:t>
            </a:r>
            <a:r>
              <a:rPr lang="en" sz="1200"/>
              <a:t>() - дата последнего изменения</a:t>
            </a:r>
          </a:p>
          <a:p>
            <a:pPr indent="-304800" lvl="0" marL="457200" rtl="0">
              <a:spcBef>
                <a:spcPts val="0"/>
              </a:spcBef>
              <a:buClr>
                <a:schemeClr val="dk2"/>
              </a:buClr>
              <a:buSzPct val="100000"/>
              <a:buFont typeface="Arial"/>
              <a:buChar char="●"/>
            </a:pPr>
            <a:r>
              <a:rPr b="1" lang="en" sz="1200"/>
              <a:t>isFile</a:t>
            </a:r>
            <a:r>
              <a:rPr lang="en" sz="1200"/>
              <a:t>() - объект является файлом, а не каталогом</a:t>
            </a:r>
          </a:p>
          <a:p>
            <a:pPr indent="-304800" lvl="0" marL="457200" rtl="0">
              <a:spcBef>
                <a:spcPts val="0"/>
              </a:spcBef>
              <a:buClr>
                <a:schemeClr val="dk2"/>
              </a:buClr>
              <a:buSzPct val="100000"/>
              <a:buFont typeface="Arial"/>
              <a:buChar char="●"/>
            </a:pPr>
            <a:r>
              <a:rPr b="1" lang="en" sz="1200"/>
              <a:t>isDirectory </a:t>
            </a:r>
            <a:r>
              <a:rPr lang="en" sz="1200"/>
              <a:t>- объект является каталогом</a:t>
            </a:r>
          </a:p>
          <a:p>
            <a:pPr indent="-304800" lvl="0" marL="457200" rtl="0">
              <a:spcBef>
                <a:spcPts val="0"/>
              </a:spcBef>
              <a:buClr>
                <a:schemeClr val="dk2"/>
              </a:buClr>
              <a:buSzPct val="100000"/>
              <a:buFont typeface="Arial"/>
              <a:buChar char="●"/>
            </a:pPr>
            <a:r>
              <a:rPr b="1" lang="en" sz="1200"/>
              <a:t>isAbsolute</a:t>
            </a:r>
            <a:r>
              <a:rPr lang="en" sz="1200"/>
              <a:t>() - возвращает true, если файл имеет абсолютный путь</a:t>
            </a:r>
          </a:p>
          <a:p>
            <a:pPr indent="-304800" lvl="0" marL="457200" rtl="0">
              <a:spcBef>
                <a:spcPts val="0"/>
              </a:spcBef>
              <a:buClr>
                <a:schemeClr val="dk2"/>
              </a:buClr>
              <a:buSzPct val="100000"/>
              <a:buFont typeface="Arial"/>
              <a:buChar char="●"/>
            </a:pPr>
            <a:r>
              <a:rPr b="1" lang="en" sz="1200"/>
              <a:t>renameTo</a:t>
            </a:r>
            <a:r>
              <a:rPr lang="en" sz="1200"/>
              <a:t>(File newPath) - переименовывает файл. В параметре указывается имя нового имени файла. Если переименование прошло неудачно, то возвр. false</a:t>
            </a:r>
          </a:p>
          <a:p>
            <a:pPr indent="-304800" lvl="0" marL="457200" rtl="0">
              <a:spcBef>
                <a:spcPts val="0"/>
              </a:spcBef>
              <a:buClr>
                <a:schemeClr val="dk2"/>
              </a:buClr>
              <a:buSzPct val="100000"/>
              <a:buFont typeface="Arial"/>
              <a:buChar char="●"/>
            </a:pPr>
            <a:r>
              <a:rPr b="1" lang="en" sz="1200"/>
              <a:t>delete</a:t>
            </a:r>
            <a:r>
              <a:rPr lang="en" sz="1200"/>
              <a:t>() - удаляет файл. Также можно удалить пустой катало</a:t>
            </a:r>
          </a:p>
          <a:p>
            <a:pPr lvl="0" rtl="0">
              <a:spcBef>
                <a:spcPts val="0"/>
              </a:spcBef>
              <a:buNone/>
            </a:pPr>
            <a:r>
              <a:t/>
            </a:r>
            <a:endParaRPr sz="1200"/>
          </a:p>
        </p:txBody>
      </p:sp>
      <p:sp>
        <p:nvSpPr>
          <p:cNvPr id="56" name="Shape 56"/>
          <p:cNvSpPr txBox="1"/>
          <p:nvPr/>
        </p:nvSpPr>
        <p:spPr>
          <a:xfrm>
            <a:off x="5200350" y="2492900"/>
            <a:ext cx="3852899" cy="1734000"/>
          </a:xfrm>
          <a:prstGeom prst="rect">
            <a:avLst/>
          </a:prstGeom>
          <a:noFill/>
          <a:ln>
            <a:noFill/>
          </a:ln>
        </p:spPr>
        <p:txBody>
          <a:bodyPr anchorCtr="0" anchor="ctr" bIns="91425" lIns="91425" rIns="91425" tIns="91425">
            <a:noAutofit/>
          </a:bodyPr>
          <a:lstStyle/>
          <a:p>
            <a:pPr lvl="0" rtl="0">
              <a:spcBef>
                <a:spcPts val="0"/>
              </a:spcBef>
              <a:buNone/>
            </a:pPr>
            <a:r>
              <a:rPr lang="en"/>
              <a:t>String[] list(FilenameFilter filter) // *E1</a:t>
            </a:r>
          </a:p>
          <a:p>
            <a:pPr lvl="0" rtl="0">
              <a:spcBef>
                <a:spcPts val="0"/>
              </a:spcBef>
              <a:buNone/>
            </a:pPr>
            <a:r>
              <a:t/>
            </a:r>
            <a:endParaRPr/>
          </a:p>
          <a:p>
            <a:pPr lvl="0" rtl="0">
              <a:spcBef>
                <a:spcPts val="0"/>
              </a:spcBef>
              <a:buNone/>
            </a:pPr>
            <a:r>
              <a:rPr lang="en"/>
              <a:t>interface FilenameFilter {</a:t>
            </a:r>
          </a:p>
          <a:p>
            <a:pPr lvl="0" rtl="0">
              <a:spcBef>
                <a:spcPts val="0"/>
              </a:spcBef>
              <a:buNone/>
            </a:pPr>
            <a:r>
              <a:rPr lang="en"/>
              <a:t>	boolean accept(File dir, String name);</a:t>
            </a:r>
          </a:p>
          <a:p>
            <a:pPr lvl="0" rtl="0">
              <a:spcBef>
                <a:spcPts val="0"/>
              </a:spcBef>
              <a:buNone/>
            </a:pPr>
            <a:r>
              <a:rPr lang="en"/>
              <a:t>}</a:t>
            </a:r>
          </a:p>
          <a:p>
            <a:pPr lvl="0" rt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I/O</a:t>
            </a:r>
          </a:p>
        </p:txBody>
      </p:sp>
      <p:pic>
        <p:nvPicPr>
          <p:cNvPr id="62" name="Shape 62"/>
          <p:cNvPicPr preferRelativeResize="0"/>
          <p:nvPr/>
        </p:nvPicPr>
        <p:blipFill>
          <a:blip r:embed="rId3">
            <a:alphaModFix/>
          </a:blip>
          <a:stretch>
            <a:fillRect/>
          </a:stretch>
        </p:blipFill>
        <p:spPr>
          <a:xfrm>
            <a:off x="176674" y="1403750"/>
            <a:ext cx="4902124" cy="3739749"/>
          </a:xfrm>
          <a:prstGeom prst="rect">
            <a:avLst/>
          </a:prstGeom>
          <a:noFill/>
          <a:ln>
            <a:noFill/>
          </a:ln>
        </p:spPr>
      </p:pic>
      <p:sp>
        <p:nvSpPr>
          <p:cNvPr id="63" name="Shape 63"/>
          <p:cNvSpPr txBox="1"/>
          <p:nvPr/>
        </p:nvSpPr>
        <p:spPr>
          <a:xfrm>
            <a:off x="5078800" y="1347475"/>
            <a:ext cx="3608100" cy="2867999"/>
          </a:xfrm>
          <a:prstGeom prst="rect">
            <a:avLst/>
          </a:prstGeom>
          <a:noFill/>
          <a:ln>
            <a:noFill/>
          </a:ln>
        </p:spPr>
        <p:txBody>
          <a:bodyPr anchorCtr="0" anchor="t" bIns="91425" lIns="91425" rIns="91425" tIns="91425">
            <a:noAutofit/>
          </a:bodyPr>
          <a:lstStyle/>
          <a:p>
            <a:pPr lvl="0" rtl="0">
              <a:spcBef>
                <a:spcPts val="0"/>
              </a:spcBef>
              <a:buNone/>
            </a:pPr>
            <a:r>
              <a:rPr lang="en" sz="1200"/>
              <a:t>Пакет I/O необходим для чтения необработанных данных из источника и записи в приемник. В роли источников/приемников могут выступать:</a:t>
            </a:r>
          </a:p>
          <a:p>
            <a:pPr indent="-304800" lvl="0" marL="457200" rtl="0">
              <a:spcBef>
                <a:spcPts val="0"/>
              </a:spcBef>
              <a:buClr>
                <a:srgbClr val="000000"/>
              </a:buClr>
              <a:buSzPct val="100000"/>
              <a:buFont typeface="Arial"/>
              <a:buChar char="●"/>
            </a:pPr>
            <a:r>
              <a:rPr lang="en" sz="1200"/>
              <a:t>Буферы из области памяти (например массивы)</a:t>
            </a:r>
          </a:p>
          <a:p>
            <a:pPr indent="-304800" lvl="0" marL="457200" rtl="0">
              <a:spcBef>
                <a:spcPts val="0"/>
              </a:spcBef>
              <a:buClr>
                <a:srgbClr val="000000"/>
              </a:buClr>
              <a:buSzPct val="100000"/>
              <a:buFont typeface="Arial"/>
              <a:buChar char="●"/>
            </a:pPr>
            <a:r>
              <a:rPr lang="en" sz="1200"/>
              <a:t>System.in, System.out, System.error</a:t>
            </a:r>
          </a:p>
          <a:p>
            <a:pPr indent="-304800" lvl="0" marL="457200" rtl="0">
              <a:spcBef>
                <a:spcPts val="0"/>
              </a:spcBef>
              <a:buClr>
                <a:srgbClr val="000000"/>
              </a:buClr>
              <a:buSzPct val="100000"/>
              <a:buFont typeface="Arial"/>
              <a:buChar char="●"/>
            </a:pPr>
            <a:r>
              <a:rPr lang="en" sz="1200"/>
              <a:t>Соединения по сети</a:t>
            </a:r>
          </a:p>
          <a:p>
            <a:pPr indent="-304800" lvl="0" marL="457200" rtl="0">
              <a:spcBef>
                <a:spcPts val="0"/>
              </a:spcBef>
              <a:buClr>
                <a:srgbClr val="000000"/>
              </a:buClr>
              <a:buSzPct val="100000"/>
              <a:buFont typeface="Arial"/>
              <a:buChar char="●"/>
            </a:pPr>
            <a:r>
              <a:rPr lang="en" sz="1200"/>
              <a:t>Файлы</a:t>
            </a:r>
          </a:p>
          <a:p>
            <a:pPr indent="-304800" lvl="0" marL="457200" rtl="0">
              <a:spcBef>
                <a:spcPts val="0"/>
              </a:spcBef>
              <a:buClr>
                <a:srgbClr val="000000"/>
              </a:buClr>
              <a:buSzPct val="100000"/>
              <a:buFont typeface="Arial"/>
              <a:buChar char="●"/>
            </a:pPr>
            <a:r>
              <a:rPr lang="en" sz="1200"/>
              <a:t>Каналы</a:t>
            </a:r>
          </a:p>
          <a:p>
            <a:pPr rtl="0">
              <a:spcBef>
                <a:spcPts val="0"/>
              </a:spcBef>
              <a:buNone/>
            </a:pPr>
            <a:r>
              <a:t/>
            </a:r>
            <a:endParaRPr sz="1200"/>
          </a:p>
          <a:p>
            <a:pPr lvl="0" rtl="0">
              <a:spcBef>
                <a:spcPts val="0"/>
              </a:spcBef>
              <a:buClr>
                <a:schemeClr val="dk1"/>
              </a:buClr>
              <a:buSzPct val="91666"/>
              <a:buFont typeface="Arial"/>
              <a:buNone/>
            </a:pPr>
            <a:r>
              <a:rPr lang="en" sz="1200"/>
              <a:t>Для чтения данных из источника, программе необходимы входные потоки (InputStream или Reader). А для записи - выходные потоки (OutputStream или Writer).</a:t>
            </a:r>
          </a:p>
          <a:p>
            <a:pPr lvl="0" rtl="0">
              <a:spcBef>
                <a:spcPts val="0"/>
              </a:spcBef>
              <a:buClr>
                <a:schemeClr val="dk1"/>
              </a:buClr>
              <a:buFont typeface="Arial"/>
              <a:buNone/>
            </a:pPr>
            <a:r>
              <a:t/>
            </a:r>
            <a:endParaRPr sz="1200"/>
          </a:p>
          <a:p>
            <a:pPr lvl="0" rtl="0">
              <a:spcBef>
                <a:spcPts val="0"/>
              </a:spcBef>
              <a:buNone/>
            </a:pPr>
            <a:r>
              <a:t/>
            </a:r>
            <a:endParaRPr sz="1200"/>
          </a:p>
        </p:txBody>
      </p:sp>
      <p:pic>
        <p:nvPicPr>
          <p:cNvPr id="64" name="Shape 64"/>
          <p:cNvPicPr preferRelativeResize="0"/>
          <p:nvPr/>
        </p:nvPicPr>
        <p:blipFill>
          <a:blip r:embed="rId4">
            <a:alphaModFix/>
          </a:blip>
          <a:stretch>
            <a:fillRect/>
          </a:stretch>
        </p:blipFill>
        <p:spPr>
          <a:xfrm>
            <a:off x="5461150" y="4160275"/>
            <a:ext cx="3156500" cy="93989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b="0" lang="en" sz="3000"/>
              <a:t>Пакет java.io.</a:t>
            </a:r>
            <a:br>
              <a:rPr b="0" lang="en" sz="3000"/>
            </a:br>
            <a:r>
              <a:rPr b="0" lang="en" sz="3000"/>
              <a:t>Иерархия классов байтовых потоков ввода</a:t>
            </a:r>
          </a:p>
        </p:txBody>
      </p:sp>
      <p:pic>
        <p:nvPicPr>
          <p:cNvPr id="70" name="Shape 70"/>
          <p:cNvPicPr preferRelativeResize="0"/>
          <p:nvPr/>
        </p:nvPicPr>
        <p:blipFill>
          <a:blip r:embed="rId3">
            <a:alphaModFix/>
          </a:blip>
          <a:stretch>
            <a:fillRect/>
          </a:stretch>
        </p:blipFill>
        <p:spPr>
          <a:xfrm>
            <a:off x="1476375" y="1347475"/>
            <a:ext cx="5311449" cy="374379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sz="3500"/>
              <a:t>Пакет java.io.</a:t>
            </a:r>
            <a:br>
              <a:rPr lang="en" sz="3500"/>
            </a:br>
            <a:r>
              <a:rPr lang="en" sz="3500"/>
              <a:t>Байтовые потоки ввода</a:t>
            </a:r>
          </a:p>
        </p:txBody>
      </p:sp>
      <p:sp>
        <p:nvSpPr>
          <p:cNvPr id="76" name="Shape 76"/>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b="1" lang="en" sz="1200"/>
              <a:t>StringBufferInputStream </a:t>
            </a:r>
            <a:r>
              <a:rPr lang="en" sz="1200"/>
              <a:t>– устарел, использовать его не рекомендуется;</a:t>
            </a:r>
          </a:p>
          <a:p>
            <a:pPr lvl="0" rtl="0">
              <a:spcBef>
                <a:spcPts val="0"/>
              </a:spcBef>
              <a:buClr>
                <a:schemeClr val="dk1"/>
              </a:buClr>
              <a:buSzPct val="91666"/>
              <a:buFont typeface="Arial"/>
              <a:buNone/>
            </a:pPr>
            <a:r>
              <a:rPr b="1" lang="en" sz="1200"/>
              <a:t>SequenceInputStream </a:t>
            </a:r>
            <a:r>
              <a:rPr lang="en" sz="1200"/>
              <a:t>– реализует конкатенацию двух или более входных потоков (аргументы конструктора);</a:t>
            </a:r>
          </a:p>
          <a:p>
            <a:pPr lvl="0" rtl="0">
              <a:spcBef>
                <a:spcPts val="0"/>
              </a:spcBef>
              <a:buClr>
                <a:schemeClr val="dk1"/>
              </a:buClr>
              <a:buSzPct val="91666"/>
              <a:buFont typeface="Arial"/>
              <a:buNone/>
            </a:pPr>
            <a:r>
              <a:rPr b="1" lang="en" sz="1200"/>
              <a:t>ByteArrayInputStream </a:t>
            </a:r>
            <a:r>
              <a:rPr lang="en" sz="1200"/>
              <a:t>– в качестве источника байтового потока используется байтовый массив (аргумент конструктора);</a:t>
            </a:r>
          </a:p>
          <a:p>
            <a:pPr lvl="0" rtl="0">
              <a:spcBef>
                <a:spcPts val="0"/>
              </a:spcBef>
              <a:buClr>
                <a:schemeClr val="dk1"/>
              </a:buClr>
              <a:buSzPct val="91666"/>
              <a:buFont typeface="Arial"/>
              <a:buNone/>
            </a:pPr>
            <a:r>
              <a:rPr b="1" lang="en" sz="1200"/>
              <a:t>PipedInputStream </a:t>
            </a:r>
            <a:r>
              <a:rPr lang="en" sz="1200"/>
              <a:t>– в качестве источника используется аналогичный, но противонаправленный поток вывода PipedOutputStream в многопоточной или многозадачной реализации приложения;</a:t>
            </a:r>
          </a:p>
          <a:p>
            <a:pPr lvl="0" rtl="0">
              <a:spcBef>
                <a:spcPts val="0"/>
              </a:spcBef>
              <a:buClr>
                <a:schemeClr val="dk1"/>
              </a:buClr>
              <a:buSzPct val="91666"/>
              <a:buFont typeface="Arial"/>
              <a:buNone/>
            </a:pPr>
            <a:r>
              <a:rPr b="1" lang="en" sz="1200"/>
              <a:t>ObjectInputStream </a:t>
            </a:r>
            <a:r>
              <a:rPr lang="en" sz="1200"/>
              <a:t>– основа механизма сериализации/ десериализации объектов; в качестве источника используется результат выполненной ранее работы класса ObjectOutputStream;</a:t>
            </a:r>
          </a:p>
          <a:p>
            <a:pPr lvl="0" rtl="0">
              <a:spcBef>
                <a:spcPts val="0"/>
              </a:spcBef>
              <a:buClr>
                <a:schemeClr val="dk1"/>
              </a:buClr>
              <a:buSzPct val="91666"/>
              <a:buFont typeface="Arial"/>
              <a:buNone/>
            </a:pPr>
            <a:r>
              <a:rPr b="1" lang="en" sz="1200"/>
              <a:t>FileInputStream </a:t>
            </a:r>
            <a:r>
              <a:rPr lang="en" sz="1200"/>
              <a:t>– в качестве источника данных используется файл на внешнем носителе;</a:t>
            </a:r>
          </a:p>
          <a:p>
            <a:pPr lvl="0" rtl="0">
              <a:spcBef>
                <a:spcPts val="0"/>
              </a:spcBef>
              <a:buClr>
                <a:schemeClr val="dk1"/>
              </a:buClr>
              <a:buSzPct val="91666"/>
              <a:buFont typeface="Arial"/>
              <a:buNone/>
            </a:pPr>
            <a:r>
              <a:rPr b="1" lang="en" sz="1200"/>
              <a:t>FilterInputStream </a:t>
            </a:r>
            <a:r>
              <a:rPr lang="en" sz="1200"/>
              <a:t>– абстрактный класс, используемый как шаблон для настройки классов ввода, наследуемых от класса InputStream.</a:t>
            </a:r>
          </a:p>
          <a:p>
            <a:pPr lvl="0" rtl="0">
              <a:spcBef>
                <a:spcPts val="0"/>
              </a:spcBef>
              <a:buClr>
                <a:schemeClr val="dk1"/>
              </a:buClr>
              <a:buSzPct val="91666"/>
              <a:buFont typeface="Arial"/>
              <a:buNone/>
            </a:pPr>
            <a:r>
              <a:rPr b="1" lang="en" sz="1200"/>
              <a:t>DataInputStream </a:t>
            </a:r>
            <a:r>
              <a:rPr lang="en" sz="1200"/>
              <a:t>– позволяет читать данные примитивных типов из любого InputStream; этот класс частично устарел, перекрывающий набор методов содержится в ObjectInputStream.</a:t>
            </a:r>
          </a:p>
          <a:p>
            <a:pPr lvl="0" rtl="0">
              <a:spcBef>
                <a:spcPts val="0"/>
              </a:spcBef>
              <a:buClr>
                <a:schemeClr val="dk1"/>
              </a:buClr>
              <a:buFont typeface="Arial"/>
              <a:buNone/>
            </a:pPr>
            <a:r>
              <a:t/>
            </a:r>
            <a:endParaRPr sz="1200"/>
          </a:p>
          <a:p>
            <a:pPr>
              <a:spcBef>
                <a:spcPts val="0"/>
              </a:spcBef>
              <a:buNone/>
            </a:pPr>
            <a:r>
              <a:t/>
            </a:r>
            <a:endParaRPr sz="120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sz="3000"/>
              <a:t>Наследники класса FilterInputStream</a:t>
            </a:r>
          </a:p>
        </p:txBody>
      </p:sp>
      <p:sp>
        <p:nvSpPr>
          <p:cNvPr id="82" name="Shape 82"/>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Классы, производные от </a:t>
            </a:r>
            <a:r>
              <a:rPr b="1" lang="en" sz="1200"/>
              <a:t>FilterInputStream</a:t>
            </a:r>
            <a:r>
              <a:rPr lang="en" sz="1200"/>
              <a:t>, выполняют две различные миссии. Класс </a:t>
            </a:r>
            <a:r>
              <a:rPr b="1" lang="en" sz="1200"/>
              <a:t>DataInputStream </a:t>
            </a:r>
            <a:r>
              <a:rPr lang="en" sz="1200"/>
              <a:t>позволяет читать из потока различные типы простейших данных и строки. Практически все методы этого класса (за единственным исключением </a:t>
            </a:r>
            <a:r>
              <a:rPr b="1" lang="en" sz="1200"/>
              <a:t>skipBytes(</a:t>
            </a:r>
            <a:r>
              <a:rPr lang="en" sz="1200"/>
              <a:t> </a:t>
            </a:r>
            <a:r>
              <a:rPr b="1" lang="en" sz="1200"/>
              <a:t>)</a:t>
            </a:r>
            <a:r>
              <a:rPr lang="en" sz="1200"/>
              <a:t>) начинаются с префикса </a:t>
            </a:r>
            <a:r>
              <a:rPr b="1" lang="en" sz="1200"/>
              <a:t>read </a:t>
            </a:r>
            <a:r>
              <a:rPr lang="en" sz="1200"/>
              <a:t>— например, </a:t>
            </a:r>
            <a:r>
              <a:rPr b="1" lang="en" sz="1200"/>
              <a:t>readByte</a:t>
            </a:r>
            <a:r>
              <a:rPr lang="en" sz="1200"/>
              <a:t>( ), </a:t>
            </a:r>
            <a:r>
              <a:rPr b="1" lang="en" sz="1200"/>
              <a:t>readFloat</a:t>
            </a:r>
            <a:r>
              <a:rPr lang="en" sz="1200"/>
              <a:t>( ) и т. п. Этот класс, вместе с «парным» классом </a:t>
            </a:r>
            <a:r>
              <a:rPr b="1" lang="en" sz="1200"/>
              <a:t>DataOutputStream</a:t>
            </a:r>
            <a:r>
              <a:rPr lang="en" sz="1200"/>
              <a:t>, предоставляет возможность направленной передачи примитивных данных посредством потоков.</a:t>
            </a:r>
          </a:p>
          <a:p>
            <a:pPr lvl="0" rtl="0">
              <a:spcBef>
                <a:spcPts val="0"/>
              </a:spcBef>
              <a:buClr>
                <a:schemeClr val="dk1"/>
              </a:buClr>
              <a:buSzPct val="91666"/>
              <a:buFont typeface="Arial"/>
              <a:buNone/>
            </a:pPr>
            <a:r>
              <a:rPr lang="en" sz="1200"/>
              <a:t>    Другие классы-наследники изменяют внутренние механизмы входного потока: применение буферизации, подсчет количества прочитанных строк (что позволяет запросить или задать номер строки), возможность возврата в поток только что прочитанных символов.</a:t>
            </a:r>
          </a:p>
          <a:p>
            <a:pPr lvl="0" rtl="0">
              <a:spcBef>
                <a:spcPts val="0"/>
              </a:spcBef>
              <a:buClr>
                <a:schemeClr val="dk1"/>
              </a:buClr>
              <a:buSzPct val="91666"/>
              <a:buFont typeface="Arial"/>
              <a:buNone/>
            </a:pPr>
            <a:r>
              <a:rPr lang="en" sz="1200"/>
              <a:t>    </a:t>
            </a:r>
            <a:r>
              <a:rPr b="1" lang="en" sz="1200"/>
              <a:t>BufferedInputStream </a:t>
            </a:r>
            <a:r>
              <a:rPr lang="en" sz="1200"/>
              <a:t>– добавляет внутренний буфер для предотвращения лишних обращений к операционной системе, которая, как правило, тоже осуществляет буферизацию.</a:t>
            </a:r>
          </a:p>
          <a:p>
            <a:pPr lvl="0" rtl="0">
              <a:spcBef>
                <a:spcPts val="0"/>
              </a:spcBef>
              <a:buClr>
                <a:schemeClr val="dk1"/>
              </a:buClr>
              <a:buSzPct val="91666"/>
              <a:buFont typeface="Arial"/>
              <a:buNone/>
            </a:pPr>
            <a:r>
              <a:rPr lang="en" sz="1200"/>
              <a:t>    </a:t>
            </a:r>
            <a:r>
              <a:rPr b="1" lang="en" sz="1200"/>
              <a:t>LineNumberInputStream </a:t>
            </a:r>
            <a:r>
              <a:rPr lang="en" sz="1200"/>
              <a:t>– обеспечивает подсчет количества считанных текстовых строк, возможность получения их номеров и перехода к чтению строки с заданным номером.</a:t>
            </a:r>
          </a:p>
          <a:p>
            <a:pPr lvl="0" rtl="0">
              <a:spcBef>
                <a:spcPts val="0"/>
              </a:spcBef>
              <a:buClr>
                <a:schemeClr val="dk1"/>
              </a:buClr>
              <a:buSzPct val="91666"/>
              <a:buFont typeface="Arial"/>
              <a:buNone/>
            </a:pPr>
            <a:r>
              <a:rPr lang="en" sz="1200"/>
              <a:t>    </a:t>
            </a:r>
            <a:r>
              <a:rPr b="1" lang="en" sz="1200"/>
              <a:t>PushBackInputStream </a:t>
            </a:r>
            <a:r>
              <a:rPr lang="en" sz="1200"/>
              <a:t>– обеспечивает возможность возврата одного символа в поток. Обычное действие при лексическом анализе текста.</a:t>
            </a:r>
          </a:p>
          <a:p>
            <a:pPr lvl="0" rtl="0">
              <a:spcBef>
                <a:spcPts val="0"/>
              </a:spcBef>
              <a:buClr>
                <a:schemeClr val="dk1"/>
              </a:buClr>
              <a:buSzPct val="91666"/>
              <a:buFont typeface="Arial"/>
              <a:buNone/>
            </a:pPr>
            <a:r>
              <a:rPr lang="en" sz="1200"/>
              <a:t>    Последние два класса, вероятно, создавались в основном для построения компиляторов (то есть их добавили в библиотеку в процессе написания компилятора Java). Используются они довольно редко.</a:t>
            </a:r>
          </a:p>
          <a:p>
            <a:pPr lvl="0" rtl="0">
              <a:spcBef>
                <a:spcPts val="0"/>
              </a:spcBef>
              <a:buClr>
                <a:schemeClr val="dk1"/>
              </a:buClr>
              <a:buFont typeface="Arial"/>
              <a:buNone/>
            </a:pPr>
            <a:r>
              <a:t/>
            </a:r>
            <a:endParaRPr sz="1200"/>
          </a:p>
          <a:p>
            <a:pPr>
              <a:spcBef>
                <a:spcPts val="0"/>
              </a:spcBef>
              <a:buNone/>
            </a:pPr>
            <a:r>
              <a:t/>
            </a:r>
            <a:endParaRPr sz="120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0" y="205975"/>
            <a:ext cx="8896500" cy="1188899"/>
          </a:xfrm>
          <a:prstGeom prst="rect">
            <a:avLst/>
          </a:prstGeom>
          <a:solidFill>
            <a:srgbClr val="000000"/>
          </a:solidFill>
        </p:spPr>
        <p:txBody>
          <a:bodyPr anchorCtr="0" anchor="b" bIns="91425" lIns="91425" rIns="91425" tIns="91425">
            <a:noAutofit/>
          </a:bodyPr>
          <a:lstStyle/>
          <a:p>
            <a:pPr>
              <a:spcBef>
                <a:spcPts val="0"/>
              </a:spcBef>
              <a:buNone/>
            </a:pPr>
            <a:r>
              <a:rPr lang="en" sz="3000"/>
              <a:t>Пакет java.io.</a:t>
            </a:r>
            <a:br>
              <a:rPr lang="en" sz="3000"/>
            </a:br>
            <a:r>
              <a:rPr lang="en" sz="3000"/>
              <a:t>Иерархия классов байтовых потоков вывода</a:t>
            </a:r>
          </a:p>
        </p:txBody>
      </p:sp>
      <p:pic>
        <p:nvPicPr>
          <p:cNvPr id="88" name="Shape 88"/>
          <p:cNvPicPr preferRelativeResize="0"/>
          <p:nvPr/>
        </p:nvPicPr>
        <p:blipFill>
          <a:blip r:embed="rId3">
            <a:alphaModFix/>
          </a:blip>
          <a:stretch>
            <a:fillRect/>
          </a:stretch>
        </p:blipFill>
        <p:spPr>
          <a:xfrm>
            <a:off x="1724337" y="1347475"/>
            <a:ext cx="5695324" cy="380404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