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31.xml"/>
  <Override ContentType="application/vnd.openxmlformats-officedocument.presentationml.slide+xml" PartName="/ppt/slides/slide40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38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mailto:denis.selutin.ds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jpg"/><Relationship Id="rId3" Type="http://schemas.openxmlformats.org/officeDocument/2006/relationships/image" Target="../media/image12.jpg"/><Relationship Id="rId5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11.png"/><Relationship Id="rId9" Type="http://schemas.openxmlformats.org/officeDocument/2006/relationships/image" Target="../media/image14.jpg"/><Relationship Id="rId6" Type="http://schemas.openxmlformats.org/officeDocument/2006/relationships/image" Target="../media/image10.png"/><Relationship Id="rId5" Type="http://schemas.openxmlformats.org/officeDocument/2006/relationships/image" Target="../media/image08.gif"/><Relationship Id="rId8" Type="http://schemas.openxmlformats.org/officeDocument/2006/relationships/image" Target="../media/image00.jpg"/><Relationship Id="rId7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hyperlink" Target="https://github.com/" TargetMode="Externa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Денис Селютин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skype: </a:t>
            </a:r>
            <a:r>
              <a:rPr b="0" lang="en" sz="2400">
                <a:solidFill>
                  <a:srgbClr val="000000"/>
                </a:solidFill>
              </a:rPr>
              <a:t>denis.selutin.agileengine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email: </a:t>
            </a:r>
            <a:r>
              <a:rPr b="0" lang="en" sz="2400" u="sng">
                <a:solidFill>
                  <a:schemeClr val="hlink"/>
                </a:solidFill>
                <a:hlinkClick r:id="rId3"/>
              </a:rPr>
              <a:t>denis.selutin.ds@gmail.com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phone: </a:t>
            </a:r>
            <a:r>
              <a:rPr b="0" lang="en" sz="2400">
                <a:solidFill>
                  <a:srgbClr val="000000"/>
                </a:solidFill>
              </a:rPr>
              <a:t>+380 66 86 78 130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Senior Java Developer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380525" y="1200150"/>
            <a:ext cx="6306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Основные требования позиции: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Наличие практического опыта (стаж работы не менее двух лет в качестве программиста).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Иностранный язык — английский технический, в том числе: умение читать техническую литературу IT профиля (без словаря); умение комментировать тексты программ (без словаря); умение разрабатывать документацию (со словарем); умение общаться на профессиональные темы (Intermediate).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Владение Software Engineering Process.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Владение методами и инструментами анализа и проектирования.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Знание: языков разметки, web-серверов и серверов приложений, клиентских технологий, серверных технологий, СУБД, операционных систем, средств офисной работы.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Цель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– определиться будете вы дальше развиваться как специалист или начнете двигаться в сторону управления проектами.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0" y="1365750"/>
            <a:ext cx="2254474" cy="12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 Lead                        Team Lead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4211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rPr i="1" lang="en" sz="1100">
                <a:latin typeface="Verdana"/>
                <a:ea typeface="Verdana"/>
                <a:cs typeface="Verdana"/>
                <a:sym typeface="Verdana"/>
              </a:rPr>
              <a:t>Основные требования:</a:t>
            </a:r>
          </a:p>
          <a:p>
            <a:pPr indent="0" lvl="0" marL="13716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Наличие практического </a:t>
            </a:r>
          </a:p>
          <a:p>
            <a:pPr indent="-2984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Иностранный язык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	</a:t>
            </a:r>
          </a:p>
          <a:p>
            <a:pPr indent="-298450" lvl="0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Владение методами и инструментами анализа и проектирования.</a:t>
            </a:r>
          </a:p>
          <a:p>
            <a:pPr indent="-298450" lvl="3" marL="1828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Знание: языков разметки, web-серверов и серверов приложений, клиентских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технологий, серверных технологий, СУБД, операционных систем, средств офисной работы.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Ваша цель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- выбрать направление, в котором вы могли бы развиваться и совершенствоватьс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278300" cy="18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400" y="1200149"/>
            <a:ext cx="1941398" cy="12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2" type="body"/>
          </p:nvPr>
        </p:nvSpPr>
        <p:spPr>
          <a:xfrm>
            <a:off x="4475400" y="1200150"/>
            <a:ext cx="4211400" cy="335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100">
                <a:latin typeface="Verdana"/>
                <a:ea typeface="Verdana"/>
                <a:cs typeface="Verdana"/>
                <a:sym typeface="Verdana"/>
              </a:rPr>
              <a:t>Основные требования: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100"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Опыт руководства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и навыки управления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Иностранный язык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Владение методами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и языками структурного анализа и проектирования.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Знание концепций и технологий проектирования и разработки информационных систем.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Библиотеки и языковые технологии.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Языки разметки и Знание СУБД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Enterprise Systems / Java 2 EE.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n" sz="1100">
                <a:latin typeface="Verdana"/>
                <a:ea typeface="Verdana"/>
                <a:cs typeface="Verdana"/>
                <a:sym typeface="Verdana"/>
              </a:rPr>
              <a:t>Ваша цель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 – развивать и применять организаторские способности, эффективно взаимодействовать с командой, развивать и наращивать опыт выполнения проектов.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A0002"/>
                </a:solidFill>
              </a:rPr>
              <a:t>Что было в начале?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450725"/>
            <a:ext cx="8229600" cy="340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2743200" rtl="0">
              <a:lnSpc>
                <a:spcPct val="115000"/>
              </a:lnSpc>
              <a:spcBef>
                <a:spcPts val="0"/>
              </a:spcBef>
              <a:buSzPct val="85714"/>
              <a:buFont typeface="Verdana"/>
              <a:buNone/>
            </a:pPr>
            <a:r>
              <a:rPr b="1" lang="en" sz="1400"/>
              <a:t>1991</a:t>
            </a:r>
            <a:r>
              <a:rPr lang="en" sz="1400"/>
              <a:t> внутренний проект Sun Microsystems по созданию платформы для разработки встраиваемых систем — Green Project; вместо C++ решили создать новый язык, названный Oak</a:t>
            </a:r>
          </a:p>
          <a:p>
            <a:pPr indent="-228600" lvl="0" marL="2743200" rtl="0">
              <a:lnSpc>
                <a:spcPct val="115000"/>
              </a:lnSpc>
              <a:spcBef>
                <a:spcPts val="0"/>
              </a:spcBef>
              <a:buSzPct val="85714"/>
              <a:buFont typeface="Verdana"/>
              <a:buNone/>
            </a:pPr>
            <a:r>
              <a:rPr b="1" lang="en" sz="1400"/>
              <a:t>1992</a:t>
            </a:r>
            <a:r>
              <a:rPr lang="en" sz="1400"/>
              <a:t> первое демонстрационное устройство на новой платформе — PDA Star7</a:t>
            </a:r>
          </a:p>
          <a:p>
            <a:pPr indent="-228600" lvl="0" marL="2743200" rtl="0">
              <a:lnSpc>
                <a:spcPct val="115000"/>
              </a:lnSpc>
              <a:spcBef>
                <a:spcPts val="0"/>
              </a:spcBef>
              <a:buSzPct val="85714"/>
              <a:buFont typeface="Verdana"/>
              <a:buNone/>
            </a:pPr>
            <a:r>
              <a:rPr b="1" lang="en" sz="1400"/>
              <a:t>1993</a:t>
            </a:r>
            <a:r>
              <a:rPr lang="en" sz="1400"/>
              <a:t> попытка занять нишу ТВ-приставок для кабельного телевидения</a:t>
            </a:r>
          </a:p>
          <a:p>
            <a:pPr indent="-228600" lvl="0" marL="2743200" rtl="0">
              <a:lnSpc>
                <a:spcPct val="115000"/>
              </a:lnSpc>
              <a:spcBef>
                <a:spcPts val="0"/>
              </a:spcBef>
              <a:buSzPct val="78571"/>
              <a:buFont typeface="Arial"/>
              <a:buNone/>
            </a:pPr>
            <a:r>
              <a:rPr b="1" lang="en" sz="1400"/>
              <a:t>1994</a:t>
            </a:r>
            <a:r>
              <a:rPr lang="en" sz="1400"/>
              <a:t> фокус на разработке интерактивных приложений (апплетов) для веб-страниц; язык переименован в Java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5550"/>
            <a:ext cx="2464049" cy="18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История и эволюция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1996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Java Development Kit 1.0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1997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JDK 1.1, JIT-компиляция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1998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J2SE 1.2, «Java 2», разделение на ME/SE/EE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2000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J2SE 1.3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2002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J2SE 1.4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2004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J2SE 5.0, изменение нумерации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2006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Java SE 6, уход от понятия «Java 2»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2011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Java SE 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2014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Java SE 8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50" y="1348500"/>
            <a:ext cx="1905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такое Java?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23150"/>
            <a:ext cx="8229600" cy="341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Java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— это не только </a:t>
            </a:r>
            <a:r>
              <a:rPr lang="en" sz="1400" strike="sngStrike">
                <a:latin typeface="Verdana"/>
                <a:ea typeface="Verdana"/>
                <a:cs typeface="Verdana"/>
                <a:sym typeface="Verdana"/>
              </a:rPr>
              <a:t>ценный мех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язык программирования, но и…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Обширная стандартная библиотека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Сторонние библиотеки и фреймворки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Инструменты разработки (сборка, тестирование)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Методология ООП, паттерны проектирования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Платформа для альтернативных языков (Clojure, Groovy, JRuby, Jython, Kotlin, Scala)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64875" y="2521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Какие задачи решает?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Что мы можем написать?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365025"/>
            <a:ext cx="1792027" cy="113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787" y="1715687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450" y="1194275"/>
            <a:ext cx="1641250" cy="15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2212" y="3186000"/>
            <a:ext cx="2566624" cy="11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2275" y="3078925"/>
            <a:ext cx="1433150" cy="160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endCxn id="144" idx="3"/>
          </p:cNvCxnSpPr>
          <p:nvPr/>
        </p:nvCxnSpPr>
        <p:spPr>
          <a:xfrm flipH="1">
            <a:off x="2814877" y="1905799"/>
            <a:ext cx="1108800" cy="26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endCxn id="146" idx="1"/>
          </p:cNvCxnSpPr>
          <p:nvPr/>
        </p:nvCxnSpPr>
        <p:spPr>
          <a:xfrm>
            <a:off x="4945750" y="1918962"/>
            <a:ext cx="1088700" cy="588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>
            <a:off x="4899525" y="2650875"/>
            <a:ext cx="1259400" cy="14900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53" idx="3"/>
            <a:endCxn id="148" idx="3"/>
          </p:cNvCxnSpPr>
          <p:nvPr/>
        </p:nvCxnSpPr>
        <p:spPr>
          <a:xfrm flipH="1">
            <a:off x="2635474" y="2717574"/>
            <a:ext cx="1301400" cy="1163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4" name="Shape 1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10175" y="2546125"/>
            <a:ext cx="36266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приложений (application)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81375" y="4558050"/>
            <a:ext cx="3000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мидлетов (midlet)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0250" y="2802175"/>
            <a:ext cx="30000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апплетов (applet)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598500" y="4406550"/>
            <a:ext cx="32579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JSP-страниц 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Разработка сервлетов (servlet)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8925" y="3660875"/>
            <a:ext cx="1259400" cy="12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>
            <a:stCxn id="145" idx="2"/>
            <a:endCxn id="158" idx="0"/>
          </p:cNvCxnSpPr>
          <p:nvPr/>
        </p:nvCxnSpPr>
        <p:spPr>
          <a:xfrm flipH="1">
            <a:off x="4408762" y="2763437"/>
            <a:ext cx="15900" cy="897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Особенности Java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Простой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(нет указателей, нет освобождения памяти, нет перегрузки операций, нет шаблонов, нет множественного наследования).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Объектно-ориентированный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в Java даже нет глобальных переменных или функций, есть только поля и методы классов.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Платформо-независимый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т.е. не ориентирован на какую-то одну аппаратную или программную архитектуру.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Устойчивый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(проверяет выход за границу массива, не только предоставляет аппарат исключений, но и требует от программиста их обработки).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Многопоточный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средства работы с потоками встроены в язык.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Интерпретируемый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, выполнение программы происходит путем интерпретации частично откомпилированного кода.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Распределенный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(позволяет выполнять удаленные вызовы методов).</a:t>
            </a:r>
          </a:p>
          <a:p>
            <a:pPr indent="-304800" lvl="0" marL="4572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Динамический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(использует информацию о типах и отражение).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ООП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Объектно-ориентированное программирование (ООП)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— это способ организации кода в программе путем его группировки в виде объектов, то есть отдельных элементов, которые включают информацию (значения данных) и функции.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39700" rtl="0">
              <a:lnSpc>
                <a:spcPct val="150750"/>
              </a:lnSpc>
              <a:spcBef>
                <a:spcPts val="500"/>
              </a:spcBef>
              <a:spcAft>
                <a:spcPts val="200"/>
              </a:spcAft>
              <a:buSzPct val="100000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Объектно-ориентированный подход помогает справиться с такими проблемами, как:</a:t>
            </a:r>
          </a:p>
          <a:p>
            <a:pPr indent="-304800" lvl="0" marL="457200" marR="139700" rtl="0">
              <a:lnSpc>
                <a:spcPct val="15075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уменьшение сложности программного обеспечения;</a:t>
            </a:r>
          </a:p>
          <a:p>
            <a:pPr indent="-304800" lvl="0" marL="457200" marR="139700" rtl="0">
              <a:lnSpc>
                <a:spcPct val="15075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повышение надежности программного обеспечения;</a:t>
            </a:r>
          </a:p>
          <a:p>
            <a:pPr indent="-304800" lvl="0" marL="457200" marR="139700" rtl="0">
              <a:lnSpc>
                <a:spcPct val="15075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обеспечение возможности модификации отдельных компонентов программного обеспечения без изменения остальных его компонентов;</a:t>
            </a:r>
          </a:p>
          <a:p>
            <a:pPr indent="-304800" lvl="0" marL="457200" marR="139700" rtl="0">
              <a:lnSpc>
                <a:spcPct val="15075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обеспечение возможности повторного использования отдельных компонентов программного обеспечения.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Основные понятия ООП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63875" y="1200150"/>
            <a:ext cx="8523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Объект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- особый опознаваемый предмет, блок или сущность (реальная или абстрактная), имеющая важное функциональное назначение в данной предметной области.</a:t>
            </a:r>
          </a:p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Класс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- это некоторое описание типа.</a:t>
            </a:r>
          </a:p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Абстракция </a:t>
            </a:r>
            <a:r>
              <a:rPr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это способ выделить набор значимых характеристик объекта, исключая из рассмотрения незначимые. Соответственно, абстракция — это набор всех таких характеристик.</a:t>
            </a:r>
          </a:p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Инкапсуляция </a:t>
            </a:r>
            <a:r>
              <a:rPr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это свойство системы, позволяющее объединить данные и методы, работающие с ними, в классе, и скрыть детали реализации от пользователя.</a:t>
            </a:r>
          </a:p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Наследование </a:t>
            </a:r>
            <a:r>
              <a:rPr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базовым, родительским или суперклассом. Новый класс — потомком, наследником, дочерним или производным классом</a:t>
            </a:r>
          </a:p>
          <a:p>
            <a:pPr indent="-228600" lvl="0" marL="457200" rtl="0" algn="just">
              <a:lnSpc>
                <a:spcPct val="152727"/>
              </a:lnSpc>
              <a:spcBef>
                <a:spcPts val="200"/>
              </a:spcBef>
              <a:spcAft>
                <a:spcPts val="7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Полиморфизм </a:t>
            </a:r>
            <a:r>
              <a:rPr lang="en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это свойство системы использовать объекты с одинаковым интерфейсом без информации о типе и внутренней структуре объекта. При использовании термина «полиморфизм» в сообществе ООП подразумевается полиморфизм подтипов; а использование параметрического полиморфизма называют обобщённым программированием.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Обьекты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Объект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- это мыслимая или реальная сущность, обладающая характерным поведением и отличительными характеристиками и являющаяся важной в предметной области</a:t>
            </a:r>
          </a:p>
          <a:p>
            <a:pPr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Каждый объект имеет состояние, обладает четко определенным поведением и уникальной идентичностью.</a:t>
            </a:r>
          </a:p>
          <a:p>
            <a:pPr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Состояние (state)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совокупный результат поведения объекта: одно из стабильных условий, в которых объект может существовать, охарактеризованных количественно; в любой момент времени состояние объекта включает в себя перечень (обычно статический) свойств объекта и текущие значения (обычно динамические) этих свойств</a:t>
            </a:r>
          </a:p>
          <a:p>
            <a:pPr rtl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Поведение (behavior)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действия и реакции объекта, выраженные в терминах передачи сообщений и изменения состояния ; видимая извне и воспроизводимая активность объекта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Уникальность (identity)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- свойство объекта; то, что отличает его от других объектов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457200" y="563755"/>
            <a:ext cx="8229600" cy="131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Лекция 1</a:t>
            </a:r>
          </a:p>
        </p:txBody>
      </p:sp>
      <p:sp>
        <p:nvSpPr>
          <p:cNvPr id="45" name="Shape 45"/>
          <p:cNvSpPr txBox="1"/>
          <p:nvPr>
            <p:ph idx="2" type="subTitle"/>
          </p:nvPr>
        </p:nvSpPr>
        <p:spPr>
          <a:xfrm>
            <a:off x="457200" y="20371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400">
                <a:solidFill>
                  <a:srgbClr val="000000"/>
                </a:solidFill>
              </a:rPr>
              <a:t>Основы объектно-ориентированого программирования (Java). Парадигмы и принципы в Java.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Классы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Формально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класс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это шаблон поведения объектов определенного типа с заданными параметрами, определяющими состояние. Все экземпляры одного класса (объекты, порожденные от одного класса) имеют один и тот же набор свойств и общее поведение, то есть одинаково реагируют на одинаковые сообщения.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Синтаксис: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модификатор_доступа class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ИмяКласса {</a:t>
            </a:r>
            <a:b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    модификатор_доступа тип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переменная1;</a:t>
            </a:r>
            <a:b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b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1C4587"/>
                </a:solidFill>
                <a:latin typeface="Verdana"/>
                <a:ea typeface="Verdana"/>
                <a:cs typeface="Verdana"/>
                <a:sym typeface="Verdana"/>
              </a:rPr>
              <a:t>    модификатор_доступа тип 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имяМетода(список параметров){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// тело метода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Классы, объекты и объектные ссылки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Класс в Java – это некоторое описание типа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представляет собой экземпляр класса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Классы и объекты обладают методами и атрибутами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Доступ к объектам и вызов их методов осуществляется посредством объектных ссылок.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Ссылка может не ссылаться ни на какой объект — тогда это пустая (null) ссылка.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Все ссылки строго типизированы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Данные простых типов ссылками не являются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(пример)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72700"/>
            <a:ext cx="4053299" cy="29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Circle {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описываем отдельный новый класс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// свойства класса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final double </a:t>
            </a:r>
            <a:r>
              <a:rPr b="1" i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= Math.</a:t>
            </a:r>
            <a:r>
              <a:rPr b="1" i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абсцисса центра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ордината центра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радиус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/* методы класса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printCircle() {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выводит на экран параметры окружности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"Окружность с центром ("</a:t>
            </a:r>
          </a:p>
          <a:p>
            <a:pPr indent="-2794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+"/>
            </a:pP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</a:p>
          <a:p>
            <a:pPr indent="-2794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+"/>
            </a:pP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";"</a:t>
            </a:r>
          </a:p>
          <a:p>
            <a:pPr indent="-2794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+"/>
            </a:pP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-2794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+"/>
            </a:pPr>
            <a:r>
              <a:rPr b="1" lang="en" sz="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") и радиусом "</a:t>
            </a:r>
          </a:p>
          <a:p>
            <a:pPr indent="-2794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+"/>
            </a:pP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596175" y="1312275"/>
            <a:ext cx="41543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* Java Doc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* </a:t>
            </a:r>
            <a:r>
              <a:rPr b="1"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@param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* </a:t>
            </a:r>
            <a:r>
              <a:rPr b="1"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@param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moveCircle(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b) { 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перемещает центр, движение окружности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a;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 (</a:t>
            </a:r>
            <a:r>
              <a:rPr b="1" lang="en" sz="8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k) {</a:t>
            </a: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// конструктор с коэффициентом k</a:t>
            </a:r>
          </a:p>
          <a:p>
            <a:pPr lvl="0" rtl="0">
              <a:spcBef>
                <a:spcPts val="600"/>
              </a:spcBef>
              <a:buNone/>
            </a:pPr>
            <a:r>
              <a:rPr i="1" lang="en" sz="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8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k;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b="1" sz="8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Атрибуты и методы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Атрибуты класса определяют, из каких данных будут состоять объекты этого класса. Атрибуты могут быть ссылками на другие объекты или простыми типами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Методы класса определяют поведение объекта этого класса.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Методы и атрибуты могут иметь следующую область видимости: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public —доступ без каких-либо ограничений;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private — доступ разрешен только из данного класса;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protected — доступ разрешен из данного класса и из всех классов-потомков, а также из всех классов данного пакета.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„default" — доступ разрешен из всех классов данного пакета.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Параметры методов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180375"/>
            <a:ext cx="8229600" cy="162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Параметры методов передаются только по значению, поэтому изменение параметра внутри метода не влияет на оригинальную переменную</a:t>
            </a:r>
          </a:p>
          <a:p>
            <a:pPr indent="-3048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При передаче ссылки на объект в качестве параметра копируется сама ссылка, поэтому переприсваивание ей другого объекта не влечет за собой изменения передаваемой ссылки. Однако изменения полей объекта в этом случае остаются в силе.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public void someMethod(int i, String str, StringBuffer sb)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	 i = 10;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	 str = “Bye”;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	 sb.insert(0, “Hello, 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int j = 20;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String s = “Hello”;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StringBuffer sb = new StringBuffer(“Viktor”);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    someMethod(j, s, sb);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Абстракция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24825" y="1105625"/>
            <a:ext cx="5190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Абстракция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выделяет существенные характеристики некоторого объекта, отличающие его от всех других видов объектов и, таким образом, четко определяет его концептуальные границы с точки зрения наблюдателя.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Абстрагирование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концентрирует внимание на внешних особенностях объекта и позволяет отделить самые существенные особенности поведения от несущественных.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Абстрактные типы данных.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Создание абстрактных типов данных есть фундаментальное понятие во всем объектно-ориентированном программировании. Они действуют почти так же как и встроенные: можно создавать переменные типов (называемые объектами или экземплярами в терминах ООП) и манипулировать ими (посылка сообщения или запроса). Фактически, мы расширяем язык программирования, добавляя новые типы данных, соответствующие нашим потребностям.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553225" y="1185025"/>
            <a:ext cx="3277799" cy="3782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Абстракция сущности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представляет собой полезную модель некой сущности в предметной области</a:t>
            </a:r>
          </a:p>
          <a:p>
            <a:pPr indent="-304800" lvl="0" marL="457200" rtl="0" algn="just">
              <a:spcBef>
                <a:spcPts val="100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Абстракция поведения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состоит из обобщенного множества операций</a:t>
            </a:r>
          </a:p>
          <a:p>
            <a:pPr indent="-304800" lvl="0" marL="457200" rtl="0" algn="just">
              <a:spcBef>
                <a:spcPts val="100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Абстракция виртуальной машины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группирует операции, которые либо вместе используются более высоким уровнем управления, либо сами используют некоторый набор операций более низкого уровня</a:t>
            </a:r>
          </a:p>
          <a:p>
            <a:pPr indent="-304800" lvl="0" marL="457200" rtl="0" algn="just">
              <a:spcBef>
                <a:spcPts val="1000"/>
              </a:spcBef>
              <a:buClr>
                <a:srgbClr val="000000"/>
              </a:buClr>
              <a:buSzPct val="1000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Произвольная абстракция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Объект включает в себя набор операций, не имеющих друг с другом ничего общего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Инкапсуляция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Инкапсуляция (encapsulation)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- это механизм, который объединяет данные и код, манипулирующий зтими данными, а также защищает и то, и другое от внешнего вмешательства или неправильного использования. В объектно-ориентированном программировании код и данные могут быть объединены вместе; в этом случае говорят, что создаётся так называемый "чёрный ящик". Когда коды и данные объединяются таким способом, создаётся объект (object). Другими словами, объект - это то, что поддерживает инкапсуляцию.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Цели инкапсуляции: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возможность повторного использования объектов класса, например, в других программах (в этих других программах понадобится только знание внешнего интерфейса объектов класса);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возможность модифицировать внутреннюю реализацию класса без изменения тех программ, где применяются объекты этого класса; 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достижение защиты объекта от нежелательных и непредсказуемых взаимодействий с ним других фрагментов программ, в которых он используется.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Наследование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230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Наследование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— механизм языка, позволяющий описать новый класс на основе уже существующего (родительского, базового) класса. Класс-потомок может добавить собственные методы и свойства, а также пользоваться родительскими методами и свойствами.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25" y="1879375"/>
            <a:ext cx="7162300" cy="151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2" type="body"/>
          </p:nvPr>
        </p:nvSpPr>
        <p:spPr>
          <a:xfrm>
            <a:off x="1213350" y="3257575"/>
            <a:ext cx="6515100" cy="166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InsectWithWing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 {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fly()}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InsectWithoutWing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 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Dragonfly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InsectWithWing{}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Butterfly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InsectWithWing{}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InsectWithWing{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bite()}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Взаимоотношения между классами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Композиция ("has-a" relationship).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Создание объектов (вложение) уже существующих классов внутри нового класса. Включаемый объект может существовать только как часть контейнера.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Агрегация ("has-a" relationship)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- вложение, когда объекты могут существовать независимо друг от друга.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Наследование ("is-a" relationship).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Создание нового класса с типом существующего класса и добовляя к нему свой код без модификациисуществующего класса.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06675" y="2987150"/>
            <a:ext cx="3270899" cy="187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SwarmOfFliesComposition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List&lt;Fly&gt;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flies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ArrayList&lt;Fly&gt;()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flies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.each{it.fly()}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"They will bite!"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flies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.each{it.bite()}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4213700" y="3059725"/>
            <a:ext cx="42531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SwarmOfFliesInheritance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ArrayList&lt;Fly&gt;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elementData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.each{it.fly()}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"They will bite!"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elementData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.each{it.bite()}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Полиморфизм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200150"/>
            <a:ext cx="8229600" cy="738599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Полиморфи́зм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— </a:t>
            </a:r>
            <a:r>
              <a:rPr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способность обьекта использовать методы производного класса, который не существует на момент создания базового. 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Кратко смысл полиморфизма можно выразить фразой: «Один интерфейс, множество реализаций».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560525" y="1938750"/>
            <a:ext cx="8044800" cy="90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Insect {}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InsectWithWing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Insect {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fly()}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InsectWithWing{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bite()}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520950" y="2703625"/>
            <a:ext cx="4035599" cy="20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Tsetse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50"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everything"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780800" y="2703625"/>
            <a:ext cx="3442200" cy="20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Housefly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50"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"cannot bit :("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>
                <a:solidFill>
                  <a:srgbClr val="DA0002"/>
                </a:solidFill>
              </a:rPr>
              <a:t>План лекции или что мы узнаем?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Java программист - кто это?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Карьера Java программиста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Что таоке Java?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Какие задачи она решает?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Особенности Java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Принципы ООП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Основные понятия в JAVA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Перегрузка и переопределение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1605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Переопределение 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используется тогда, когда вы переписываете (переделываете, переопределяете) уже существующий метод.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66025" y="2027700"/>
            <a:ext cx="4035599" cy="20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10"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"cannot bite"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701625" y="2027700"/>
            <a:ext cx="4035599" cy="20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Tsetse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everything"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Перегрузка и переопределение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00150"/>
            <a:ext cx="8229600" cy="6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Перегрузка </a:t>
            </a: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метода заключается в следующем – вы создаете метод с таким же именем, но с другим набором параметров.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573700" y="1852950"/>
            <a:ext cx="2980499" cy="20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10"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all"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somebody){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somebody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854075" y="1576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Fly(){}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Fly(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speed)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10"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all"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somebody){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somebody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дает полиморфизм?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95600" y="3824650"/>
            <a:ext cx="8152800" cy="11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Связывание всех методов в </a:t>
            </a: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Java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осуществляется полиморфно, через позднее связывание.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Позднее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связывание обладает одной важной особенностью: оно позволяет модифицировать программы без перекомпиляции их кодов. Это делает программы динамически расширяемыми (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extensible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).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58350" y="1981600"/>
            <a:ext cx="3000000" cy="187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"fly with speed 10"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"cannot bite"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321550" y="1869400"/>
            <a:ext cx="3184799" cy="1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Tsetse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Fly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"bite everything"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Fly someFly = </a:t>
            </a:r>
            <a:r>
              <a:rPr b="1" lang="en" sz="1200">
                <a:solidFill>
                  <a:srgbClr val="00004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Tsetse()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someFly.bite()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495600" y="1213325"/>
            <a:ext cx="8335199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Виртуальный метод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метод, который может быть переопределен в классах - наследниках (в JAVA все методы по сути являются виртуальными, если они не объявлены с модификаторами private и/или final)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Достоинства ООП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Классы позволяют проводить конструирование из полезных компонентов, обладающих простыми инструментами, что позволяет абстрагироваться от деталей реализации.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Данные и операции над ними образуют определенную сущность, и они не разносятся по всей программе, как нередко бывает в случае процедурного программирования, а описываются вместе. Локализация кода и данных улучшает наглядность и удобство сопровождения программного обеспечения.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Инкапсуляция позволяет привнести свойство модульности, что облегчает распараллеливание выполнения задачи между несколькими исполнителями и обновление версий отдельных компонентов.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Достоинства ООП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Обработка разнородных структур данных. Программы могут работать, не различая вида объектов, что существенно упрощает код. Новые виды могут быть добавлены в любой момент.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Изменение поведения во время исполнения. На этапе исполнения один объект может быть заменен другим, что позволяет легко, без изменения кода, адаптировать алгоритм в зависимости от того, какой используется объект.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Реализация работы с наследниками. Алгоритмы можно обобщить настолько, что они уже смогут работать более чем с одним видом объектов.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Создание "каркаса" (framework). Независимые от приложения части предметной области могут быть реализованы в виде набора универсальных классов, или каркаса (framework), и в дальнейшем расширены за счет добавления частей, специфичных для конкретного приложения.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Достоинства ООП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Сокращается время на разработку, которое может быть отдано другим задачам.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Компоненты многоразового использования обычно содержат гораздо меньше ошибок, чем вновь разработанные, ведь они уже не раз подвергались проверке.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Когда некий компонент используется сразу несколькими клиентами, улучшения, вносимые в его код, одновременно оказывают положительное влияние и на множество работающих с ним программ.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Если программа опирается на стандартные компоненты, ее структура и пользовательский интерфейс становятся более унифицированными, что облегчает ее понимание и упрощает использование.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Недостатки ООП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Инкапсуляция данных. Рекомендуется не предоставлять прямой доступ к полям класса, а выполнять каждую операцию над данными через методы. Такая схема приводит к необходимости выполнения процедурного вызова каждый раз при доступе к данным. Однако если инкапсуляция используется только там, где она необходима (т.е. в тех случаях, когда это становится преимуществом), то замедление вполне приемлемое.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Неэффективность в смысле распределения памяти. Динамическое связывание и проверка типа на этапе выполнения требуют по ходу работы информацию о типе объекта. Такая информация хранится в дескрипторе типа и он выделяется один на класс. Каждый объект имеет невидимый указатель на дескриптор типа для своего класса. Таким образом, в объектно-ориентированных программах необходимая дополнительная память выражается в одном указателе для объекта и в одном дескрипторе типа для класса.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Недостатки ООП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Излишняя универсальность. Неэффективность также может означать, что в программе реализованы избыточные возможности. В библиотечном классе часто содержится больше методов, чем это реально необходимо. А поскольку лишние методы не могут быть удалены, они становятся мертвым грузом. Это не влияет на время выполнения, но сказывается на размере кода.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Одно из возможных решений - строить базовый класс с минимальным числом методов, а затем уже реализовывать различные расширения этого класса, которые позволят нарастить функциональность. Другой подход - дать компоновщику возможность удалять лишние методы. Такие интеллектуальные компоновщики уже существуют для различных языков и операционных систем.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Итого….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Кто такой Java программист и какие перспективы карьерного роста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Java - объектно-ориентированный язык программирования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Особенности Java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ООП - это способ организации кода в программе путем его группировки в виде объектов</a:t>
            </a:r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3 “Столпа” ООП (Инкапсуляция, Наследование, Полиморфизм)</a:t>
            </a:r>
          </a:p>
          <a:p>
            <a:pPr indent="-342900" lvl="0" marL="457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Достоинства и недостатки ООП как парадигмы программирования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00" y="1181100"/>
            <a:ext cx="5143500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type="title"/>
          </p:nvPr>
        </p:nvSpPr>
        <p:spPr>
          <a:xfrm>
            <a:off x="556125" y="2711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Миф или реальность?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Чтобы стать программистом, надо быть гением</a:t>
            </a:r>
          </a:p>
          <a:p>
            <a:pPr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Чтобы стать программистом, надо владеть в совершенстве английским языком</a:t>
            </a:r>
          </a:p>
          <a:p>
            <a:pPr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Программисты – странные люди</a:t>
            </a:r>
          </a:p>
          <a:p>
            <a:pPr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Программисты много зарабатывают</a:t>
            </a:r>
          </a:p>
          <a:p>
            <a:pPr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Этому можно научиться, а потом работать долго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Что понадобится? (ДЗ)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Придумайте по 2 - 3 примера на каждый из 3 “столпов” ООП. Отправьте резльтаты на почту.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Зарегистрируйтеся на </a:t>
            </a:r>
            <a:r>
              <a:rPr lang="en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Плюсы и минусы професии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Плюсы профессии: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Достаточно большая зарплата, благодаря которой ситуация «за что поесть, одеться, полечиться и т. п.» перестает быть проблемной.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Если компания, в которой работает программист, крупная, то, скорее всего, она предложит хороший соцпакет (страхование здоровья, беспроцентные кредиты, тренажерный зал/бассейн, оплата больничного, гибкий график и другое).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Коммандировки к заказчикам (возможность повидать мир и пообщатся с интересными людьми в основном за счет компании)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Плюсы и минусы професии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Минусы профессии: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Утомляемость и стрессы. 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Необходимо постоянно учиться новому, а если это не запланировать себе на каждый день, то отставание от своих более удачливых коллег неизбежно.</a:t>
            </a:r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Большая зарплата – это и хорошо, и плохо одновременно.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Профессия программист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Обязанности: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разработка архитектуры платформенного решения и программных модулей;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разработка интеграционных приложений;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составление технической документации по разработанному программному обеспечению;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поддержка работы приложений, программное сопровождение проекта;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планирование рабочего дня;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общение с заказчиками;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написание документации к той части работы, которая уже выполнена;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передача опыта молодым коллегам;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поиск информации соблюдение распорядка.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0" y="4089150"/>
            <a:ext cx="85820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Профиль Java программиста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ОС:</a:t>
            </a:r>
            <a:r>
              <a:rPr lang="en" sz="1200"/>
              <a:t> Windows / *nix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Интернет технологии:</a:t>
            </a:r>
            <a:r>
              <a:rPr lang="en" sz="1200"/>
              <a:t> HTML → CSS → JavaScript → XML s (serialization, parsing, XSLT, XPath) → AJAX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Языки программирования:</a:t>
            </a:r>
            <a:r>
              <a:rPr lang="en" sz="1200"/>
              <a:t> Core Java (Java SE) → Java EE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Базы данных:</a:t>
            </a:r>
            <a:r>
              <a:rPr lang="en" sz="1200"/>
              <a:t> SQL / JDBC / MySQL / Oracle Database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Срады разработки:</a:t>
            </a:r>
            <a:r>
              <a:rPr lang="en" sz="1200"/>
              <a:t> Eclipse / IntelliJ IDEA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Web:</a:t>
            </a:r>
            <a:r>
              <a:rPr lang="en" sz="1200"/>
              <a:t> Servlet → JSP → JSF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Средства сборки:</a:t>
            </a:r>
            <a:r>
              <a:rPr lang="en" sz="1200"/>
              <a:t> Ant / Maven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Средства тестирования:</a:t>
            </a:r>
            <a:r>
              <a:rPr lang="en" sz="1200"/>
              <a:t> JUnit / TestNG → Mock frameworks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HTTP Сервера и Контейнеры:</a:t>
            </a:r>
            <a:r>
              <a:rPr lang="en" sz="1200"/>
              <a:t> Apache Server → Tomcat → JBoss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Системы учета времени и распределения заданий:</a:t>
            </a:r>
            <a:r>
              <a:rPr lang="en" sz="1200"/>
              <a:t> JIRA / ClearQuest / ClearCase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Frameworks: </a:t>
            </a:r>
            <a:r>
              <a:rPr lang="en" sz="1200"/>
              <a:t>Logging / Hibernate (ORM → AOP) / Struts / Spring (IoC →  AOP → MVC)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b="1" lang="en" sz="1200"/>
              <a:t>Другое:</a:t>
            </a:r>
            <a:r>
              <a:rPr lang="en" sz="1200"/>
              <a:t> Patterns, EJB, …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Путь развития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50" y="1510825"/>
            <a:ext cx="73914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Junior Developer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264025" y="1200150"/>
            <a:ext cx="6422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i="1" lang="en" sz="1400">
                <a:latin typeface="Verdana"/>
                <a:ea typeface="Verdana"/>
                <a:cs typeface="Verdana"/>
                <a:sym typeface="Verdana"/>
              </a:rPr>
              <a:t>Основные требования позиции: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Язык Java (синтаксис, ООП возможности, многопоточность, стандартная библиотека)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OOP и OOD (парадигмы, основные паттерны проектирования)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Базы данных (JDBC, язык SQL)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Цель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в первый год работы Java Junior’ом — это дорасти до уровня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Java Developer.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Что делать: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На этом этапе нужно изучать технологии, которые понадобятся вам, как Java Developer’у.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1806825" cy="1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Developer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156325" y="1200150"/>
            <a:ext cx="65306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200">
                <a:latin typeface="Verdana"/>
                <a:ea typeface="Verdana"/>
                <a:cs typeface="Verdana"/>
                <a:sym typeface="Verdana"/>
              </a:rPr>
              <a:t>Основные требования позиции: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Наличие практического опыта (стаж работы не менее одного года).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Иностранный язык — английский технический, в том числе: умение читать техническую литературу IT профиля (без словаря); умение комментировать тексты программ (без словаря); умениеобщаться на профессиональные темы (Pre Intermediate).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Владение Software Engineering Process.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Владение методами и инструментами анализа и проектирования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Знание: языков разметки, web-серверов и серверов приложений, клиентских технологий, серверных технологий, СУБД, операционных систем, средствофисной работы.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Цель на этом этапе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- выбрать несколько технологий, в которых вы будете специализироваться как Senior разработчик.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00150"/>
            <a:ext cx="1660025" cy="21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079" y="41975"/>
            <a:ext cx="817119" cy="10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