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Java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i="1" lang="en" sz="1100">
                <a:solidFill>
                  <a:srgbClr val="FFFFFF"/>
                </a:solidFill>
              </a:rPr>
              <a:t>Классы в Java. Класс Object (основные методы). Уровни доступа в Java. Наследование, инкапсуляция, полиморфизм. Оператор instanceof. Преобразования между классами, массивами. Перегрузка, перекрытие и сокрытие методов в Java. Ключевые слова final, static. Класс Class (предназначение, способы получения). GC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6144000" y="4266600"/>
            <a:ext cx="3000000" cy="87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4400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5B595A"/>
                </a:solidFill>
              </a:rPr>
              <a:t>Лекция 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Переопределение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0" y="1347475"/>
            <a:ext cx="48864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Robot{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private double </a:t>
            </a:r>
            <a:r>
              <a:rPr b="1"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private double </a:t>
            </a:r>
            <a:r>
              <a:rPr b="1"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protected double </a:t>
            </a:r>
            <a:r>
              <a:rPr b="1"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course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Robot(</a:t>
            </a: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x, </a:t>
            </a: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x;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y;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Передвижение на дистанцию distance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forward(</a:t>
            </a: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distance)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distance * Math.</a:t>
            </a:r>
            <a:r>
              <a:rPr i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course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180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Math.</a:t>
            </a:r>
            <a:r>
              <a:rPr b="1" i="1"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distance * Math.</a:t>
            </a:r>
            <a:r>
              <a:rPr i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course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180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Math.</a:t>
            </a:r>
            <a:r>
              <a:rPr b="1" i="1"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Печать координат робота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printCoordinates()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","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</a:t>
            </a:r>
            <a:r>
              <a:rPr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</a:t>
            </a:r>
            <a:r>
              <a:rPr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</a:t>
            </a:r>
            <a:r>
              <a:rPr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getCourse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course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setCourse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course)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course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course;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530250" y="1347475"/>
            <a:ext cx="4649100" cy="3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RobotTotal </a:t>
            </a: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Robot{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Вводим поле дляхранения пройденной дистанции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private double </a:t>
            </a:r>
            <a:r>
              <a:rPr b="1"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totalDistance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Конструктор тоже надо переопределить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RobotTotal(</a:t>
            </a: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x, </a:t>
            </a: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(x, y);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forward(</a:t>
            </a: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distance)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Вызов нашего метода у класса предка.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// Нужно указать зарезервированное слово super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.forward(distance);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totalDistance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+= distance;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</a:t>
            </a:r>
            <a:r>
              <a:rPr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getTotalDistance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9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totalDistance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Пример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13525" y="1507250"/>
            <a:ext cx="8317199" cy="90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InheritanceBase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myMethod()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IOException {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InheritanceBase getInstance() {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null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57450" y="2575725"/>
            <a:ext cx="8229600" cy="22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Inheritance1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InheritanceBase 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myMethod()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Exception{}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myMethod()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FileNotFoundException, FileAlreadyExistsException{}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myMethod() {}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Inheritance1 getInstance()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null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Видимость и спецификаторы доступа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 использовании ключевого слова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вы сообщаете, что следующее за ним объявление члена класса доступно для всех.</a:t>
            </a:r>
          </a:p>
          <a:p>
            <a:pPr lv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private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Ключевое слово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означает, что доступ к члену класса не предоставляется никому, кроме методов этого класса. Другие классы того же пакета также не могут обращаться к private-членам.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Все вспомогательные методы классов стоит объявить как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чтобы предотвратить их случайные вызовы в пакете. Тоже относится и к private-полям внутри класса.</a:t>
            </a:r>
          </a:p>
          <a:p>
            <a:pPr lv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protected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Ключевое слово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protected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связано с понятием наследования, при котором к уже существующему классу (базовому) добавляются новые члены, причем исходная реализация остается неизменной. Также можно изменять поведение уже существующих членов класса. Для создания нового класса на базе существующего используется ключевое слово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extends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static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Иногда требуется определить член класса, который будет использоваться независимо от любого объекта этого класса. И его можно использовать самостоятельно без ссылки на конкретный экземпляр. Для создания подобного члена класса, нужно в начало его объявления поместить ключевое слово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В этом случае он становится доступен до создания каких-либо объектов его класса и без ссылки на какой-либо объект. Статическими могут быть и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переменные и методы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 существу переменные экземпляров, объявленные как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являются глобальными переменными. При объявлении объектов их класса программа не создаёт никаких копий статической переменной. Вместо этого все экземпляры класса совместно используют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одну и ту же статическую переменную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 статических методов есть ряд ограничений: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они могут вызывать только другие статические методы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они могут непосредственно осуществлять доступ только к статическим переменным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они не могут ссылаться на члены типа this или super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final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Поле может быть объявлено как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final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(финальное). Это позволяет предотвратить изменение содержимого переменной, по сути, это становится константой. Финальное поле должно быть инициализировано во время его первого объявления.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Служит для: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Создания констант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 предотвращения переопределения методов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 предотвращения наследования(При этом неявно всего методы класса также становятся финальными.)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Может так же дополнять передаваемый аргумент метода. И означает, что аргумент не может изменяться внутри метода;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final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final методы: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Существует несколько причин для использования final: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Запрет на переопределения метода в производном классе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Методы final являются более эффективными, так к ним не применяется позднее связывание.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Все методы с уровнем доступа private фактически являются final. Если нет доступа к методу, то его нельзя и переопределить. final можно дописывать к private методам, но это не приведет ни к каким изменениям.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final классы: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Когда класс определен как final, это означает, что от этого класса нельзя наследоваться.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Пример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36300" y="1437550"/>
            <a:ext cx="44180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final void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meow()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"Мяу"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Kittent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Этот метод создать не получится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meow()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"Да хоть гав-гав, всё равно не заведётся"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4602775" y="1437550"/>
            <a:ext cx="4055399" cy="218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final 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Tail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Следующий класс недопустим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BigTail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Tail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Ошибка! Класс Хвост нельзя переопределять.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instanceof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Instanceof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460500"/>
            <a:ext cx="3822599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Это булев оператор, и выражение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foo </a:t>
            </a:r>
            <a:r>
              <a:rPr b="1" lang="en" sz="12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instanceof 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Foo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истинно, если объект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foo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принадлежит классу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Foo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или его наследнику, или реализует интерфейс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Foo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(или, в общем виде, наследует класс, который реализует интерфейс, который наследует </a:t>
            </a: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Foo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 В этом случае нам необходимо знать класс на этапе компиляции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Конечно ечть и аналог - isAssignableFrom. Однако он применим к классам и дает возможность проверки динамически подгружаемых классов.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instanceof B</a:t>
            </a:r>
          </a:p>
          <a:p>
            <a:pPr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B.class.isAssignableFrom(a.getClass())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4279800" y="1378200"/>
            <a:ext cx="43784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Test test =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.println(test.getClass().isAssignableFrom(Object.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.println(Object.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.isAssignableFrom(test.getClass()));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(</a:t>
            </a:r>
            <a:r>
              <a:rPr lang="en" sz="1200">
                <a:solidFill>
                  <a:srgbClr val="20999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"test"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.println(s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instanceof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.println(s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instanceof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385175" y="4556650"/>
            <a:ext cx="3982800" cy="525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Class&lt;?&gt; myClass = Class.forName("org.courceit.TestActivity");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Может использоваться внутри не статических методов, и ссылается на тот объект, для которого был вызван метод.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Часто используется, если необходимо в методе вернуть текущий объект.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this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так же может использовать в конструкторе, для вызова другого конструктора этого же класса, определяя нужный, по последовательности переданных аргументов.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Leaf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Leaf increment()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return this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Исток всего - Object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78050" y="1460500"/>
            <a:ext cx="87900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Object clone() - создаёт новый объект, не отличающий от клонируемого.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boolean equals(Object object) - определяет, равен ли один объект другому.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void finalize() - вызывается перед удалением неиспользуемого объекта.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Class&lt;?&gt; getClass() - получает класс объекта во время выполнения.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int hashCode() - возвращает хэш-код, связанный с вызывающим объектом.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void notify() - возобновляет выполнение потока, который ожидает вызывающего объекта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void notifyAll() - возобновляет выполнение всех потоков, которые ожидают вызывающего объекта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String toString() - возвращает строку, описывающий объект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void wait() - ожидает другого потока выполнения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void wait(long ms) - ожидает другого потока выполнения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void wait(long ms, int nano) - ожидает другого потока выполнения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План лекции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Составляющие класса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Перегрузка и переопределение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static, final, instanceof и this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Object и Class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3 “кита” ООП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460499"/>
            <a:ext cx="8229600" cy="80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Класс с именем </a:t>
            </a:r>
            <a:r>
              <a:rPr lang="en" sz="1000">
                <a:solidFill>
                  <a:schemeClr val="dk1"/>
                </a:solidFill>
              </a:rPr>
              <a:t>Class </a:t>
            </a:r>
            <a:r>
              <a:rPr lang="en" sz="1100">
                <a:solidFill>
                  <a:schemeClr val="dk1"/>
                </a:solidFill>
              </a:rPr>
              <a:t>представляет характеристики класса, экземпляром которого является объект. Он хранит информацию о том, не является ли объект на самом деле интерфейсом, массивом или примитивным типом, каков суперкласс объекта, каково имя класса, какие в нем конструкторы, поля, методы и вложенные классы.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494575" y="2268400"/>
            <a:ext cx="5103900" cy="15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native boolean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isInstance(Object obj);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native boolean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isAssignableFrom(Class&lt;?&gt; cls);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native boolean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isInterface();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native boolean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isArray();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native boolean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isPrimitive();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isAnnotation();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isSynthetic();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Class&lt;?&gt;[] getInterfaces()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494575" y="4042250"/>
            <a:ext cx="65085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 test = 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test.getClass();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Test.</a:t>
            </a:r>
            <a:r>
              <a:rPr b="1"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600"/>
              <a:t>Наследование инкапсуляция полиморфизм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226401" y="1460500"/>
            <a:ext cx="2905799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2727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Инкапсуляция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I1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getValue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I1Impl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I1{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b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i1Value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getValue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i1Value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2" type="body"/>
          </p:nvPr>
        </p:nvSpPr>
        <p:spPr>
          <a:xfrm>
            <a:off x="2927780" y="1460500"/>
            <a:ext cx="2905799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Наследование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добавить новые поля;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добавить новые методы;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переопределить какие-либо методы класса A.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class B extends A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. . .	// тело класса 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Shape 172"/>
          <p:cNvSpPr txBox="1"/>
          <p:nvPr>
            <p:ph idx="3" type="body"/>
          </p:nvPr>
        </p:nvSpPr>
        <p:spPr>
          <a:xfrm>
            <a:off x="5690825" y="1460500"/>
            <a:ext cx="32532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2727"/>
              </a:lnSpc>
              <a:spcBef>
                <a:spcPts val="0"/>
              </a:spcBef>
              <a:buNone/>
            </a:pPr>
            <a:r>
              <a:rPr b="1"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Полиморфизм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abstract 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Fly {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abstract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bite()}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Tsetse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Fly {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fly() {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"fly with speed 50"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bite() {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"bite everything"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Housefly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Fly {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fly() {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"fly with speed 50"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bite() {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"cannot bit :("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/>
              <a:t>Порядок инициализации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Внутри класса, порядок инициализации переменных определяется их расположением. Но переменные обязательно инициализируются до вызова любого метода (даже конструктора)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Если класс содержит статические поля, то они инициализируются первыми (если не были проинициализированными до этого), и только после – все не статические поля. 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Вызывается блок статической инициализации/ инициализируются статические поля базового класса (если он есть, и не был вызван)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Вызывается блок статической инициализации/ инициализируются статические поля создаваемого класса (если он есть, и не был вызван)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Происходит инициализация переменных базового класса в порядке их определения.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Вызывается конструктор базового класса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Происходит инициализация переменных текущего класса в порядке их определения.</a:t>
            </a:r>
          </a:p>
          <a:p>
            <a:pPr indent="-304800" lvl="0" marL="45720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Вызывается конструктор текущего класса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Наследование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Для обозначения наследования в Java служит ключевое слово </a:t>
            </a: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extends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При наследовании производный класс изменяет и расширяет возможности базового класса.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Класс-потомок может добавить собственные методы и свойства, а также пользоваться родительскими методами и свойствами.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350" y="2692925"/>
            <a:ext cx="3378449" cy="23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Наследование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25625" y="1278300"/>
            <a:ext cx="5648699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Если в производном классе </a:t>
            </a: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объявить поле </a:t>
            </a: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field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, одноименное с полем базового класса, то объект </a:t>
            </a: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будет содержать два поля, причем производное имя будет скрывать базовое.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Обратиться из метода производного класса к полю </a:t>
            </a: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field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базового можно так:  </a:t>
            </a: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super.field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Если в производном классе объявить метод method(), одноименный с методом базового класса, то:</a:t>
            </a:r>
          </a:p>
          <a:p>
            <a:pPr indent="-304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при совпадении параметров производный метод переопределяет базовый;</a:t>
            </a:r>
          </a:p>
          <a:p>
            <a:pPr indent="-304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при несовпадении параметров производный метод перегрузит базовый.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Переопределенный метод будет скрыт новым методом в производном классе, перегруженный метод будет виден наряду с новым методом.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Переопределенный метод базового класса можно вызвать из метода производного класса при помощи синтаксиса super.method()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5674975" y="1410800"/>
            <a:ext cx="3420900" cy="369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InheritanceBase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" sz="1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Inheritance1 i = 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Inheritance1();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InheritanceBase i1 = i;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1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1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.println(i1);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1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 sz="1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"------------"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1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.println(i.</a:t>
            </a:r>
            <a:r>
              <a:rPr b="1" lang="en" sz="1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en" sz="1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.println(i1.</a:t>
            </a:r>
            <a:r>
              <a:rPr b="1" lang="en" sz="1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Inheritance1 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InheritanceBase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" sz="1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Inheritance1()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v1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"Inheritance1"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v1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"InheritanceBase"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toString()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Конструкторы и наследование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Из конструктора потомка, прежде всего, вызывается конструктор предка, после этого выполняются инструкции инициализации объекта-потомка, а затем - код конструктора потомка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 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A(){  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 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B(){ System.</a:t>
            </a:r>
            <a:r>
              <a:rPr b="1" i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При создании объекта класса B будет напечатано "1234"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Конструкторы и наследование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Если необходимо вызвать конструктор предка, то сделать это необходимо при помощи ключевого слова super: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super(args);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Если, конструктор базового класса не вызывается явным образом, то тогда компилятор сам вставит вызов </a:t>
            </a: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super()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в  байт-код. (конструктор по умолчанию, следовательно базовый класс обязан иметь такой конструктор).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Замечание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: Если конструкторы класса не доступны, он не сможет наследоваться.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Полиморфизм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Ссылку на объект производного класса можно поместить в переменную, имеющую базовый тип: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BaseClass bc01 = new ChildClass01();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BaseClass bc02 = new ChildClass02();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При вызове методов для </a:t>
            </a: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bc01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и </a:t>
            </a: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bc02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, выбор исполняемого метода зависит от типа экземпляра, а не от типа переменной.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Иными словами, хотя </a:t>
            </a: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bc01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и </a:t>
            </a: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bc02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ссылаются на базовый тип объекта, вызываться будут методы производных классов, именно тех, к которым относятся реально существующие объекты.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В этом и заключается полиморфизм.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При желании мы можем проверить тип каждого объекта при помощи оператора instanceof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Оператор  </a:t>
            </a: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obj instanceof SomeClass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 возвращает истину, если: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объект </a:t>
            </a: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obj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относится к классу </a:t>
            </a: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SomeClass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расширяет класс </a:t>
            </a: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SomeClass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реализует интерфейс </a:t>
            </a: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SomeClass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/>
              <a:t>Преобразование типа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Преобразование между типами, связанными отношением наследования, может быть: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Verdana"/>
              <a:buAutoNum type="arabicPeriod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восходящим, от потомка к предку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Verdana"/>
              <a:buAutoNum type="arabicPeriod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нисходящим, от предка к потомку (предки на диаграмме классов  обычно располагаются выше потомков)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Восходящее преобразование выполняется неявно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Нисходящее преобразование выполняется при помощи операции  приведения типа: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	</a:t>
            </a: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Child child = (Child) parent;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Вопросы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12" y="1493825"/>
            <a:ext cx="749617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Класс и Обьект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259375" y="14538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class ИмяКласса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	тип переменная_экземпляра1;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     static{}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     {}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	тип имяМетода(список параметров){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   	// тело метода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Конструктор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460500"/>
            <a:ext cx="4099500" cy="2515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Конструктор класса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— это специальный метод класса. Он вызывается при создании объекта класса. Конструктор инициализирует объект непосредственно во время создания. Имя конструктора совпадает с именем класса, включая регистр, а по синтаксису конструктор похож на метод без возвращаемого значения.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отличие от метода, конструктор никогда ничего не возвращает.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556700" y="1430925"/>
            <a:ext cx="4305899" cy="33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Box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ширина коробки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высота коробки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depth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глубина коробки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// Конструктор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Box()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width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height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depth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вычисляем объём коробки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getVolume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width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height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1"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depth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Конструктор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1. Это специальный метод класса.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2. Его имя совпадает с именем класса.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3. Конструктор не возвращает никакого значения.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4. Конструктор, как и любой другой метод, может иметь параметры.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5. Конструктор без параметров называется конструктором по умолчанию (default constructor).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6. В классе может быть несколько конструкторов. В этом случае они должны иметь разные наборы параметров.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7. Если в классе нет ни одного конструктора, то генерируется пустой конструктор по умолчанию. Если в классе есть хотя бы один конструктор, то конструктор по умолчанию не генерируется.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Перегрузка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460499"/>
            <a:ext cx="8229600" cy="109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Overload – перегрузка метода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определение в классе или в классах – потомках методов с одинаковым наименованием но различной сигнатурой. Фактически, такие методы – это совершенно разные методы с совпадающим наименованием.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20950" y="2373950"/>
            <a:ext cx="3732299" cy="212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final 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Tail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getData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"Hello!"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lang="en" sz="12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getData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Перегрузка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283550" y="1529875"/>
            <a:ext cx="79922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final 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Tail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summa(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x1,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x2)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x1 + x2;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summa(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x1,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x2,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x3)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x1 + x2 + x3;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summa(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x1,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x2,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x3,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x4)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x1 + x2 + x3 + x4;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Хотя...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4941050" y="1417750"/>
            <a:ext cx="3706199" cy="17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Обратите внимание, что класс 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может содержать несколько 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подходящих методов, потому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 хотя язык Java и запрещает объявлять несколько методов с одинаковой сигнатурой, виртуальная машина Java всё же позволяет это, если отличается возвращаемый тип. 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2823" y="1417750"/>
            <a:ext cx="830123" cy="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5057775" y="3283925"/>
            <a:ext cx="3706199" cy="154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D7386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4D738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Parent</a:t>
            </a: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b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4D7386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T x();</a:t>
            </a:r>
            <a:b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4D738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4D738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Parent</a:t>
            </a: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b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x() { </a:t>
            </a:r>
            <a:r>
              <a:rPr lang="en" sz="1200">
                <a:solidFill>
                  <a:srgbClr val="4D738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339900"/>
                </a:solidFill>
                <a:latin typeface="Courier New"/>
                <a:ea typeface="Courier New"/>
                <a:cs typeface="Courier New"/>
                <a:sym typeface="Courier New"/>
              </a:rPr>
              <a:t>"abc"</a:t>
            </a: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b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05525" y="1510075"/>
            <a:ext cx="5373000" cy="343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Method descriptor #15 ()Ljava/lang/String;</a:t>
            </a:r>
            <a:b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Stack: 1, Locals: 1</a:t>
            </a:r>
            <a:b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java.lang.String x();</a:t>
            </a:r>
            <a:b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2F98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ldc &lt;String </a:t>
            </a:r>
            <a:r>
              <a:rPr lang="en" sz="1200">
                <a:solidFill>
                  <a:srgbClr val="339900"/>
                </a:solidFill>
                <a:latin typeface="Courier New"/>
                <a:ea typeface="Courier New"/>
                <a:cs typeface="Courier New"/>
                <a:sym typeface="Courier New"/>
              </a:rPr>
              <a:t>"abc"</a:t>
            </a: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&gt; [</a:t>
            </a:r>
            <a:r>
              <a:rPr lang="en" sz="1200">
                <a:solidFill>
                  <a:srgbClr val="2F98FF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2F98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areturn</a:t>
            </a:r>
            <a:b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Line numbers:</a:t>
            </a:r>
            <a:b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[pc: </a:t>
            </a:r>
            <a:r>
              <a:rPr lang="en" sz="1200">
                <a:solidFill>
                  <a:srgbClr val="2F98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, line: </a:t>
            </a:r>
            <a:r>
              <a:rPr lang="en" sz="1200">
                <a:solidFill>
                  <a:srgbClr val="2F98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Local variable table:</a:t>
            </a:r>
            <a:b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[pc: </a:t>
            </a:r>
            <a:r>
              <a:rPr lang="en" sz="1200">
                <a:solidFill>
                  <a:srgbClr val="2F98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, pc: </a:t>
            </a:r>
            <a:r>
              <a:rPr lang="en" sz="1200">
                <a:solidFill>
                  <a:srgbClr val="2F98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] local: </a:t>
            </a:r>
            <a:r>
              <a:rPr lang="en" sz="1200">
                <a:solidFill>
                  <a:srgbClr val="4D738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index: </a:t>
            </a:r>
            <a:r>
              <a:rPr lang="en" sz="1200">
                <a:solidFill>
                  <a:srgbClr val="2F98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type: Child</a:t>
            </a:r>
            <a:b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Method descriptor #18 ()Ljava/lang/Object;</a:t>
            </a:r>
            <a:b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Stack: 1, Locals: 1</a:t>
            </a:r>
            <a:b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bridge synthetic java.lang.Object x();</a:t>
            </a:r>
            <a:b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2F98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aload_0 [</a:t>
            </a:r>
            <a:r>
              <a:rPr lang="en" sz="1200">
                <a:solidFill>
                  <a:srgbClr val="4D738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2F98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invokevirtual Child.x() : java.lang.String [</a:t>
            </a:r>
            <a:r>
              <a:rPr lang="en" sz="1200">
                <a:solidFill>
                  <a:srgbClr val="2F98FF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2F98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areturn</a:t>
            </a:r>
            <a:b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Line numbers:</a:t>
            </a:r>
            <a:b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[pc: </a:t>
            </a:r>
            <a:r>
              <a:rPr lang="en" sz="1200">
                <a:solidFill>
                  <a:srgbClr val="2F98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, line: </a:t>
            </a:r>
            <a:r>
              <a:rPr lang="en" sz="1200">
                <a:solidFill>
                  <a:srgbClr val="2F98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Переопределение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62675" y="1391400"/>
            <a:ext cx="82296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Override– переопределение метода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классах-потомках, при этом сигнатура метода остается прежней, но, возможно, изменяется логика внутри метода.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09875" y="2169600"/>
            <a:ext cx="8335199" cy="274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 переопределении метода возможно: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изменять уровень доступа к методу, только расширяя уровень, определенный для метода в родительском классе.  Например если в ClassA был уровень protected, в ClassB можно установить public, но не наоборот.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изменять набор выбрасываемых методом исключений, со следующими ограничениями: в переопределенном методе не может быть  выброшено исключение, более высокое по иерархии классов (родительский класс), чем в исходном, если эти исключения идут по одной ветке наследования.  Наоборот можно. Также может полностью или частично отличаться набор выбрасываемых исключений – в переопределенном методе можно вообще не выбрасывать исключения или выбрасывать абсолютно другие.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-изменять тип возвращаемого значения, при условии что новый тип является потомком прежнего, но не наоборот.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