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5"/>
            <a:ext cx="8229600" cy="142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Java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"/>
              <a:t>Lection 13</a:t>
            </a:r>
          </a:p>
        </p:txBody>
      </p:sp>
      <p:sp>
        <p:nvSpPr>
          <p:cNvPr id="40" name="Shape 40"/>
          <p:cNvSpPr txBox="1"/>
          <p:nvPr>
            <p:ph idx="2" type="ctrTitle"/>
          </p:nvPr>
        </p:nvSpPr>
        <p:spPr>
          <a:xfrm>
            <a:off x="520400" y="2662525"/>
            <a:ext cx="8279999" cy="89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solidFill>
                  <a:srgbClr val="000000"/>
                </a:solidFill>
              </a:rPr>
              <a:t>Unit Testing and Loggining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Аннотации JUnit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/>
              <a:t> </a:t>
            </a:r>
            <a:r>
              <a:rPr b="1" lang="ru" sz="1800"/>
              <a:t>@BeforeClass/@AfterClass</a:t>
            </a:r>
            <a:r>
              <a:rPr lang="ru" sz="1800"/>
              <a:t> (метод должен быть public и static): Метод помеченный такой аннотацией выполняется один раз перед выполнением всех тестовых методов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/>
              <a:t> </a:t>
            </a:r>
            <a:r>
              <a:rPr b="1" lang="ru" sz="1800"/>
              <a:t>@Before/@After</a:t>
            </a:r>
            <a:r>
              <a:rPr lang="ru" sz="1800"/>
              <a:t>  (метод должен быть public): Метод помеченный такой аннотацией выполняется до/после каждого тестового метода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/>
              <a:t> </a:t>
            </a:r>
            <a:r>
              <a:rPr b="1" lang="ru" sz="1800"/>
              <a:t>@Test</a:t>
            </a:r>
            <a:r>
              <a:rPr lang="ru" sz="1800"/>
              <a:t> (expected = RuntimeException.class): Аннотация говорит о том, что в тесте ожидается exception типа Runtime, если в тесте exception не будет выброшен, то тест будет провален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/>
              <a:t> </a:t>
            </a:r>
            <a:r>
              <a:rPr b="1" lang="ru" sz="1800"/>
              <a:t>@Test</a:t>
            </a:r>
            <a:r>
              <a:rPr lang="ru" sz="1800"/>
              <a:t> (timeout = 100): Тест будет провален, если он будет выполняться боллее 100 миллисекунд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800"/>
              <a:t> </a:t>
            </a:r>
            <a:r>
              <a:rPr b="1" lang="ru" sz="1800"/>
              <a:t>@Ignore</a:t>
            </a:r>
            <a:r>
              <a:rPr lang="ru" sz="1800"/>
              <a:t> (value = "Ignore"): пропустить тест (не выполнять его)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Основные проверяемые методы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12" y="1063374"/>
            <a:ext cx="8261562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Logging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1. Наблюдение – для понимания работы системы, в разрезе пропускной способности, масштабируемости, безопасности и.д.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2. Отладка – для получения сведений о коде, который приводит к ошибке (переменные, stack traces).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3. Анализ – средство для получения реальных данных про приложение, для подведения итогов о том как оно используется.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Logging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987025"/>
            <a:ext cx="8229600" cy="393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/>
              <a:t>Apache Log4J </a:t>
            </a:r>
            <a:r>
              <a:rPr lang="ru" sz="1400"/>
              <a:t>– хороший фреймворк для логирования, практически лишенный недостатков. Широко используется. Разработка находится, фактически, в замороженном состоянии (производится только исправление ошибок).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/>
              <a:t>java.util.logging </a:t>
            </a:r>
            <a:r>
              <a:rPr lang="ru" sz="1400"/>
              <a:t>– фреймворк, являющийся частью JavaSE. По возможностям уступает Log4J. Тем не менее, используется хотя бы потому, что всегда под рукой и не требует дополнительных библиотек.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/>
              <a:t>Apache Commons Logging</a:t>
            </a:r>
            <a:r>
              <a:rPr lang="ru" sz="1400"/>
              <a:t> – фреймворк, предназначенный для абстрагирования конкретного фреймворка ("под" ним может работать как Log4J, так и java.util.logging, а также несколько других). Имеет определенные проблемы с загрузчиком классов, что в определенных ситуациях затрудняет его использование.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/>
              <a:t>SLF4J</a:t>
            </a:r>
            <a:r>
              <a:rPr lang="ru" sz="1400"/>
              <a:t> – еще один абстрагирующий фреймворк, существенно более удачный, чем </a:t>
            </a:r>
            <a:r>
              <a:rPr b="1" lang="ru" sz="1400"/>
              <a:t>Commons Logging</a:t>
            </a:r>
            <a:r>
              <a:rPr lang="ru" sz="1400"/>
              <a:t>. Может работать в двух ипостасях – как общий интерфейс к лежащим ниже фреймворкам и как приемник соответствующего типа для фреймворков, расположенных "над" ним.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/>
              <a:t>Logback</a:t>
            </a:r>
            <a:r>
              <a:rPr lang="ru" sz="1400"/>
              <a:t> – молодой, но весьма интересный фреймворк, выросший из Log4J. Взял от родителя все преимущества, плюс еще добавил своих. Возможно, в будущем станет даже более привлекательным, чем Log4J.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Log4J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063375"/>
            <a:ext cx="40343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Логер представляет собой объект класса </a:t>
            </a:r>
            <a:r>
              <a:rPr b="1" lang="ru" sz="2000"/>
              <a:t>org.apache.log4j.Logger</a:t>
            </a:r>
            <a:r>
              <a:rPr lang="ru" sz="2000"/>
              <a:t>, который используется для вывода данных и управления уровнем (детализацией) вывода. В  </a:t>
            </a:r>
            <a:r>
              <a:rPr b="1" lang="ru" sz="2000"/>
              <a:t>Log4J </a:t>
            </a:r>
            <a:r>
              <a:rPr lang="ru" sz="2000"/>
              <a:t>поддерживает следующие уровни вывода, в порядке возрастания</a:t>
            </a:r>
          </a:p>
          <a:p>
            <a:pPr indent="0" lvl="0" marL="32004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673" y="1240000"/>
            <a:ext cx="4195127" cy="36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Levels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86450" y="1063375"/>
            <a:ext cx="4704900" cy="38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ru" sz="1600"/>
              <a:t>TRACE Level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/>
              <a:t>Наиболее детальная информация. Рекомендуется использовать внешние файлы при записи уровня TRACE.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ru" sz="1600"/>
              <a:t>DEBUG Level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/>
              <a:t>Уровень для нужд разработчика при отладке приложения.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ru" sz="1600"/>
              <a:t>INFO Level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/>
              <a:t>Уровень для записи прогресса системы и избранной информации.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ru" sz="1600"/>
              <a:t>WARN Level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/>
              <a:t>Уровень для записи непредвиденных возникших условиях при работе приложения.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31" name="Shape 131"/>
          <p:cNvSpPr txBox="1"/>
          <p:nvPr/>
        </p:nvSpPr>
        <p:spPr>
          <a:xfrm>
            <a:off x="4962300" y="1200150"/>
            <a:ext cx="4181700" cy="385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ru" sz="1600">
                <a:solidFill>
                  <a:schemeClr val="dk1"/>
                </a:solidFill>
              </a:rPr>
              <a:t>ERROR Level</a:t>
            </a:r>
          </a:p>
          <a:p>
            <a:pPr lvl="0" rtl="0">
              <a:spcBef>
                <a:spcPts val="600"/>
              </a:spcBef>
              <a:buNone/>
            </a:pPr>
            <a:r>
              <a:rPr lang="ru" sz="1600">
                <a:solidFill>
                  <a:schemeClr val="dk1"/>
                </a:solidFill>
              </a:rPr>
              <a:t>Уровень для серьёзных ошибок, или информации которая может привести к завершению приложения.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ru" sz="1600">
                <a:solidFill>
                  <a:schemeClr val="dk1"/>
                </a:solidFill>
              </a:rPr>
              <a:t>FATAL Level</a:t>
            </a:r>
          </a:p>
          <a:p>
            <a:pPr lvl="0" rtl="0">
              <a:spcBef>
                <a:spcPts val="600"/>
              </a:spcBef>
              <a:buNone/>
            </a:pPr>
            <a:r>
              <a:rPr lang="ru" sz="1600">
                <a:solidFill>
                  <a:schemeClr val="dk1"/>
                </a:solidFill>
              </a:rPr>
              <a:t>Уровень событий которые могут привести к постоянным ошибкам или полной остановке.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ru" sz="1600">
                <a:solidFill>
                  <a:schemeClr val="dk1"/>
                </a:solidFill>
              </a:rPr>
              <a:t>ALL </a:t>
            </a:r>
            <a:r>
              <a:rPr lang="ru" sz="1600">
                <a:solidFill>
                  <a:schemeClr val="dk1"/>
                </a:solidFill>
              </a:rPr>
              <a:t>: Включить логирование всех уровней.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ru" sz="1600">
                <a:solidFill>
                  <a:schemeClr val="dk1"/>
                </a:solidFill>
              </a:rPr>
              <a:t>OFF</a:t>
            </a:r>
            <a:r>
              <a:rPr lang="ru" sz="1600">
                <a:solidFill>
                  <a:schemeClr val="dk1"/>
                </a:solidFill>
              </a:rPr>
              <a:t> : Выключить логирование всех уровней.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Компоненты Log4j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327000"/>
            <a:ext cx="8229600" cy="359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 sz="1800"/>
              <a:t>Logger </a:t>
            </a:r>
            <a:r>
              <a:rPr lang="ru" sz="1800"/>
              <a:t>- основная часть. С ее помощью можно задавать уровни логирования в приложении. Логеров может быть много, и обычно их создают для каждого класса (хотя можно пользоваться и одним).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 sz="1800"/>
              <a:t>Appender и Layout </a:t>
            </a:r>
            <a:r>
              <a:rPr lang="ru" sz="1800"/>
              <a:t>определяют правила по которым сообщение будет отформатировано и сохранено (либо распечатано). Можно добавлять сколь угодно Appender-ов которые будут перенаправлять все необходимую информацию.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Шаблоны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15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600"/>
              <a:t>%p – имя приоритета, с которым было выполнена запись данных 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600"/>
              <a:t>%F – имя файла, из которого был вызван метод записи в журнал 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600"/>
              <a:t>%M – имя метода, из которого был вызван метод записи в журнал 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600"/>
              <a:t>%L – номер строки, в файле из которого был вызван метод записи в журнал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600"/>
              <a:t>%c – имя категории (т.е. аппендера, логера)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600"/>
              <a:t>%d – дата записи, в журнал по данным JVM из которой был запущен процес	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1600"/>
              <a:t>В скобках можно указать формат вывода, о нем можно прочитать в хэлпе к стандартному классу SimpleDateFormat. 		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600"/>
              <a:t>%m – собственно само сообщение, которое Вы посылаете для записи в журнал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600"/>
              <a:t>%n – символ окончания строки 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1600"/>
              <a:t>%t Выводит имя потока который вывел сообщение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%d %p %c: %m%n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700"/>
              <a:t>%d{ABSOLUTE} %5p %t %c{1}:%M:%L - %m%n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 sz="1600"/>
              <a:t>%d{ABSOLUTE}</a:t>
            </a:r>
            <a:r>
              <a:rPr lang="ru" sz="1600"/>
              <a:t> Выводит время. В скобках можно указать формат вывода, о нем подробней можно прочитать в хэлпе к стандартному классу SimpleDateFormat. И еще можно использовать именованные шаблоны, как в данном случае, это ISO8601 и ABSOLUTE. Последний означает формат HH:mm:ss,SSS наиболее удобный вид для лога, если они не хранятся неделями и месяцами.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 sz="1600"/>
              <a:t>%5p</a:t>
            </a:r>
            <a:r>
              <a:rPr lang="ru" sz="1600"/>
              <a:t> Выводит уровень лога (ERROR, DEBUG, INFO и пр.), цифра 5 означает что всегда использовать 5 символов, остальное дополнится пробелами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 sz="1600"/>
              <a:t>%c{1} </a:t>
            </a:r>
            <a:r>
              <a:rPr lang="ru" sz="1600"/>
              <a:t>Категория, в скобках указывается сколько уровней выдавать. Категорией в нашем случае будет имя класса с пакетом. Ну а вообще это строка, где уровни разделены точками. Т.к. у нас совпадает с полным именем класса, то верхний уровень будет являться именем класса</a:t>
            </a:r>
          </a:p>
          <a:p>
            <a:pPr indent="457200" marL="411480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/>
              <a:t>http://www.skipy.ru/useful/logging.html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Конфигурирование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200"/>
              <a:t>&lt;?xml version="1.0" encoding="UTF-8" ?&gt;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&lt;!DOCTYPE log4j:configuration SYSTEM "log4j.dtd"&gt;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&lt;log4j:configuration debug="false" xmlns:log4j="http://jakarta.apache.org/log4j/"&gt;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&lt;</a:t>
            </a:r>
            <a:r>
              <a:rPr b="1" lang="ru" sz="1200"/>
              <a:t>appender</a:t>
            </a:r>
            <a:r>
              <a:rPr lang="ru" sz="1200"/>
              <a:t> name="ConsoleAppender" class="org.apache.log4j.ConsoleAppender"&gt;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    &lt;param name="Encoding" value="Cp866"/&gt;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    &lt;</a:t>
            </a:r>
            <a:r>
              <a:rPr b="1" lang="ru" sz="1200"/>
              <a:t>layout</a:t>
            </a:r>
            <a:r>
              <a:rPr lang="ru" sz="1200"/>
              <a:t> class="org.apache.log4j.PatternLayout"&gt;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        &lt;param name="</a:t>
            </a:r>
            <a:r>
              <a:rPr b="1" lang="ru" sz="1200"/>
              <a:t>ConversionPattern</a:t>
            </a:r>
            <a:r>
              <a:rPr lang="ru" sz="1200"/>
              <a:t>" value="%d{ABSOLUTE} %5p %t %c{1}:%M:%L - %m%n"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    &lt;/</a:t>
            </a:r>
            <a:r>
              <a:rPr b="1" lang="ru" sz="1200"/>
              <a:t>layout</a:t>
            </a:r>
            <a:r>
              <a:rPr lang="ru" sz="120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&lt;/</a:t>
            </a:r>
            <a:r>
              <a:rPr b="1" lang="ru" sz="1200"/>
              <a:t>appender</a:t>
            </a:r>
            <a:r>
              <a:rPr lang="ru" sz="120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&lt;root&gt;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    &lt;priority value="ERROR"/&gt;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    &lt;appender-ref ref="ConsoleAppender"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    &lt;/root&gt;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&lt;/log4j:configuration&gt;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Аннотации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/>
              <a:t>Аннотации предоставляют информацию для полного описания программы, которая не может быть явно выражена средствами Java. Следовательно аннотации позволяют хранить дополнительную информацию о программе, в формате, который проверяется компилятором.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/>
              <a:t>Использование аннотаций позволяет хранить метаданные прямо в исходном коде, следовательно код выглядит "чище", и при этом добавляется  проверка на этапе компиляции.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/>
              <a:t>Синтаксис аннотаций достаточно прост и состоит, в основном, в добавлении символа @ к имени аннотации.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Конфигурирование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log4j.debug = false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log4j.rootLogger = ERROR, ConsoleAppender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log4j.appender.ConsoleAppender = org.apache.log4j.ConsoleAppender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log4j.appender.ConsoleAppender.encoding = Cp866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log4j.appender.ConsoleAppender.layout = org.apache.log4j.PatternLayout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log4j.appender.ConsoleAppender.layout.ConversionPattern = %d{ABSOLUTE} %5p %t %c{1}:%M:%L - %m%n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Использование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976050"/>
            <a:ext cx="8229600" cy="394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Logger </a:t>
            </a:r>
            <a:r>
              <a:rPr b="1" i="1" lang="ru" sz="1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logger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= Logger.</a:t>
            </a:r>
            <a:r>
              <a:rPr i="1" lang="ru" sz="1800">
                <a:latin typeface="Courier New"/>
                <a:ea typeface="Courier New"/>
                <a:cs typeface="Courier New"/>
                <a:sym typeface="Courier New"/>
              </a:rPr>
              <a:t>getLogger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(Log4jClass.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Logger </a:t>
            </a:r>
            <a:r>
              <a:rPr b="1" i="1" lang="ru" sz="1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dbLogger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= Logger.</a:t>
            </a:r>
            <a:r>
              <a:rPr i="1" lang="ru" sz="1800">
                <a:latin typeface="Courier New"/>
                <a:ea typeface="Courier New"/>
                <a:cs typeface="Courier New"/>
                <a:sym typeface="Courier New"/>
              </a:rPr>
              <a:t>getLogger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"Log4jClass"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ru" sz="1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.info(</a:t>
            </a:r>
            <a:r>
              <a:rPr b="1" lang="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"Some info"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ru" sz="1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.error(</a:t>
            </a:r>
            <a:r>
              <a:rPr b="1" lang="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"Some error"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ru" sz="1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.debug(</a:t>
            </a:r>
            <a:r>
              <a:rPr b="1" lang="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"Some debug"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ru" sz="1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.warn(</a:t>
            </a:r>
            <a:r>
              <a:rPr b="1" lang="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"Some warn"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ru" sz="1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.fatal(</a:t>
            </a:r>
            <a:r>
              <a:rPr b="1" lang="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"some fatal!!"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8850"/>
            <a:ext cx="9143998" cy="302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Apache Maven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Инструмент для автоматизации сборки проектов: компиляции, создания jar, создания дистрибутива программы, генерации документации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Обеспечивает декларативную сборку. Информация о проекте описывается на языке POM(Project Object Model) и содержится в файле pom.xml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Maven придерживается принципа «соглашения прежде конфигурации» 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Ключевые преимущества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500"/>
              <a:t> Автоматическое управление зависимостями</a:t>
            </a:r>
          </a:p>
          <a:p>
            <a:pPr indent="-3873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500"/>
              <a:t> Огромный, поддерживаемый в актуальном состоянии репозиторий артефактов </a:t>
            </a:r>
          </a:p>
          <a:p>
            <a:pPr indent="-3873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500"/>
              <a:t> Maven – наиболее широко распространенный инструмент для сборки</a:t>
            </a:r>
          </a:p>
          <a:p>
            <a:pPr indent="-3873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500"/>
              <a:t> Поддержка большинством современных IDE (Eclipse, IntelliJ IDEA …)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Установка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500"/>
              <a:t>Требуется наличие на машине JDK версии &gt;= 1.5</a:t>
            </a:r>
          </a:p>
          <a:p>
            <a:pPr indent="-3873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500"/>
              <a:t> Дистрибутив можно скачать с сайта http://maven.apache.org</a:t>
            </a:r>
          </a:p>
          <a:p>
            <a:pPr indent="-3873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500"/>
              <a:t> Прописать переменную окружения M2_HOME</a:t>
            </a:r>
          </a:p>
          <a:p>
            <a:pPr indent="-3873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500"/>
              <a:t> Добавить путь %M2_HOME%/bin в PATH</a:t>
            </a:r>
          </a:p>
          <a:p>
            <a:pPr indent="-3873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500"/>
              <a:t> Для запуска используется команда mvn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Создание проекта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mvn archetype:generate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ru"/>
              <a:t>или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ru"/>
              <a:t>с помощью Idea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Артефакт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Что такое Артефакт? Да все что угодно, например (jar,war, и.т.п.) 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Результатом работы Maven является создание (построение) артефакта, а так же ряд дополнительных действий над ним (тестирование, инсталляция в локальный репозиторий, deployment)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Сам артефакт зависит от других артефактов (нашихи внешних, плагинов maven)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Координаты артефакта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groupId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artifactId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[packaging] default jar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Version в формате mmm.nnn.bbb-ssssss-dd , необязательными являются поля ssssss (спецификатор SNAPSHOT,RELEASE и т.п.) и dd (номер сборки)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[classifier] groupId:artifactId[:packaging]:version[:classifier]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Примеры maven координат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4.11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org.hamcrest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hamcrest-core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Виды тестирования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587" y="1217775"/>
            <a:ext cx="5778824" cy="36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POM файл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 POM - Project Object Model, xml файл, обычно называется pom.xml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 POM файл содержит описание нашего проекта и все специфические его настройки.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Репозитории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Репозиторий maven это файловое хранилище с метаинформацией и быстрым поиском и доступом</a:t>
            </a:r>
          </a:p>
          <a:p>
            <a:pPr indent="-355600" lvl="1" marL="9144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000"/>
              <a:t>local ( находятся в ~/.m2/repository )</a:t>
            </a:r>
          </a:p>
          <a:p>
            <a:pPr indent="-355600" lvl="1" marL="9144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000"/>
              <a:t>remote (например, стандартный http://repo1.maven.org/maven2 или внутренний репозиторий компании, например, Nexus)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используются для хранения и получения зависимостей (dependencies) проекта и плагинов maven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Жизненный цикл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49" y="1277775"/>
            <a:ext cx="6110950" cy="369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000"/>
              <a:t>Выполнение фаз жизненного цикла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mvn [ имя фазы ]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При выполнении определенной фазы автоматически выполняются все предыдущие фазы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 mvn test (выполняется в папке, где находится pom.xml)	</a:t>
            </a:r>
          </a:p>
          <a:p>
            <a:pPr indent="-355600" lvl="1" marL="9144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000"/>
              <a:t>validate -&gt; compile -&gt; test</a:t>
            </a:r>
          </a:p>
          <a:p>
            <a:pPr indent="-355600" lvl="1" marL="9144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000"/>
              <a:t>сообщения об ошибках в папке target\surefire-reports\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19716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mvn clean install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Почему так?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699" y="1159900"/>
            <a:ext cx="4875600" cy="38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5869650" y="1063375"/>
            <a:ext cx="3000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http://articles.javatalks.ru/articles/4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Что такое Unit-тесты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180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/>
              <a:t>Unit-тест – код, написанный разработчиком, который проверяет небольшой кусок функциональности тестируемого кода.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00" y="2770975"/>
            <a:ext cx="4032699" cy="22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ЖЦ Unit Test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00" y="1214425"/>
            <a:ext cx="4921575" cy="37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275" y="1448045"/>
            <a:ext cx="3127149" cy="325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Junit 4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 Тестовый класс может иметь любое название. Частая практика заканчивать имя класса на Test (CalculatorTest)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 В Junit 4 не нужно наследовать от TestCase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 Тестовый метод должен быть помечен аннотацией @Test и может иметь произвольное имя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000"/>
              <a:t> Хорошей практикой считается называть методы, начиная с test (testAdd)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Дублеры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</a:rPr>
              <a:t>Dummy  </a:t>
            </a:r>
            <a:r>
              <a:rPr lang="ru" sz="1400"/>
              <a:t>- это объекты, которые передаются в методы, но на самом деле не используются. В основном, это параметры методов (если конечно, они не влияют в тесте на то, что мы хотим проверить). Иногда это просто NULL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</a:rPr>
              <a:t>Fake </a:t>
            </a:r>
            <a:r>
              <a:rPr lang="ru" sz="1400"/>
              <a:t>- это объекты, которые имеют внутреннюю реализацию, но обычно она сильно урезанная и их нельзя использовать в готовом коде.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</a:rPr>
              <a:t>Stubs </a:t>
            </a:r>
            <a:r>
              <a:rPr lang="ru" sz="1400"/>
              <a:t>- обеспечивают жестко зашитый ответ на вызовы во время тестирования. Применяются для замены тех объектов, которые обеспечивают SUT входными данными.   Также они могут сохранять в себе информацию о вызове (например параметры или количество этих вызовов) - такие иногда называют своим термином </a:t>
            </a:r>
            <a:r>
              <a:rPr b="1" lang="ru" sz="1400"/>
              <a:t>Test Spy</a:t>
            </a:r>
            <a:r>
              <a:rPr lang="ru" sz="1400"/>
              <a:t>. Такая "запись" позволяет оценить работу SUT, если состояние самого SUT не меняется.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</a:rPr>
              <a:t>Mocks </a:t>
            </a:r>
            <a:r>
              <a:rPr lang="ru" sz="1400"/>
              <a:t>- объекты, которые настраиваются (например специфично каждому тесту) и позволяют задать ожидания в виде своего рода спецификации вызовов, которые мы планируем получить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930150" y="4502075"/>
            <a:ext cx="3000000" cy="50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http://habrahabr.ru/post/116372/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3875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TestClass1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ru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var1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@BeforeClass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prepareGlobalVariables()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ru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var1 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"Some text"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ru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ru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"Setup before Test"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test1()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ru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ru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"Test 1"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ru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i="1" lang="ru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var1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assert true</a:t>
            </a: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83600" y="1200150"/>
            <a:ext cx="4187399" cy="372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test2() 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ru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ru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"Test 1"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ru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i="1" lang="ru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var1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assert true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@AfterClass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releaseGlobalVariables() 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ru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ru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"Release after Test"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