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724400" y="0"/>
            <a:ext cx="3012140" cy="5140547"/>
          </a:xfrm>
          <a:custGeom>
            <a:pathLst>
              <a:path extrusionOk="0" h="6854064" w="3012141">
                <a:moveTo>
                  <a:pt x="2623817" y="0"/>
                </a:moveTo>
                <a:lnTo>
                  <a:pt x="2791741" y="608783"/>
                </a:lnTo>
                <a:lnTo>
                  <a:pt x="1826176" y="1301537"/>
                </a:lnTo>
                <a:lnTo>
                  <a:pt x="2130539" y="2466623"/>
                </a:lnTo>
                <a:lnTo>
                  <a:pt x="1175470" y="3190866"/>
                </a:lnTo>
                <a:lnTo>
                  <a:pt x="1469337" y="4355952"/>
                </a:lnTo>
                <a:lnTo>
                  <a:pt x="493277" y="5080194"/>
                </a:lnTo>
                <a:lnTo>
                  <a:pt x="808135" y="6255776"/>
                </a:lnTo>
                <a:lnTo>
                  <a:pt x="0" y="6854064"/>
                </a:lnTo>
                <a:lnTo>
                  <a:pt x="388325" y="6854064"/>
                </a:lnTo>
                <a:lnTo>
                  <a:pt x="1007545" y="6308258"/>
                </a:lnTo>
                <a:lnTo>
                  <a:pt x="713678" y="5122179"/>
                </a:lnTo>
                <a:lnTo>
                  <a:pt x="1679242" y="4408433"/>
                </a:lnTo>
                <a:lnTo>
                  <a:pt x="1364384" y="3232851"/>
                </a:lnTo>
                <a:lnTo>
                  <a:pt x="2361435" y="2498112"/>
                </a:lnTo>
                <a:lnTo>
                  <a:pt x="2015091" y="1343522"/>
                </a:lnTo>
                <a:lnTo>
                  <a:pt x="3012141" y="608783"/>
                </a:lnTo>
                <a:lnTo>
                  <a:pt x="2833722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4571999" y="0"/>
            <a:ext cx="4546600" cy="5143499"/>
            <a:chOff x="1447" y="0"/>
            <a:chExt cx="2863" cy="4319"/>
          </a:xfrm>
        </p:grpSpPr>
        <p:sp>
          <p:nvSpPr>
            <p:cNvPr id="12" name="Shape 12"/>
            <p:cNvSpPr/>
            <p:nvPr/>
          </p:nvSpPr>
          <p:spPr>
            <a:xfrm>
              <a:off x="1447" y="0"/>
              <a:ext cx="1885" cy="4319"/>
            </a:xfrm>
            <a:custGeom>
              <a:pathLst>
                <a:path extrusionOk="0" h="4320" w="1886">
                  <a:moveTo>
                    <a:pt x="1719" y="0"/>
                  </a:moveTo>
                  <a:lnTo>
                    <a:pt x="1813" y="357"/>
                  </a:lnTo>
                  <a:lnTo>
                    <a:pt x="1194" y="805"/>
                  </a:lnTo>
                  <a:lnTo>
                    <a:pt x="1393" y="1544"/>
                  </a:lnTo>
                  <a:lnTo>
                    <a:pt x="777" y="1991"/>
                  </a:lnTo>
                  <a:lnTo>
                    <a:pt x="972" y="2734"/>
                  </a:lnTo>
                  <a:lnTo>
                    <a:pt x="355" y="3178"/>
                  </a:lnTo>
                  <a:lnTo>
                    <a:pt x="554" y="3921"/>
                  </a:lnTo>
                  <a:lnTo>
                    <a:pt x="0" y="4320"/>
                  </a:lnTo>
                  <a:lnTo>
                    <a:pt x="109" y="4320"/>
                  </a:lnTo>
                  <a:lnTo>
                    <a:pt x="623" y="3948"/>
                  </a:lnTo>
                  <a:lnTo>
                    <a:pt x="430" y="3205"/>
                  </a:lnTo>
                  <a:lnTo>
                    <a:pt x="1045" y="2761"/>
                  </a:lnTo>
                  <a:lnTo>
                    <a:pt x="850" y="2018"/>
                  </a:lnTo>
                  <a:lnTo>
                    <a:pt x="1468" y="1572"/>
                  </a:lnTo>
                  <a:lnTo>
                    <a:pt x="1271" y="830"/>
                  </a:lnTo>
                  <a:lnTo>
                    <a:pt x="1886" y="386"/>
                  </a:lnTo>
                  <a:lnTo>
                    <a:pt x="1788" y="0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A6412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559" y="0"/>
              <a:ext cx="1978" cy="4319"/>
            </a:xfrm>
            <a:custGeom>
              <a:pathLst>
                <a:path extrusionOk="0" h="4320" w="1979">
                  <a:moveTo>
                    <a:pt x="1673" y="0"/>
                  </a:moveTo>
                  <a:lnTo>
                    <a:pt x="1777" y="382"/>
                  </a:lnTo>
                  <a:lnTo>
                    <a:pt x="1160" y="830"/>
                  </a:lnTo>
                  <a:lnTo>
                    <a:pt x="1357" y="1570"/>
                  </a:lnTo>
                  <a:lnTo>
                    <a:pt x="743" y="2016"/>
                  </a:lnTo>
                  <a:lnTo>
                    <a:pt x="936" y="2759"/>
                  </a:lnTo>
                  <a:lnTo>
                    <a:pt x="319" y="3204"/>
                  </a:lnTo>
                  <a:lnTo>
                    <a:pt x="517" y="3947"/>
                  </a:lnTo>
                  <a:lnTo>
                    <a:pt x="0" y="4320"/>
                  </a:lnTo>
                  <a:lnTo>
                    <a:pt x="304" y="4320"/>
                  </a:lnTo>
                  <a:lnTo>
                    <a:pt x="717" y="4025"/>
                  </a:lnTo>
                  <a:lnTo>
                    <a:pt x="521" y="3280"/>
                  </a:lnTo>
                  <a:lnTo>
                    <a:pt x="1136" y="2836"/>
                  </a:lnTo>
                  <a:lnTo>
                    <a:pt x="941" y="2093"/>
                  </a:lnTo>
                  <a:lnTo>
                    <a:pt x="1559" y="1648"/>
                  </a:lnTo>
                  <a:lnTo>
                    <a:pt x="1362" y="905"/>
                  </a:lnTo>
                  <a:lnTo>
                    <a:pt x="1979" y="461"/>
                  </a:lnTo>
                  <a:lnTo>
                    <a:pt x="1859" y="0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8445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090" y="0"/>
              <a:ext cx="1805" cy="4319"/>
            </a:xfrm>
            <a:custGeom>
              <a:pathLst>
                <a:path extrusionOk="0" h="4320" w="1806">
                  <a:moveTo>
                    <a:pt x="1462" y="0"/>
                  </a:moveTo>
                  <a:lnTo>
                    <a:pt x="1604" y="510"/>
                  </a:lnTo>
                  <a:lnTo>
                    <a:pt x="987" y="958"/>
                  </a:lnTo>
                  <a:lnTo>
                    <a:pt x="1183" y="1696"/>
                  </a:lnTo>
                  <a:lnTo>
                    <a:pt x="570" y="2142"/>
                  </a:lnTo>
                  <a:lnTo>
                    <a:pt x="764" y="2885"/>
                  </a:lnTo>
                  <a:lnTo>
                    <a:pt x="147" y="3329"/>
                  </a:lnTo>
                  <a:lnTo>
                    <a:pt x="344" y="4072"/>
                  </a:lnTo>
                  <a:lnTo>
                    <a:pt x="0" y="4320"/>
                  </a:lnTo>
                  <a:lnTo>
                    <a:pt x="304" y="4320"/>
                  </a:lnTo>
                  <a:lnTo>
                    <a:pt x="544" y="4151"/>
                  </a:lnTo>
                  <a:lnTo>
                    <a:pt x="349" y="3406"/>
                  </a:lnTo>
                  <a:lnTo>
                    <a:pt x="965" y="2961"/>
                  </a:lnTo>
                  <a:lnTo>
                    <a:pt x="768" y="2220"/>
                  </a:lnTo>
                  <a:lnTo>
                    <a:pt x="1385" y="1776"/>
                  </a:lnTo>
                  <a:lnTo>
                    <a:pt x="1189" y="1031"/>
                  </a:lnTo>
                  <a:lnTo>
                    <a:pt x="1806" y="586"/>
                  </a:lnTo>
                  <a:lnTo>
                    <a:pt x="1647" y="0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F68C1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463" y="0"/>
              <a:ext cx="1847" cy="4319"/>
            </a:xfrm>
            <a:custGeom>
              <a:pathLst>
                <a:path extrusionOk="0" h="4320" w="1848">
                  <a:moveTo>
                    <a:pt x="1311" y="0"/>
                  </a:moveTo>
                  <a:lnTo>
                    <a:pt x="1475" y="606"/>
                  </a:lnTo>
                  <a:lnTo>
                    <a:pt x="856" y="1055"/>
                  </a:lnTo>
                  <a:lnTo>
                    <a:pt x="1054" y="1794"/>
                  </a:lnTo>
                  <a:lnTo>
                    <a:pt x="439" y="2240"/>
                  </a:lnTo>
                  <a:lnTo>
                    <a:pt x="634" y="2981"/>
                  </a:lnTo>
                  <a:lnTo>
                    <a:pt x="16" y="3428"/>
                  </a:lnTo>
                  <a:lnTo>
                    <a:pt x="215" y="4169"/>
                  </a:lnTo>
                  <a:lnTo>
                    <a:pt x="0" y="4320"/>
                  </a:lnTo>
                  <a:lnTo>
                    <a:pt x="570" y="4320"/>
                  </a:lnTo>
                  <a:lnTo>
                    <a:pt x="584" y="4304"/>
                  </a:lnTo>
                  <a:lnTo>
                    <a:pt x="391" y="3570"/>
                  </a:lnTo>
                  <a:lnTo>
                    <a:pt x="1005" y="3118"/>
                  </a:lnTo>
                  <a:lnTo>
                    <a:pt x="810" y="2380"/>
                  </a:lnTo>
                  <a:lnTo>
                    <a:pt x="1422" y="1936"/>
                  </a:lnTo>
                  <a:lnTo>
                    <a:pt x="1229" y="1193"/>
                  </a:lnTo>
                  <a:lnTo>
                    <a:pt x="1848" y="743"/>
                  </a:lnTo>
                  <a:lnTo>
                    <a:pt x="1650" y="0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rgbClr val="A4BDC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685800" y="746438"/>
            <a:ext cx="5258700" cy="1158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5800" y="1986416"/>
            <a:ext cx="5258700" cy="77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-5400000">
            <a:off x="6431898" y="2431398"/>
            <a:ext cx="904306" cy="4519896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-5400000">
            <a:off x="6431898" y="2431398"/>
            <a:ext cx="904306" cy="4519896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rgbClr val="A5BDC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A64128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A64128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A64128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A64128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A64128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A64128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A64128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A64128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A64128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/>
          <p:nvPr/>
        </p:nvSpPr>
        <p:spPr>
          <a:xfrm rot="-5400000">
            <a:off x="6431898" y="2431398"/>
            <a:ext cx="904306" cy="4519896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36" name="Shape 36"/>
          <p:cNvSpPr/>
          <p:nvPr/>
        </p:nvSpPr>
        <p:spPr>
          <a:xfrm rot="10800000">
            <a:off x="7938258" y="0"/>
            <a:ext cx="1205741" cy="3389922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5400000">
            <a:off x="1807794" y="-1807795"/>
            <a:ext cx="904306" cy="4519896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 rot="-5400000">
            <a:off x="6431898" y="2431398"/>
            <a:ext cx="904306" cy="4519896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1753577"/>
            <a:ext cx="1205741" cy="3389922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x="685800" y="746438"/>
            <a:ext cx="5258700" cy="115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Java</a:t>
            </a:r>
          </a:p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685800" y="1986416"/>
            <a:ext cx="5258700" cy="77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UML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1358400" y="4129800"/>
            <a:ext cx="30000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4400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5B595A"/>
                </a:solidFill>
              </a:rPr>
              <a:t>Лекция 7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Диаграмма Use Case 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028700"/>
            <a:ext cx="4079699" cy="389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Прецеденты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Взаимодействие пользователя и системы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Каждый прецедент описывает: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функцию взаимодействия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все взаимодействие или небольшую часть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включает одного или несколько действующих лиц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участвуют, пользуются результатами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перечисляют задачи в рамках данного взаимодействия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4490675" y="1200150"/>
            <a:ext cx="4165499" cy="38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1000"/>
              </a:spcBef>
              <a:buNone/>
            </a:pPr>
            <a:r>
              <a:rPr b="1"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Актеры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Не являются частью системы - любая внешняя по отношению к моделируемой системе сущность, которая</a:t>
            </a:r>
          </a:p>
          <a:p>
            <a:pPr indent="-304800" lvl="0" marL="4572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Verdana"/>
              <a:buChar char="●"/>
            </a:pPr>
            <a:r>
              <a:rPr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взаимодействует с системой</a:t>
            </a:r>
          </a:p>
          <a:p>
            <a:pPr indent="-304800" lvl="0" marL="4572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Verdana"/>
              <a:buChar char="●"/>
            </a:pPr>
            <a:r>
              <a:rPr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и использует ее функциональные возможности для достижения определенных целей или решения частных задач.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Примеры актеров:</a:t>
            </a:r>
          </a:p>
          <a:p>
            <a:pPr indent="-304800" lvl="0" marL="4572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Verdana"/>
              <a:buChar char="●"/>
            </a:pPr>
            <a:r>
              <a:rPr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клиент банка, банковский служащий,</a:t>
            </a:r>
          </a:p>
          <a:p>
            <a:pPr indent="-304800" lvl="0" marL="4572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Verdana"/>
              <a:buChar char="●"/>
            </a:pPr>
            <a:r>
              <a:rPr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продавец магазина, менеджер отдела продаж, пассажир авиарейса, водитель автомобиля, администратор гостиницы,</a:t>
            </a:r>
          </a:p>
          <a:p>
            <a:pPr indent="-304800" lvl="0" marL="4572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Verdana"/>
              <a:buChar char="●"/>
            </a:pPr>
            <a:r>
              <a:rPr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сотовый телефон  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Как определить актеров?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Кто заинтересован в данных требованиях?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Где будет применятся данная система?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Кто выигрывает от использования системы?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Кто обеспечивает систему информацией, применяет и удаляет её?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Кто занимается поддержкой системы?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Использует ли система внешние ресурсы?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Выполняет ли один человек несколько ролей?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Взаимодействует ли система с другими системами?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Как определить прецеденты?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Какую задачу выполняет каждый из актеров?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Будет ли кто-то из актеров создавать, сохранять, изменять, удалять информацию из системы?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Где будет создаваться, сохраняться, изменяться, удаляться информация?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Потребуется ли актеру уведомлять систему о внешних изменениях?</a:t>
            </a:r>
          </a:p>
          <a:p>
            <a:pPr indent="-330200" lvl="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Необходимо ли оповещать актеров о наступлении каких-либо событий в системе?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Отношение ассоциации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служит для обозначения специфической роли актера в отдельном варианте использования</a:t>
            </a:r>
          </a:p>
          <a:p>
            <a:pPr indent="-330200" lvl="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устанавливает, какую конкретную роль играет актер при взаимодействии с экземпляром варианта использования.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450" y="2461750"/>
            <a:ext cx="4421074" cy="261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Отношение расширения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Определяет взаимосвязь экземпляров отдельного варианта использования с более общим вариантом: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Если имеет место отношение расширения от варианта использования А к варианту использования В, то это означает, что свойства экземпляра варианта использования В могут быть дополнены благодаря наличию свойств у расширенного варианта использования А.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175" y="3179150"/>
            <a:ext cx="80295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Отношение обобщения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Отношение обобщения между прецедентами и актерами аналогично отношениям обобщения (наследования) между классами: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Потомок (В) наследует все свойства и поведение своего родителя (А), а также может быть дополнен новыми свойствами и особенностями поведения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375" y="2718875"/>
            <a:ext cx="5399950" cy="24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Отношение включения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Указывает, что некоторое заданное поведение для одного варианта использования включается в качестве составного компонента в последовательность поведения другого варианта использования.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75" y="2202025"/>
            <a:ext cx="8128500" cy="294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Пример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925" y="990600"/>
            <a:ext cx="61373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Прмер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800" y="1063375"/>
            <a:ext cx="4769153" cy="40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Последовательность разработки 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Определить главных (первичных) актеров и определить их цели по отношению к системе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Специфицировать все базовые (основные) ВИ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Выделить цели базовых ВИ, интересы актеров в контексте этих ВИ, предусловия и постусловия ВИ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Написать успешный сценарий выполнения базовых ВИ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Определить исключения (неуспех) в сценариях ВИ и написать сценарии для всех исключений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Выделить ВИ исключений и изобразить их со стереотипом «extend»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Выделить общие фрагменты функциональности ВИ и изобразить их отдельными ВИ со стереотипом «include»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План лекции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500"/>
              <a:t>UML – универсальный язык моделирования</a:t>
            </a:r>
          </a:p>
          <a:p>
            <a:pPr indent="-38735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500"/>
              <a:t>Основные UML диаграммы</a:t>
            </a:r>
          </a:p>
          <a:p>
            <a:pPr indent="-387350" lvl="0" marL="4572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500"/>
              <a:t>Преимущества использования UML диаграмм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Показатели качества модели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Все ли функциональные требования описываются ВИ?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Не содержит ли модель ненужное поведение, которое отсутствует в требованиях?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Действительно ли в модели необходимы все выявленные связи включения, расширения и обобщения?</a:t>
            </a:r>
          </a:p>
          <a:p>
            <a:pPr indent="-330200" lvl="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Можно ли на основе модели вариантов использования составить четкое представление о функционировании системы в контексте ее пользователей?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Типичные ошибки при разработке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Превращение диаграммы вариантов использования в диаграмму деятельности за счет желания отразить все функциональные действия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Инициатором действий является разрабатываемая система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Спецификация атрибутов и операций классов до того, как сформулированы все варианты использования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Задание слишком кратких имен вариантам использования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Описание вариантов использования в терминологии, непонятной пользователям системы или заказчику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Отсутствие описаний альтернативных последовательностей действий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Диаграммы взаимодействия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2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Диаграмма взаимодействий (Interaction diagram) описывает взаимодействия, состоящие из множества объектов и отношений между ними, включая сообщения, которыми они обмениваются.</a:t>
            </a:r>
          </a:p>
          <a:p>
            <a:pPr indent="-304800" lvl="1" marL="914400" rtl="0">
              <a:lnSpc>
                <a:spcPct val="12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Диаграммы последовательности (sequence diagrams)</a:t>
            </a:r>
          </a:p>
          <a:p>
            <a:pPr indent="-304800" lvl="1" marL="914400" rtl="0">
              <a:lnSpc>
                <a:spcPct val="12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Диаграммы кооперации (collaboration diagrams)</a:t>
            </a:r>
          </a:p>
          <a:p>
            <a:pPr indent="-304800" lvl="0" marL="457200" rtl="0">
              <a:lnSpc>
                <a:spcPct val="12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диаграмма последовательностей акцентирует внимание на временной упорядоченности сообщений</a:t>
            </a:r>
          </a:p>
          <a:p>
            <a:pPr indent="-304800" lvl="0" marL="457200" rtl="0">
              <a:lnSpc>
                <a:spcPct val="12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диаграмма кооперации - на структурной организации посылающих и принимающих сообщения объектов</a:t>
            </a:r>
          </a:p>
          <a:p>
            <a:pPr indent="-304800" lvl="0" marL="457200" rtl="0">
              <a:lnSpc>
                <a:spcPct val="12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Описывают поведение взаимодействующих объектов</a:t>
            </a:r>
          </a:p>
          <a:p>
            <a:pPr indent="-304800" lvl="0" marL="457200" rtl="0">
              <a:lnSpc>
                <a:spcPct val="12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Можно составлять для каждого прецедента</a:t>
            </a:r>
          </a:p>
          <a:p>
            <a:pPr indent="-304800" lvl="0" marL="457200" rtl="0">
              <a:lnSpc>
                <a:spcPct val="12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На диаграммах отображаются</a:t>
            </a:r>
          </a:p>
          <a:p>
            <a:pPr indent="-304800" lvl="1" marL="914400" rtl="0">
              <a:lnSpc>
                <a:spcPct val="12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Объекты</a:t>
            </a:r>
          </a:p>
          <a:p>
            <a:pPr indent="-304800" lvl="1" marL="914400" rtl="0">
              <a:lnSpc>
                <a:spcPct val="12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Сообщения которыми они обмениваются</a:t>
            </a:r>
          </a:p>
          <a:p>
            <a:pPr indent="-304800" lvl="1" marL="914400" rtl="0">
              <a:lnSpc>
                <a:spcPct val="12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Временная шкала</a:t>
            </a:r>
          </a:p>
          <a:p>
            <a:pPr lvl="0" rtl="0">
              <a:lnSpc>
                <a:spcPct val="12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Диаграмма последовательности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Изображаются объекты, которые участвуют во взаимодействии и не показываются возможные статические ассоциации с другими объектами.</a:t>
            </a:r>
          </a:p>
          <a:p>
            <a:pPr indent="-342900" lvl="1" marL="9144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динамика взаимодействия объектов во времени.</a:t>
            </a:r>
          </a:p>
          <a:p>
            <a:pPr indent="-342900" lvl="1" marL="9144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вертикальные линии - линии жизни отдельного объекта, участвующего во взаимодействии.</a:t>
            </a:r>
          </a:p>
          <a:p>
            <a:pPr indent="-342900" lvl="1" marL="9144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каждый объект изображается прямоугольником и располагается в верхней части своей линии жизни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Диаграмма последовательности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Линия жизни - для обозначения периода времени, в течение которого объект существует в системе и, следовательно, может потенциально участвовать во всех ее взаимодействиях.</a:t>
            </a:r>
          </a:p>
          <a:p>
            <a:pPr indent="-330200" lvl="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Фокус управления – для явного выделения активности объектов, непосредственно выполняющих определенные действия.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550" y="2862350"/>
            <a:ext cx="6873026" cy="22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Диаграмма последовательности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275" y="1063375"/>
            <a:ext cx="5756774" cy="40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/>
              <a:t>Диаграммы классов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Диаграмма классов (class diagram) — диаграмма, предназначенная для представления модели статической структуры программной системы в терминологии классов объектно-ориентированного программирования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Объекты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Статические связи между объектами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Показывают в каких отношениях находятся объекты</a:t>
            </a:r>
          </a:p>
          <a:p>
            <a:pPr indent="-317500" lvl="2" marL="1371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Ассоциации, Обобщения, Включения, Зависимости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Ограничения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Атрибуты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Диаграмма классов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114" y="1063374"/>
            <a:ext cx="6670835" cy="39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Отношения на диаграмме классов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125" y="1063375"/>
            <a:ext cx="5352567" cy="408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Ассоциация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Ассоциация (association) – произвольное отношение или взаимосвязь между классами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Имя стороны ассоциации специфицирует роль (role), которую играет класс, расположенный на соответствующей стороне рассматриваемой ассоциации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Видимость стороны ассоциации специфицирует возможность доступа к соответствующей стороне ассоциации с других ее сторон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Кратность ассоциации специфицирует возможное количество экземпляров соответствующего класса, которое может соотноситься с одним экземпляром класса на другой стороне этой ассоциации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Символ наличия навигации (navigable) изображается с помощью простой стрелки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UML – Unified Modeling Language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Унифицированный язык моделирования (UML)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– это семейство гра фических нотаций, в основе которого лежит единая метамодель.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Используется при объектной декомпозиции</a:t>
            </a:r>
          </a:p>
          <a:p>
            <a:pPr indent="-304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Не зависит от используемой методологии разработки</a:t>
            </a:r>
          </a:p>
          <a:p>
            <a:pPr indent="-304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Может поддерживать любой объектно-ориентированный язык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Словарь UML образует три разновидности строительных блоков:</a:t>
            </a:r>
          </a:p>
          <a:p>
            <a:pPr indent="-304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Предметы.</a:t>
            </a:r>
          </a:p>
          <a:p>
            <a:pPr indent="-304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Отношения.</a:t>
            </a:r>
          </a:p>
          <a:p>
            <a:pPr indent="-304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Диаграммы.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/>
              <a:t>Исключающая ассоциация между тремя классами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50" y="1022825"/>
            <a:ext cx="806767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Обобщение (generalization)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200150"/>
            <a:ext cx="8229600" cy="659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отношение между более общим классификатором (родителем или предком) и более специальным классификатором (дочерним или потомком)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775" y="1859550"/>
            <a:ext cx="5416800" cy="323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Агрегация (aggregation)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57200" y="1200150"/>
            <a:ext cx="8229600" cy="100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направленное отношение между двумя классами, предназначенное для представления ситуации, когда один из классов представляет собой некоторую сущность, которая включает в себя в качестве составных частей другие сущности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000" y="2532900"/>
            <a:ext cx="70008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Пример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650" y="1405325"/>
            <a:ext cx="76771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Композиция (composition)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57200" y="1200150"/>
            <a:ext cx="8229600" cy="1041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композитная агрегация предназначена для спецификации более сильной формы отношения "часть-целое", при которой с уничтожением объекта класса-контейнера уничтожаются и все объекты, являющимися его составными частями.</a:t>
            </a: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2598850"/>
            <a:ext cx="67818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Пример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12" y="1537175"/>
            <a:ext cx="757237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Диаграмма состояний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Назначение – описать возможные последовательности состояний и переходов, которые в совокупности характеризуют поведение элемента модели в течение его жизненного цикла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Динамика поведения системы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Все возможные состояния объекта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События влияющие на объект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Условия перехода в новое состояние</a:t>
            </a:r>
          </a:p>
          <a:p>
            <a:pPr indent="-317500" lvl="1" marL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Не годится для описания нескольких взаимодействующих объектов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Диаграмма состояний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Диаграмма состояний – граф специального вида, который представляет некоторый автомат.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Автомат не запоминает историю перемещения из состояния в состояние.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В каждый момент времени автомат может находиться в одном и только в одном из своих состояний.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Хотя процесс изменения состояний автомата происходит во времени, явно концепция времени не входит в формализм автомата.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Количество состояний автомата должно быть обязательно конечным (конечный автомат)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Граф автомата не должен содержать изолированных состояний и переходов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Автомат не должен содержать конфликтующих переходов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Verdana"/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Диаграмма состояний</a:t>
            </a:r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400" y="1063375"/>
            <a:ext cx="5173074" cy="399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Состояния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457200" y="1200150"/>
            <a:ext cx="8229600" cy="1265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Состояние 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- это ситуация в жизни объекта, на протяжении которой он удовлетворяет некоторому условию, выполняет определенную деятельность или ожидает какого-то события.</a:t>
            </a:r>
          </a:p>
          <a:p>
            <a:pPr>
              <a:spcBef>
                <a:spcPts val="0"/>
              </a:spcBef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Объект остается в некотором состоянии в течение конечного отрезка времени.</a:t>
            </a:r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150" y="2354850"/>
            <a:ext cx="6661649" cy="142104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1338625" y="3910400"/>
            <a:ext cx="4879800" cy="817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000">
                <a:latin typeface="Verdana"/>
                <a:ea typeface="Verdana"/>
                <a:cs typeface="Verdana"/>
                <a:sym typeface="Verdana"/>
              </a:rPr>
              <a:t>В этом случае под действием понимают некоторую атомарную операцию, выполнение которой приводит к изменению состояния или возврату некоторого значения (например, "истина" или "ложь").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Предметы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latin typeface="Verdana"/>
                <a:ea typeface="Verdana"/>
                <a:cs typeface="Verdana"/>
                <a:sym typeface="Verdana"/>
              </a:rPr>
              <a:t>Предметы 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– абстракции, которые являются основными элементами в модели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В UML имеются четыре разновидности предметов: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Структурные предметы.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Предметы поведения.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Группирующие предметы.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Поясняющие предметы.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Переход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457200" y="1063375"/>
            <a:ext cx="8229600" cy="203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Переход - это отношение между двумя состояниями, показывающее, что объект, находящийся в первом состоянии, должен выполнить определенные действия и перейти во второе состояние, как только произойдет указанное событие и будут удовлетворены указанные условия (триггерный переход).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при таком изменении состояния переход срабатывает.</a:t>
            </a:r>
          </a:p>
          <a:p>
            <a:pPr indent="-304800" lvl="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пока переход не сработал, объект находится в исходном состоянии; после срабатывания он находится в целевом состоянии.</a:t>
            </a: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243" y="2971825"/>
            <a:ext cx="4438605" cy="20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Составное состояние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457200" y="1200150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Составное состояние (composite state) - такое сложное состояние, которое состоит из других вложенных в него состояний (подсостояния).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050" y="2057550"/>
            <a:ext cx="6072549" cy="238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Сложные переходы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457200" y="1149100"/>
            <a:ext cx="8460300" cy="500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Переходы между параллельными состояниями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457200" y="2789350"/>
            <a:ext cx="3000000" cy="500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Синхронизирующие состояния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475" y="1583125"/>
            <a:ext cx="3563825" cy="13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5800" y="3153425"/>
            <a:ext cx="4456974" cy="19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Диаграмма деятельности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52825" y="1200150"/>
            <a:ext cx="80339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Описание параллельных процессов</a:t>
            </a:r>
          </a:p>
          <a:p>
            <a:pPr indent="-304800" lvl="1" marL="9144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Основное отличие от блок-схем</a:t>
            </a:r>
          </a:p>
          <a:p>
            <a:pPr indent="-304800" lvl="1" marL="9144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Не важна последовательность выполнения</a:t>
            </a:r>
          </a:p>
          <a:p>
            <a:pPr indent="-304800" lvl="0" marL="4572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Деятельности</a:t>
            </a:r>
          </a:p>
          <a:p>
            <a:pPr indent="-304800" lvl="1" marL="9144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Задачи, которые надо выполнить</a:t>
            </a:r>
          </a:p>
          <a:p>
            <a:pPr indent="-304800" lvl="1" marL="9144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Последовательности деятельностей</a:t>
            </a:r>
          </a:p>
          <a:p>
            <a:pPr indent="-304800" lvl="0" marL="4572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Линейки синхронизации</a:t>
            </a:r>
          </a:p>
          <a:p>
            <a:pPr indent="-304800" lvl="1" marL="9144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Для каждой подзадачи</a:t>
            </a:r>
          </a:p>
          <a:p>
            <a:pPr indent="-304800" lvl="1" marL="9144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Два вида</a:t>
            </a:r>
          </a:p>
          <a:p>
            <a:pPr indent="-304800" lvl="0" marL="4572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Используются только нетриггерные переходы, которые срабатывают сразу после завершения деятельности или выполнения соответствующего действия.</a:t>
            </a:r>
          </a:p>
          <a:p>
            <a:pPr lvl="0">
              <a:lnSpc>
                <a:spcPct val="115000"/>
              </a:lnSpc>
              <a:spcBef>
                <a:spcPts val="100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Элементы диаграммы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626450" y="1219950"/>
            <a:ext cx="4385099" cy="12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Изображение разделения и слияния параллельных потоков управления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534" y="1063375"/>
            <a:ext cx="2461778" cy="12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626450" y="3158650"/>
            <a:ext cx="4147799" cy="15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Дорожки – для бизнес-процессов выполнение каждого действия лучше ассоциировать с конкретным подразделением компании.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22" name="Shape 3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5549" y="2532200"/>
            <a:ext cx="1987750" cy="23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Диаграмма деятельности</a:t>
            </a:r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550" y="1063375"/>
            <a:ext cx="5755075" cy="39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Преимущества использования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Облегчение общения между</a:t>
            </a:r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заказчиками и разработчиками</a:t>
            </a:r>
          </a:p>
          <a:p>
            <a:pPr indent="-317500" lvl="1" marL="9144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Прецеденты, диаграммы последовательности</a:t>
            </a:r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Участниками команды разработчиков</a:t>
            </a:r>
          </a:p>
          <a:p>
            <a:pPr indent="-317500" lvl="1" marL="9144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На стадии разработки</a:t>
            </a:r>
          </a:p>
          <a:p>
            <a:pPr indent="-317500" lvl="1" marL="9144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Передача данных следующему поколению</a:t>
            </a:r>
          </a:p>
          <a:p>
            <a:pPr indent="-317500" lvl="1" marL="9144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Эффект «критической массы»</a:t>
            </a:r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Диаграммы классов, диаграммы состояния, диаграммы размещения</a:t>
            </a:r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Пользователями и разработчиками</a:t>
            </a:r>
          </a:p>
          <a:p>
            <a:pPr indent="-317500" lvl="1" marL="9144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Прецеденты</a:t>
            </a:r>
          </a:p>
          <a:p>
            <a:pPr rtl="0">
              <a:lnSpc>
                <a:spcPct val="115000"/>
              </a:lnSpc>
              <a:spcBef>
                <a:spcPts val="1000"/>
              </a:spcBef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Средства проектирования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Rational Rose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- считается профессиональным средством, адаптирован под методику разработки RUP.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Borland Together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–хорошо интегрируется в Visual Studio.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Microsoft Visio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- система для визуального описания моделей. UML диаграммы не интегрируются в среду разработки.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Rational XDE DeveloperPlus .NET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- сочетает возможности Rational Rose и тесную интеграцию с Visual Studio .NET.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PowerDesigner12 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- позволяет в одном месте (workspace) сосредоточить все диаграммы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IBM Raional Software Architect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- адаптирован под методику разработки RUP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Вопросы</a:t>
            </a:r>
          </a:p>
        </p:txBody>
      </p:sp>
      <p:pic>
        <p:nvPicPr>
          <p:cNvPr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750" y="1063375"/>
            <a:ext cx="762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Структурные предметы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Класс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– описание множества объектов, которые разделяют одинаковые свойства операции, отношения и семантику (смысл).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Интерфейс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– набор операций, которые определяют услуги класса или компонента.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Кооперация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(сотрудничество) определяет взаимодействие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Актер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– набор согласованных ролей, которые могут играть пользователи при взаимодействии с системой (ее элементами Use Case)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Элемент Use Case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(прецедент) – описание последовательности действий, выполняемых системой в интересах отдельного актера и производящих видимый для актера результат.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Компонент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– физически и заменяемая часть системы, которая соответствует набору интерфейсов и обеспечивает реализацию этого набора интерфейсов.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Узел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– физический элемент, который существует в период работы системы и представляет ресурс, обычно имеющий память и возможности обработки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Предметы поведения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Взаимодействие – поведение, заключающее в себе набор сообщений, которыми обмениваются набор объектов в конкретном контексте для достижения определенной цели.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Конечный автомат – поведение, которое определяет последовательность состояний объекта или взаимодействия, выполняемые в ходе его существования в ответ на события.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Отношения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В UML имеются четыре разновидности отношений: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Зависимость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– семантическое отношение между двумя предметами, в котором изменение в одном предмете (независимом) может влиять на семантику другого предмета (зависимого).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Ассоциация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– структурное отношение, которое описывает набор связей, являющихся соединением между объектами.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Обобщение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– отношение, в котором объекты специализированного элемента  (потомка) могут заменять объекты обобщенного элемента (предка). Потомок разделяет структуру и поведение родителя.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Реализация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– семантическое отношение между классификаторами, где один классификатор определяет контракт, который другой классификатор обязуется выполнять (к классификаторам относят классы, интерфейсы, компоненты, элементы Use Case, кооперации). Реализации применяют в двух случаях: между интерфейсами и классами (или компонентами), реализующими их; и между элементами Use Case и кооперациями, которые реализуют их.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Диаграммы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Диаграмма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– графическое представление множества элементов, наиболее часто изображается как связный граф из вершин (предметов) и дуг (отношений). Диаграммы рисуются для визуализации системы с разных точек зрения, затем они отображаются в систему.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Отображают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сущности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отношения между сущностями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Обобщения  (Generalization)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Ассоциации  (Association)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Включения   (Composition)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Зависимости (Dependency)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Основные UML диаграммы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Прецеденты (Use case)</a:t>
            </a:r>
          </a:p>
          <a:p>
            <a:pPr indent="-330200" lvl="0" marL="4572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Диаграммы взаимодействия (interaction diagrams)</a:t>
            </a:r>
          </a:p>
          <a:p>
            <a:pPr indent="-330200" lvl="1" marL="9144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Диаграммы последовательности (sequence diagrams)</a:t>
            </a:r>
          </a:p>
          <a:p>
            <a:pPr indent="-330200" lvl="1" marL="9144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Диаграммы кооперации (collaboration diagrams)</a:t>
            </a:r>
          </a:p>
          <a:p>
            <a:pPr indent="-330200" lvl="0" marL="4572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Диаграммы классов (class diagrams)</a:t>
            </a:r>
          </a:p>
          <a:p>
            <a:pPr indent="-330200" lvl="0" marL="4572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Диаграммы состояний (Statechart diagrams)</a:t>
            </a:r>
          </a:p>
          <a:p>
            <a:pPr indent="-330200" lvl="0" marL="4572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Диаграммы деятельности (Activity diagrams)</a:t>
            </a:r>
          </a:p>
          <a:p>
            <a:pPr indent="-330200" lvl="0" marL="45720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Диаграммы размещения (deployment diagrams)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stern">
  <a:themeElements>
    <a:clrScheme name="Custom 424">
      <a:dk1>
        <a:srgbClr val="B0271C"/>
      </a:dk1>
      <a:lt1>
        <a:srgbClr val="FFE8BB"/>
      </a:lt1>
      <a:dk2>
        <a:srgbClr val="374252"/>
      </a:dk2>
      <a:lt2>
        <a:srgbClr val="A5BDC0"/>
      </a:lt2>
      <a:accent1>
        <a:srgbClr val="C0974D"/>
      </a:accent1>
      <a:accent2>
        <a:srgbClr val="E49C5F"/>
      </a:accent2>
      <a:accent3>
        <a:srgbClr val="5D7372"/>
      </a:accent3>
      <a:accent4>
        <a:srgbClr val="B92C00"/>
      </a:accent4>
      <a:accent5>
        <a:srgbClr val="804000"/>
      </a:accent5>
      <a:accent6>
        <a:srgbClr val="A49D80"/>
      </a:accent6>
      <a:hlink>
        <a:srgbClr val="B0271C"/>
      </a:hlink>
      <a:folHlink>
        <a:srgbClr val="5B5F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