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14BC2B-5C37-4C60-ACAD-3AC2AFE279B9}">
  <a:tblStyle styleId="{8314BC2B-5C37-4C60-ACAD-3AC2AFE279B9}" styleName="Table_0"/>
</a:tblStyleLst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5"/>
            <a:ext cx="8229600" cy="130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87975" y="2116750"/>
            <a:ext cx="8011500" cy="111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i="1" lang="en" sz="2400">
                <a:solidFill>
                  <a:schemeClr val="dk1"/>
                </a:solidFill>
              </a:rPr>
              <a:t>Исключения в Java try/catch/finally, throw/throws, checked/unchecked exceptions, yourown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5686800" y="3897200"/>
            <a:ext cx="3000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Методы Exception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9" y="1289525"/>
            <a:ext cx="4775899" cy="294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Shape 97"/>
          <p:cNvGraphicFramePr/>
          <p:nvPr/>
        </p:nvGraphicFramePr>
        <p:xfrm>
          <a:off x="4722575" y="128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{8314BC2B-5C37-4C60-ACAD-3AC2AFE279B9}</a:tableStyleId>
              </a:tblPr>
              <a:tblGrid>
                <a:gridCol w="1910825"/>
                <a:gridCol w="2641050"/>
              </a:tblGrid>
              <a:tr h="43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 getMessage()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Возвращает текстовое сообщение</a:t>
                      </a:r>
                    </a:p>
                  </a:txBody>
                  <a:tcPr marT="91425" marB="91425" marR="91425" marL="91425"/>
                </a:tc>
              </a:tr>
              <a:tr h="581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 getLocalizedMessage()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Возвращает локализованное сообщение (для разных локалей)</a:t>
                      </a:r>
                    </a:p>
                  </a:txBody>
                  <a:tcPr marT="91425" marB="91425" marR="91425" marL="91425"/>
                </a:tc>
              </a:tr>
              <a:tr h="43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Throwable getCause()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Источник исключения</a:t>
                      </a:r>
                    </a:p>
                  </a:txBody>
                  <a:tcPr marT="91425" marB="91425" marR="91425" marL="91425"/>
                </a:tc>
              </a:tr>
              <a:tr h="64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Throwable initCause(Throwable cause)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Инициализация источника исключения</a:t>
                      </a:r>
                    </a:p>
                  </a:txBody>
                  <a:tcPr marT="91425" marB="91425" marR="91425" marL="91425"/>
                </a:tc>
              </a:tr>
              <a:tr h="43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void printStackTrace()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Выводит stacktrace в поток вывода</a:t>
                      </a:r>
                    </a:p>
                  </a:txBody>
                  <a:tcPr marT="91425" marB="91425" marR="91425" marL="91425"/>
                </a:tc>
              </a:tr>
              <a:tr h="56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StackTraceElement[] getStackTrace()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Возвращает массив элементов stacktrace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Использование исключений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4257599" cy="16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"sout"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Error();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833575" y="1200150"/>
            <a:ext cx="3725699" cy="19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in thread "main" java.lang.Error...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sout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ИЛИ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Exception in thread "main" java.lang.Error...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93475" y="2875050"/>
            <a:ext cx="7687799" cy="20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	        буфер сообщений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	      +-------------------------+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	  +-&gt;| msg2 msg1 msg0 | --&gt; out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	 /    +-------------------------+    	\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	/                             	           +-&gt; +--------------+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ВАШЕ ПРИЛОЖЕНИЕ                                   | КОНСОЛЬ|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	\                             	           +-&gt; +--------------+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	 \                           	         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	  +----------------------------&gt; err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	нет буфера, сразу печатаем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0"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Exception(</a:t>
            </a:r>
            <a:r>
              <a:rPr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"The End"</a:t>
            </a:r>
            <a:r>
              <a:rPr b="0"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План лекции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Исключения в Java, их типы и конструкции использования.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Создание собственных исключений.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Примеры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Исключения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625" y="1556250"/>
            <a:ext cx="4674775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Исключения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Throwable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— базовый класс для всех исключительных ситуаций.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Error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— базовый класс для исключительных ситуаций. Описывает внутренние ошибки и ситуации, возникающие в связи с нехваткой ресурсов в исполняемой системе Java. (нельзя сгенерировать самостоятельно)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— это базовый класс для всех тех исключений, с которыми мы имеем дело в программах.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RuntimeException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– ошибка времени выполнения. Ее обработка не обязательна. Возникает вследствие ошибок программирования.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Исключения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RuntimeException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неверное приведение типов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выход за пределы массива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обращение к методу (полю) объекта, представляющий пустую ссылку null.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попытка чтения по достижении конца файла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попытка открыть несуществующий  файл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Исключения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4158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Исключения типа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RuntimeException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практически всегда возникают по вине программиста.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 примеру можно избежать возникновение исключений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ArrayIndexOutBoundsException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или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NullPointerException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добавив необходимые проверки.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 спецификации Java любое исключение, производное от класса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Error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или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RuntimeException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называется непроверяемым. Все остальные исключения называются проверяемыми.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465175" y="1200150"/>
            <a:ext cx="4100699" cy="375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 args[]){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Test test = </a:t>
            </a: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getNullTest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test.print(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"Something"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getNullTest(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whatever)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print(String str)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.println(str);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Генерация исключений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Существует два варианта генерации исключений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автоматическая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программная.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Автоматическая генерация исключения производится, если Java-машина обнаруживает некоторую ошибку, например, деление на ноль, ошибку приведения типов или обращение к полям и методам объекта по объектной ссылке, значение которой null.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Генерация исключений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Программная генерация производится с помощью оператора </a:t>
            </a:r>
            <a:r>
              <a:rPr b="1" lang="en" sz="1600"/>
              <a:t>throw</a:t>
            </a:r>
            <a:r>
              <a:rPr lang="en" sz="16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</a:t>
            </a:r>
            <a:r>
              <a:rPr lang="en" sz="1500"/>
              <a:t>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IllegalArgumentException(“The argument should be grater than zero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При этом, если исключение не обрабатывается в данном методе, в описании метода должна стоять директива </a:t>
            </a:r>
            <a:r>
              <a:rPr b="1" lang="en" sz="1600"/>
              <a:t>throws</a:t>
            </a:r>
            <a:r>
              <a:rPr lang="en" sz="1600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InputStream getFileStream()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IOException{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FileInputStream(“file.txt”);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Обработка исключений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318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(SomeException1 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(SomeException2 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0" name="Shape 90"/>
          <p:cNvSpPr txBox="1"/>
          <p:nvPr/>
        </p:nvSpPr>
        <p:spPr>
          <a:xfrm>
            <a:off x="3613650" y="1200150"/>
            <a:ext cx="45633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since Java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(SomeException1 | SomeException2 e)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