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7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3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40" Type="http://schemas.openxmlformats.org/officeDocument/2006/relationships/slide" Target="slides/slide35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1" Type="http://schemas.openxmlformats.org/officeDocument/2006/relationships/slide" Target="slides/slide36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42" Type="http://schemas.openxmlformats.org/officeDocument/2006/relationships/slide" Target="slides/slide37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5.png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07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jp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8.png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/>
        </p:nvSpPr>
        <p:spPr>
          <a:xfrm>
            <a:off x="5472075" y="4435800"/>
            <a:ext cx="3671999" cy="630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20736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5B595A"/>
                </a:solidFill>
              </a:rPr>
              <a:t>Лекция 11</a:t>
            </a:r>
          </a:p>
        </p:txBody>
      </p:sp>
      <p:sp>
        <p:nvSpPr>
          <p:cNvPr id="36" name="Shape 36"/>
          <p:cNvSpPr txBox="1"/>
          <p:nvPr>
            <p:ph type="ctrTitle"/>
          </p:nvPr>
        </p:nvSpPr>
        <p:spPr>
          <a:xfrm>
            <a:off x="685800" y="98980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/>
              <a:t>Java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0" y="2785525"/>
            <a:ext cx="8458200" cy="121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2400">
                <a:solidFill>
                  <a:srgbClr val="FFFFFF"/>
                </a:solidFill>
              </a:rPr>
              <a:t>Сравнение объектов в Java. Интерфейсы Comparable, Comparator. Методы hashCode, equals, compare/compare To.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Списки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460499"/>
            <a:ext cx="8229600" cy="127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Список ─ коллекция с индексированными элементами</a:t>
            </a:r>
          </a:p>
          <a:p>
            <a:pPr>
              <a:spcBef>
                <a:spcPts val="0"/>
              </a:spcBef>
              <a:buNone/>
            </a:pPr>
            <a:r>
              <a:rPr lang="en" sz="2000"/>
              <a:t>Интерфейс List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080425"/>
            <a:ext cx="6215100" cy="154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3000" y="1935900"/>
            <a:ext cx="2380999" cy="32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Операции со списками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" sz="1900"/>
              <a:t>Доступ по индексу</a:t>
            </a:r>
          </a:p>
          <a:p>
            <a:pPr indent="-34925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900"/>
              <a:t>get(int i) </a:t>
            </a:r>
            <a:r>
              <a:rPr lang="en" sz="1900"/>
              <a:t>─ чтение</a:t>
            </a:r>
          </a:p>
          <a:p>
            <a:pPr indent="-34925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900"/>
              <a:t>set(int I, Object e)</a:t>
            </a:r>
            <a:r>
              <a:rPr lang="en" sz="1900"/>
              <a:t> ─ запись</a:t>
            </a:r>
          </a:p>
          <a:p>
            <a:pPr indent="-34925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900"/>
              <a:t>add(int i, Object e)</a:t>
            </a:r>
            <a:r>
              <a:rPr lang="en" sz="1900"/>
              <a:t> ─ добавление</a:t>
            </a:r>
          </a:p>
          <a:p>
            <a:pPr indent="-34925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900"/>
              <a:t>remove(int i) </a:t>
            </a:r>
            <a:r>
              <a:rPr lang="en" sz="1900"/>
              <a:t>─ удаление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" sz="1900"/>
              <a:t>Поиск элементов</a:t>
            </a:r>
          </a:p>
          <a:p>
            <a:pPr indent="-34925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900"/>
              <a:t>indexOf(Object e)</a:t>
            </a:r>
            <a:r>
              <a:rPr lang="en" sz="1900"/>
              <a:t> ─ поиск с начала</a:t>
            </a:r>
          </a:p>
          <a:p>
            <a:pPr indent="-34925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900"/>
              <a:t>lastIndexOf(Object e)</a:t>
            </a:r>
            <a:r>
              <a:rPr lang="en" sz="1900"/>
              <a:t> ─ поиск с конца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" sz="1900"/>
              <a:t>Взятие вида</a:t>
            </a:r>
          </a:p>
          <a:p>
            <a:pPr indent="-34925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900"/>
              <a:t>List subList(int from, int to)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9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Итератор по списку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460500"/>
            <a:ext cx="7742099" cy="139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Интерфейс </a:t>
            </a:r>
            <a:r>
              <a:rPr b="1" lang="en" sz="2000"/>
              <a:t>ListIterator extends Iterator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Метод </a:t>
            </a:r>
            <a:r>
              <a:rPr b="1" lang="en" sz="2000"/>
              <a:t>listIterator</a:t>
            </a:r>
            <a:r>
              <a:rPr lang="en" sz="2000"/>
              <a:t>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Предыдущий / Следующий элементы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350" y="2670800"/>
            <a:ext cx="6144774" cy="239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800"/>
              <a:t>Операции итератора по списку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Передвижение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2000"/>
              <a:t>hasNext() / hasPrevious() </a:t>
            </a:r>
            <a:r>
              <a:rPr lang="en" sz="2000"/>
              <a:t>─ проверка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2000"/>
              <a:t>next() / previous()</a:t>
            </a:r>
            <a:r>
              <a:rPr lang="en" sz="2000"/>
              <a:t> ─ взятие элемента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2000"/>
              <a:t>nextIndex() / previousIndex()</a:t>
            </a:r>
            <a:r>
              <a:rPr lang="en" sz="2000"/>
              <a:t> ─ определение индекса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Изменение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2000"/>
              <a:t>remove() </a:t>
            </a:r>
            <a:r>
              <a:rPr lang="en" sz="2000"/>
              <a:t>─ удаление элемента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2000"/>
              <a:t>set(Object e)</a:t>
            </a:r>
            <a:r>
              <a:rPr lang="en" sz="2000"/>
              <a:t> ─ изменение элемента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2000"/>
              <a:t>add(Object e)</a:t>
            </a:r>
            <a:r>
              <a:rPr lang="en" sz="2000"/>
              <a:t> ─ добавление элемента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Класс ArrayList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ArrayList ─ список на базе массива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/>
              <a:t>Плюсы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Быстрый доступ по индексу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Быстрая вставка и удаление элементов с конца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/>
              <a:t>Минусы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Медленная вставка и удаление элементов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/>
              <a:t>Вместимость </a:t>
            </a:r>
            <a:r>
              <a:rPr lang="en" sz="1600"/>
              <a:t>─ реальное количество элементов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/>
              <a:t>Дополнительные методы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600"/>
              <a:t>ensureCapacity(int c)</a:t>
            </a:r>
            <a:r>
              <a:rPr lang="en" sz="1600"/>
              <a:t> ─ определение вместимости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600"/>
              <a:t>trimToSize() </a:t>
            </a:r>
            <a:r>
              <a:rPr lang="en" sz="1600"/>
              <a:t>─ “подгонка” вместимости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Класс LinkedList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43375"/>
            <a:ext cx="4080300" cy="1853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LinkedList ─ двусвязный список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/>
              <a:t>Плюсы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Быстрое добавление и удаление элементов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/>
              <a:t>Минусы</a:t>
            </a:r>
          </a:p>
          <a:p>
            <a:pPr indent="-3302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Медленный доступ по индексу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4537500" y="1376450"/>
            <a:ext cx="4340099" cy="36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/>
              <a:t>Конструкторы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600"/>
              <a:t>LinkedList() </a:t>
            </a:r>
            <a:r>
              <a:rPr lang="en" sz="1600"/>
              <a:t>─ пустой список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600"/>
              <a:t>LinkedList(Collection c)</a:t>
            </a:r>
            <a:r>
              <a:rPr lang="en" sz="1600"/>
              <a:t> ─ копия коллекции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/>
              <a:t>Методы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600"/>
              <a:t>addFirst(Object o)</a:t>
            </a:r>
            <a:r>
              <a:rPr lang="en" sz="1600"/>
              <a:t> – добавить в начало списка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600"/>
              <a:t>addLast(Object o)</a:t>
            </a:r>
            <a:r>
              <a:rPr lang="en" sz="1600"/>
              <a:t> – добавить в конец списка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600"/>
              <a:t>removeFirst()</a:t>
            </a:r>
            <a:r>
              <a:rPr lang="en" sz="1600"/>
              <a:t> – удалить первый элемент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600"/>
              <a:t>removeLast() </a:t>
            </a:r>
            <a:r>
              <a:rPr lang="en" sz="1600"/>
              <a:t>– удалить последний элемент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90525"/>
            <a:ext cx="4664124" cy="18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Абстрактные классы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43775"/>
            <a:ext cx="4012499" cy="368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/>
              <a:t>Класс AbstractList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Позволяет быстро реализовывать списки с произвольным доступом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Неизменяемые списки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get(index)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size()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Изменяемые списки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set(index, element)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Списки переменной длины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add(index, element)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remove(index)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139" name="Shape 139"/>
          <p:cNvSpPr txBox="1"/>
          <p:nvPr/>
        </p:nvSpPr>
        <p:spPr>
          <a:xfrm>
            <a:off x="4741875" y="1347475"/>
            <a:ext cx="3945000" cy="3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600"/>
              <a:t>Класс AbstractSequentialList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Позволяет быстро реализовывать списки с последовательным доступом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Неизменяемые списки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/>
              <a:t>listIterator() (методы перемещения)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/>
              <a:t>size()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Изменяемые списки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/>
              <a:t>ListIterator.set(index, element)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Списки переменной длины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/>
              <a:t>ListIterator.add(element)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/>
              <a:t>ListIterator.remove(element)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600"/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Очередь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460500"/>
            <a:ext cx="4090199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Очередь – хранилище элементов для обработки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Интерфейс </a:t>
            </a:r>
            <a:r>
              <a:rPr b="1" lang="en" sz="1600"/>
              <a:t>Queue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Свойства очередей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Порядок выдачи элементов определяется конкретной реализацией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Очереди не могут хранить null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У очереди может быть ограничен размер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i="1" lang="en" sz="1000"/>
              <a:t>Класс ArrayDeque –циклическая очередь</a:t>
            </a:r>
          </a:p>
          <a:p>
            <a:pPr lvl="0">
              <a:spcBef>
                <a:spcPts val="0"/>
              </a:spcBef>
              <a:buNone/>
            </a:pPr>
            <a:r>
              <a:rPr b="1" i="1" lang="en" sz="1000"/>
              <a:t>Класс LinkedList – двусвязный список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171800" y="1460500"/>
            <a:ext cx="4871400" cy="356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Обычные методы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600"/>
              <a:t>add(Object o)</a:t>
            </a:r>
            <a:r>
              <a:rPr lang="en" sz="1600"/>
              <a:t> – добавить элемент Бросает </a:t>
            </a:r>
            <a:r>
              <a:rPr b="1" lang="en" sz="1600"/>
              <a:t>UnsupportedOperationException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600"/>
              <a:t>Object element()</a:t>
            </a:r>
            <a:r>
              <a:rPr lang="en" sz="1600"/>
              <a:t> – вершина очереди Бросает </a:t>
            </a:r>
            <a:r>
              <a:rPr b="1" lang="en" sz="1600"/>
              <a:t>NoSuchElementException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600"/>
              <a:t>Object remove() </a:t>
            </a:r>
            <a:r>
              <a:rPr lang="en" sz="1600"/>
              <a:t>– удалить элемент из вершины Бросает </a:t>
            </a:r>
            <a:r>
              <a:rPr b="1" lang="en" sz="1600"/>
              <a:t>NoSuchElementException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Методы, не бросающие исключений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600"/>
              <a:t>offer(Object o) </a:t>
            </a:r>
            <a:r>
              <a:rPr lang="en" sz="1600"/>
              <a:t>– добавить элемент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600"/>
              <a:t>Object peek()</a:t>
            </a:r>
            <a:r>
              <a:rPr lang="en" sz="1600"/>
              <a:t> – вершина очереди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600"/>
              <a:t>Object poll() </a:t>
            </a:r>
            <a:r>
              <a:rPr lang="en" sz="1600"/>
              <a:t>– удалить элемент из вершины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Множества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460499"/>
            <a:ext cx="8229600" cy="13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Множество ─ коллекция без повторяющихся элементов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Интерфейс Set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49" y="2317775"/>
            <a:ext cx="4381275" cy="28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6725" y="2060225"/>
            <a:ext cx="2070075" cy="315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800"/>
              <a:t>Операции над множествами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/>
              <a:t>addAll(Collection c) </a:t>
            </a:r>
            <a:r>
              <a:rPr lang="en" sz="2000"/>
              <a:t>– объединение множеств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/>
              <a:t>retainAll(Collection c)</a:t>
            </a:r>
            <a:r>
              <a:rPr lang="en" sz="2000"/>
              <a:t> – пересечение множеств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/>
              <a:t>containsAll(Collection c)</a:t>
            </a:r>
            <a:r>
              <a:rPr lang="en" sz="2000"/>
              <a:t> – проверка вхождения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/>
              <a:t>removeAll(Collection c)</a:t>
            </a:r>
            <a:r>
              <a:rPr lang="en" sz="2000"/>
              <a:t> – разность множеств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/>
              <a:t>HashSet </a:t>
            </a:r>
            <a:r>
              <a:rPr lang="en" sz="2000"/>
              <a:t>─ множество на основе хэша</a:t>
            </a:r>
          </a:p>
          <a:p>
            <a:pPr>
              <a:spcBef>
                <a:spcPts val="0"/>
              </a:spcBef>
              <a:buNone/>
            </a:pPr>
            <a:r>
              <a:rPr b="1" lang="en" sz="2000"/>
              <a:t>LinkedHashSet </a:t>
            </a:r>
            <a:r>
              <a:rPr lang="en" sz="2000"/>
              <a:t>─ множество на основе хэша c сохранение порядка обхода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План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Коллекции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Списки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Очереди 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Множества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Отображения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Упорядоченные коллекции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Алгоритмы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Устаревшие коллекции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125" y="205975"/>
            <a:ext cx="806674" cy="12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Вычисление хэшей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Метод </a:t>
            </a:r>
            <a:r>
              <a:rPr b="1" lang="en" sz="2000"/>
              <a:t>Object.hashCode()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2000"/>
              <a:t>Устойчивость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/>
              <a:t>hashCode() </a:t>
            </a:r>
            <a:r>
              <a:rPr lang="en" sz="2000"/>
              <a:t>не изменяется, если объект не изменяется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2000"/>
              <a:t>Согласованность с equals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o1.equals(o2) =&gt; o1.hashCode() == o2.hashCode()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Класс AbstractSet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Позволяет быстро реализовывать множества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/>
              <a:t>Неизменяемые множества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iterator()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size()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/>
              <a:t>Изменяемые множества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add(Object o)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iterator.remove()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Отображение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460500"/>
            <a:ext cx="5437800" cy="284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Отображение ─ множество пар ключ-значение при уникальности ключа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Интерфейс </a:t>
            </a:r>
            <a:r>
              <a:rPr b="1" lang="en" sz="2000"/>
              <a:t>Map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4575" y="1460500"/>
            <a:ext cx="2600325" cy="34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75" y="2652900"/>
            <a:ext cx="5229599" cy="238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Методы отображений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142525" y="1230800"/>
            <a:ext cx="4767900" cy="369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/>
              <a:t>Доступ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800"/>
              <a:t>get(Object k) </a:t>
            </a:r>
            <a:r>
              <a:rPr lang="en" sz="1800"/>
              <a:t>─ получение значение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800"/>
              <a:t>put(Object k, Object v)</a:t>
            </a:r>
            <a:r>
              <a:rPr lang="en" sz="1800"/>
              <a:t> ─ запись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800"/>
              <a:t>remove(Object k)</a:t>
            </a:r>
            <a:r>
              <a:rPr lang="en" sz="1800"/>
              <a:t> ─ удаление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/>
              <a:t>Проверки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800"/>
              <a:t>containsKey(Object k)</a:t>
            </a:r>
            <a:r>
              <a:rPr lang="en" sz="1800"/>
              <a:t> ─ наличие ключа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800"/>
              <a:t>containsValue(Object v)</a:t>
            </a:r>
            <a:r>
              <a:rPr lang="en" sz="1800"/>
              <a:t> ─ наличие значения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87" name="Shape 187"/>
          <p:cNvSpPr txBox="1"/>
          <p:nvPr/>
        </p:nvSpPr>
        <p:spPr>
          <a:xfrm>
            <a:off x="4573450" y="1347475"/>
            <a:ext cx="4197599" cy="37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800">
                <a:solidFill>
                  <a:schemeClr val="dk2"/>
                </a:solidFill>
              </a:rPr>
              <a:t>Определения размера</a:t>
            </a:r>
          </a:p>
          <a:p>
            <a:pPr indent="-342900" lvl="0" marL="457200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800">
                <a:solidFill>
                  <a:schemeClr val="dk2"/>
                </a:solidFill>
              </a:rPr>
              <a:t>size()</a:t>
            </a:r>
            <a:r>
              <a:rPr lang="en" sz="1800">
                <a:solidFill>
                  <a:schemeClr val="dk2"/>
                </a:solidFill>
              </a:rPr>
              <a:t> ─ размер отображения</a:t>
            </a:r>
          </a:p>
          <a:p>
            <a:pPr indent="-342900" lvl="0" marL="457200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800">
                <a:solidFill>
                  <a:schemeClr val="dk2"/>
                </a:solidFill>
              </a:rPr>
              <a:t>isEmpty() </a:t>
            </a:r>
            <a:r>
              <a:rPr lang="en" sz="1800">
                <a:solidFill>
                  <a:schemeClr val="dk2"/>
                </a:solidFill>
              </a:rPr>
              <a:t>─ проверка на пустоту</a:t>
            </a:r>
          </a:p>
          <a:p>
            <a:pPr indent="-342900" lvl="0" marL="457200" rtl="0">
              <a:spcBef>
                <a:spcPts val="600"/>
              </a:spcBef>
              <a:buClr>
                <a:schemeClr val="dk2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/>
              <a:t>Взятие видов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800"/>
              <a:t>entrySet() </a:t>
            </a:r>
            <a:r>
              <a:rPr lang="en" sz="1800"/>
              <a:t>─ множество пар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800"/>
              <a:t>values()</a:t>
            </a:r>
            <a:r>
              <a:rPr lang="en" sz="1800"/>
              <a:t> ─ коллекция значений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800"/>
              <a:t>keySet()</a:t>
            </a:r>
            <a:r>
              <a:rPr lang="en" sz="1800"/>
              <a:t> ─ множество ключей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/>
              <a:t>Массовые операции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800"/>
              <a:t>putAll(Map map) </a:t>
            </a:r>
            <a:r>
              <a:rPr lang="en" sz="1800"/>
              <a:t>─ добавление всех пар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Пары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460500"/>
            <a:ext cx="3766499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Пара ─ ключ + значение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Интерфейс </a:t>
            </a:r>
            <a:r>
              <a:rPr b="1" lang="en" sz="2000"/>
              <a:t>Map.Entry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/>
              <a:t>Методы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2000"/>
              <a:t>Object getKey()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2000"/>
              <a:t>Object getValue()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2000"/>
              <a:t>setValue(Object v)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275" y="1752600"/>
            <a:ext cx="287655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457200" y="4145925"/>
            <a:ext cx="7786499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HashMap </a:t>
            </a:r>
            <a:r>
              <a:rPr lang="en"/>
              <a:t>─ отображение на основе хэшей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LinkedHashMap </a:t>
            </a:r>
            <a:r>
              <a:rPr lang="en"/>
              <a:t>─ отображение на основе хэшей с сохранением порядка обхода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Упорядоченные  коллекции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Интерфейс </a:t>
            </a:r>
            <a:r>
              <a:rPr b="1" lang="en" sz="2000"/>
              <a:t>Comparable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2000"/>
              <a:t>int compareTo(Object o) </a:t>
            </a:r>
            <a:r>
              <a:rPr lang="en" sz="2000"/>
              <a:t>─ естественный порядок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Интерфейс </a:t>
            </a:r>
            <a:r>
              <a:rPr b="1" lang="en" sz="2000"/>
              <a:t>Comparator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2000"/>
              <a:t>int compare(Object o1, Object o2)</a:t>
            </a:r>
            <a:r>
              <a:rPr lang="en" sz="2000"/>
              <a:t> ─ сравнение элементов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225" y="3100575"/>
            <a:ext cx="3407549" cy="20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800"/>
              <a:t>Сравнение элементов (контракт)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347475"/>
            <a:ext cx="8229600" cy="357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2000"/>
              <a:t>Транзитивность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o1.equals(o2) &amp;&amp; o2.equals(o3) =&gt; o1.equals(o3)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2000"/>
              <a:t>Антисимметричность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sgn(o1.compareTo(o2)) == -sgn(o2.compareTo(o1))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2000"/>
              <a:t>Согласованность с равенством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o1.compareTo(o2) == 0 =&gt;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sgn(o1.compareTo(o3)) == sgn(o2.compareTo(o3))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2000"/>
              <a:t>Согласованность с equals()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o1.equals(o2) == (o1.compareTo(o2) == 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Упорядоченные множества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42525" y="1347475"/>
            <a:ext cx="4418099" cy="357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/>
              <a:t>Интерфейс SortedSet</a:t>
            </a:r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800"/>
              <a:t>first()</a:t>
            </a:r>
            <a:r>
              <a:rPr lang="en" sz="1800"/>
              <a:t> – минимальный элемент</a:t>
            </a:r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800"/>
              <a:t>last()</a:t>
            </a:r>
            <a:r>
              <a:rPr lang="en" sz="1800"/>
              <a:t> – максимальный элемент</a:t>
            </a:r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800"/>
              <a:t>headSet(Object o)</a:t>
            </a:r>
            <a:r>
              <a:rPr lang="en" sz="1800"/>
              <a:t> – подмножество элементов меньших o</a:t>
            </a:r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800"/>
              <a:t>tailSet(Object o) </a:t>
            </a:r>
            <a:r>
              <a:rPr lang="en" sz="1800"/>
              <a:t>– подмножество элементов больших либо равных o</a:t>
            </a:r>
          </a:p>
          <a:p>
            <a:pPr indent="-342900" lvl="0" marL="457200">
              <a:lnSpc>
                <a:spcPct val="100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800"/>
              <a:t>subSet(Object o1, Object o2)</a:t>
            </a:r>
            <a:r>
              <a:rPr lang="en" sz="1800"/>
              <a:t> – подмножество элементов меньших o2 и больше либо равных o2</a:t>
            </a:r>
          </a:p>
        </p:txBody>
      </p:sp>
      <p:sp>
        <p:nvSpPr>
          <p:cNvPr id="215" name="Shape 215"/>
          <p:cNvSpPr txBox="1"/>
          <p:nvPr>
            <p:ph idx="2" type="body"/>
          </p:nvPr>
        </p:nvSpPr>
        <p:spPr>
          <a:xfrm>
            <a:off x="4366150" y="1347475"/>
            <a:ext cx="4573500" cy="357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/>
              <a:t>Интерфейс NavigableSet</a:t>
            </a:r>
          </a:p>
          <a:p>
            <a:pPr indent="-330200" lvl="0" marL="457200" rtl="0"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600"/>
              <a:t>pollLast() </a:t>
            </a:r>
            <a:r>
              <a:rPr lang="en" sz="1600"/>
              <a:t>   – максимальный     элемент</a:t>
            </a:r>
          </a:p>
          <a:p>
            <a:pPr indent="-330200" lvl="0" marL="457200" rtl="0"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600"/>
              <a:t>lower(o) </a:t>
            </a:r>
            <a:r>
              <a:rPr lang="en" sz="1600"/>
              <a:t>    – максимальный     элемент &lt; данного</a:t>
            </a:r>
          </a:p>
          <a:p>
            <a:pPr indent="-330200" lvl="0" marL="457200" rtl="0"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600"/>
              <a:t>floor(o) </a:t>
            </a:r>
            <a:r>
              <a:rPr lang="en" sz="1600"/>
              <a:t>    – максимальный     элемент ≤  данного</a:t>
            </a:r>
          </a:p>
          <a:p>
            <a:pPr indent="-330200" lvl="0" marL="457200" rtl="0"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600"/>
              <a:t>pollFirst()</a:t>
            </a:r>
            <a:r>
              <a:rPr lang="en" sz="1600"/>
              <a:t>     – минимальный     элемент</a:t>
            </a:r>
          </a:p>
          <a:p>
            <a:pPr indent="-330200" lvl="0" marL="457200" rtl="0"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600"/>
              <a:t>higher(o)</a:t>
            </a:r>
            <a:r>
              <a:rPr lang="en" sz="1600"/>
              <a:t>     – минимальный     элемент &gt; данного</a:t>
            </a:r>
          </a:p>
          <a:p>
            <a:pPr indent="-330200" lvl="0" marL="457200" rtl="0"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600"/>
              <a:t>ceiling(o) </a:t>
            </a:r>
            <a:r>
              <a:rPr lang="en" sz="1600"/>
              <a:t>    – минимальный     элемент ≥ данного</a:t>
            </a:r>
          </a:p>
          <a:p>
            <a:pPr indent="-330200" lvl="0" marL="457200" rtl="0"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600"/>
              <a:t>descendingSet() </a:t>
            </a:r>
            <a:r>
              <a:rPr lang="en" sz="1600"/>
              <a:t>– вид с обратным порядком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Упорядоченные отображения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204900"/>
            <a:ext cx="4051499" cy="3368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/>
              <a:t>Интерфейс SortedMap</a:t>
            </a:r>
          </a:p>
          <a:p>
            <a:pPr indent="-330200" lvl="0" marL="457200" rtl="0"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600"/>
              <a:t>firstKey()</a:t>
            </a:r>
            <a:r>
              <a:rPr lang="en" sz="1600"/>
              <a:t> – минимальный ключ</a:t>
            </a:r>
          </a:p>
          <a:p>
            <a:pPr indent="-330200" lvl="0" marL="457200" rtl="0"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600"/>
              <a:t>lastKey() </a:t>
            </a:r>
            <a:r>
              <a:rPr lang="en" sz="1600"/>
              <a:t>– максимальный ключ</a:t>
            </a:r>
          </a:p>
          <a:p>
            <a:pPr indent="-330200" lvl="0" marL="457200" rtl="0"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600"/>
              <a:t>headMap(Object o)</a:t>
            </a:r>
            <a:r>
              <a:rPr lang="en" sz="1600"/>
              <a:t> – отображение ключей меньших o</a:t>
            </a:r>
          </a:p>
          <a:p>
            <a:pPr indent="-330200" lvl="0" marL="457200" rtl="0"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600"/>
              <a:t>tailMap(Object o)</a:t>
            </a:r>
            <a:r>
              <a:rPr lang="en" sz="1600"/>
              <a:t> – отображение ключей больших либо равных o</a:t>
            </a:r>
          </a:p>
          <a:p>
            <a:pPr indent="-330200" lvl="0" marL="457200" rtl="0"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600"/>
              <a:t>subMap(Object o1, Object o2)</a:t>
            </a:r>
            <a:r>
              <a:rPr lang="en" sz="1600"/>
              <a:t> – отображение ключей меньших o2 и больше либо равных o1</a:t>
            </a:r>
          </a:p>
          <a:p>
            <a:pPr lvl="0" rtl="0"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>
              <a:spcBef>
                <a:spcPts val="100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222" name="Shape 222"/>
          <p:cNvSpPr txBox="1"/>
          <p:nvPr>
            <p:ph idx="2" type="body"/>
          </p:nvPr>
        </p:nvSpPr>
        <p:spPr>
          <a:xfrm>
            <a:off x="4635300" y="1204900"/>
            <a:ext cx="4051499" cy="288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/>
              <a:t>Интерфейс NavigableMap</a:t>
            </a:r>
          </a:p>
          <a:p>
            <a:pPr indent="-330200" lvl="0" marL="457200" rtl="0"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600"/>
              <a:t>{pollLast|lower|floor|first|higher| ceiling}Key </a:t>
            </a:r>
            <a:r>
              <a:rPr lang="en" sz="1600"/>
              <a:t>– поиск ключа</a:t>
            </a:r>
          </a:p>
          <a:p>
            <a:pPr indent="-330200" lvl="0" marL="457200" rtl="0"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600"/>
              <a:t>{pollLast|lower|floor|first|higher|ceiling}Entry</a:t>
            </a:r>
            <a:r>
              <a:rPr lang="en" sz="1600"/>
              <a:t> – поиск пары</a:t>
            </a:r>
          </a:p>
          <a:p>
            <a:pPr indent="-330200" lvl="0" marL="457200" rtl="0"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600"/>
              <a:t>descendingMap()</a:t>
            </a:r>
            <a:r>
              <a:rPr lang="en" sz="1600"/>
              <a:t> – вид с обратным порядком</a:t>
            </a:r>
          </a:p>
          <a:p>
            <a:pPr lvl="0" rtl="0">
              <a:spcBef>
                <a:spcPts val="1000"/>
              </a:spcBef>
              <a:buNone/>
            </a:pPr>
            <a:r>
              <a:t/>
            </a:r>
            <a:endParaRPr b="1" sz="1600"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562" y="3564950"/>
            <a:ext cx="3274974" cy="15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Алгоритмы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Алгоритмы для работы с коллекциями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Простые операции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Перемешивание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Сортировка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Двоичный поиск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Поиск минимума и максимума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Специальные коллекции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Оболочки коллекций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Collections Framework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05375" y="1460500"/>
            <a:ext cx="3947699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Набор стандартных контейнеров (коллекций) и правил их использования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Интерфейсы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Реализации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Алгоритмы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>
              <a:spcBef>
                <a:spcPts val="0"/>
              </a:spcBef>
              <a:buNone/>
            </a:pPr>
            <a:r>
              <a:rPr lang="en" sz="1600"/>
              <a:t>Пакет</a:t>
            </a:r>
            <a:r>
              <a:rPr b="1" lang="en" sz="1600"/>
              <a:t> java.util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425" y="1460500"/>
            <a:ext cx="4677525" cy="35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Операции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207300" y="1460500"/>
            <a:ext cx="45993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/>
              <a:t>Заполнение списка указанным значением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fill(List l, Object v)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/>
              <a:t>Переворачивание списка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reverse(List l)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/>
              <a:t>Копирование из списка в список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copy(List l1, List l2)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/>
              <a:t>Генерирует случайную перестановку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shuffle(List l)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shuffle(List l, Random r)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236" name="Shape 236"/>
          <p:cNvSpPr txBox="1"/>
          <p:nvPr>
            <p:ph idx="2" type="body"/>
          </p:nvPr>
        </p:nvSpPr>
        <p:spPr>
          <a:xfrm>
            <a:off x="4544700" y="1460500"/>
            <a:ext cx="45993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/>
              <a:t>Заполнение списка указанным значением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fill(List l, Object v)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/>
              <a:t>Переворачивание списка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reverse(List l)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/>
              <a:t>Копирование из списка в список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copy(List l1, List l2)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/>
              <a:t>Генерирует случайную перестановку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shuffle(List l)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shuffle(List l, Random r)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Операции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/>
              <a:t>Сортировка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sort(List l) – сортировка списка (естественный порядок)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sort(List l, Comparator c) – сортировка списка (указанный порядок)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2000"/>
              <a:t>Двоичный поиск в списке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binarySearch(List l, Object o) – ищет o в списке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binarySearch(List l, Object o, Comparator c) – ищет o в списке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Операции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/>
              <a:t>Поиск минимума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min(Collection c) – минимальный элемент (естественный порядок)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min(Collection c, Comparator cmp) – минимальный элемент (указанный порядок)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/>
              <a:t>Поиск максимума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max(Collection c) – максимальный элемент (естественный порядок)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max(Collection c, Comparator cmp) – максимальный элемент (указанный порядок)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Специальные коллекции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/>
              <a:t>Пустые коллекции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emptySet() – пустое множество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emptyList() – пустой список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emptyMap() – пустое отображение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/>
              <a:t>Коллекции из одного элемента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singleton(Object o) – множество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singletonList(Object o) – список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singletonMap(Object key, Object value) – отображение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Оболочки коллекций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/>
              <a:t>Неизменяемые виды на коллекции</a:t>
            </a:r>
          </a:p>
          <a:p>
            <a:pPr indent="-355600" lvl="0" marL="457200" rtl="0"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unmodifiableSet(Set s) – неизменяемое множество</a:t>
            </a:r>
          </a:p>
          <a:p>
            <a:pPr indent="-355600" lvl="0" marL="457200" rtl="0"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unmodifiableSortedSet(SortedSet s) – неизменяемое упорядоченное множество</a:t>
            </a:r>
          </a:p>
          <a:p>
            <a:pPr indent="-355600" lvl="0" marL="457200" rtl="0"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unmodifiableList(List l) – неизменяемый список</a:t>
            </a:r>
          </a:p>
          <a:p>
            <a:pPr indent="-355600" lvl="0" marL="457200" rtl="0"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unmodifiableMap(Map m) – неизменяемое отображение</a:t>
            </a:r>
          </a:p>
          <a:p>
            <a:pPr indent="-355600" lvl="0" marL="457200" rtl="0"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unmodifiableSortedMap(SortedMap m) – неизменяемое упорядоченное отображени</a:t>
            </a:r>
          </a:p>
          <a:p>
            <a:pPr lvl="0" rtl="0"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>
              <a:spcBef>
                <a:spcPts val="100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Класс Arrays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/>
              <a:t>Операции с массивами</a:t>
            </a:r>
          </a:p>
          <a:p>
            <a:pPr indent="-355600" lvl="0" marL="457200" rtl="0"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Сортировка</a:t>
            </a:r>
          </a:p>
          <a:p>
            <a:pPr indent="-355600" lvl="0" marL="457200" rtl="0"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Двоичный поиск</a:t>
            </a:r>
          </a:p>
          <a:p>
            <a:pPr indent="-355600" lvl="0" marL="457200" rtl="0"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Поиск минимума и максимума</a:t>
            </a:r>
          </a:p>
          <a:p>
            <a:pPr indent="-355600" lvl="0" marL="457200" rtl="0"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Заполнение</a:t>
            </a:r>
          </a:p>
          <a:p>
            <a:pPr lvl="0" rtl="0">
              <a:spcBef>
                <a:spcPts val="10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/>
              <a:t>Вид массива как списка</a:t>
            </a:r>
          </a:p>
          <a:p>
            <a:pPr indent="-355600" lvl="0" marL="457200" rtl="0"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List asList()</a:t>
            </a:r>
          </a:p>
          <a:p>
            <a:pPr lvl="0" rtl="0"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>
              <a:spcBef>
                <a:spcPts val="100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Устаревшие коллекции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Устаревшие коллекции являются синхронизированными</a:t>
            </a:r>
          </a:p>
          <a:p>
            <a:pPr indent="-355600" lvl="0" marL="457200" rtl="0"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Vector (ArrayList)</a:t>
            </a:r>
          </a:p>
          <a:p>
            <a:pPr indent="-355600" lvl="1" marL="914400" rtl="0">
              <a:spcBef>
                <a:spcPts val="100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000"/>
              <a:t>Stack (ArrayList)</a:t>
            </a:r>
          </a:p>
          <a:p>
            <a:pPr indent="-355600" lvl="0" marL="457200" rtl="0"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Dictionary (Map)</a:t>
            </a:r>
          </a:p>
          <a:p>
            <a:pPr indent="-355600" lvl="1" marL="914400" rtl="0">
              <a:spcBef>
                <a:spcPts val="100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000"/>
              <a:t>Hashtable (HashMap)</a:t>
            </a:r>
          </a:p>
          <a:p>
            <a:pPr indent="-355600" lvl="0" marL="457200" rtl="0"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Enumeration (Iterator)</a:t>
            </a:r>
          </a:p>
          <a:p>
            <a:pPr lvl="0" rtl="0">
              <a:spcBef>
                <a:spcPts val="100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Коллекции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434574"/>
            <a:ext cx="8229600" cy="57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600"/>
              <a:t>Коллекция </a:t>
            </a:r>
            <a:r>
              <a:rPr lang="en" sz="1600"/>
              <a:t>─ неупорядоченный набор элементов.  Интерфейс </a:t>
            </a:r>
            <a:r>
              <a:rPr b="1" lang="en" sz="1600"/>
              <a:t>Collection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537" y="2236200"/>
            <a:ext cx="4266925" cy="2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Операции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81400" y="1347475"/>
            <a:ext cx="4158899" cy="3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/>
              <a:t>Немодифицирующие операции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Определение размера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"/>
              <a:t>size</a:t>
            </a:r>
            <a:r>
              <a:rPr lang="en"/>
              <a:t>() ─ количество элементов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"/>
              <a:t>isEmpty</a:t>
            </a:r>
            <a:r>
              <a:rPr lang="en"/>
              <a:t>() ─ проверка на пустоту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Проверки на вхождение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"/>
              <a:t>contains</a:t>
            </a:r>
            <a:r>
              <a:rPr lang="en"/>
              <a:t>(Object o) ─ одного элемента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"/>
              <a:t>containsAll</a:t>
            </a:r>
            <a:r>
              <a:rPr lang="en"/>
              <a:t>(Collection c) ─ всех элементов коллекции 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4340300" y="1347475"/>
            <a:ext cx="4443899" cy="3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Модифицирующие операции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Добавление элементов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"/>
              <a:t>add</a:t>
            </a:r>
            <a:r>
              <a:rPr lang="en"/>
              <a:t>(Object e) ─ одного элемента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"/>
              <a:t>addAll</a:t>
            </a:r>
            <a:r>
              <a:rPr lang="en"/>
              <a:t>(Collection c) ─ элементов коллекции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Удаление элементов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"/>
              <a:t>remove</a:t>
            </a:r>
            <a:r>
              <a:rPr lang="en"/>
              <a:t>(Object e) ─ одного элемента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"/>
              <a:t>removeAll</a:t>
            </a:r>
            <a:r>
              <a:rPr lang="en"/>
              <a:t>(Collection с) ─ элементов коллекции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"/>
              <a:t>retainAll</a:t>
            </a:r>
            <a:r>
              <a:rPr lang="en"/>
              <a:t>(Collection с) ─ удаление элементов не из коллекции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"/>
              <a:t>clear</a:t>
            </a:r>
            <a:r>
              <a:rPr lang="en"/>
              <a:t>() ─ удаление всех элементов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Исключения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"/>
              <a:t>UnsupportedOperationException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Пример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Collection collection = </a:t>
            </a: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collection.add(</a:t>
            </a: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Integer(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en" sz="16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.println(collection.size());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en" sz="16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.println(collection);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en" sz="16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.println(collection.contains(</a:t>
            </a: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Integer(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Итераторы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460499"/>
            <a:ext cx="3882899" cy="12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Итератор ─ обход коллекции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Интерфейс Iterator</a:t>
            </a:r>
          </a:p>
          <a:p>
            <a:pPr>
              <a:spcBef>
                <a:spcPts val="0"/>
              </a:spcBef>
              <a:buNone/>
            </a:pPr>
            <a:r>
              <a:rPr lang="en" sz="1600"/>
              <a:t>Метод Iterator Collection.iterator()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700" y="2219225"/>
            <a:ext cx="4756750" cy="289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Методы итераторов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2000"/>
              <a:t>hasNext</a:t>
            </a:r>
            <a:r>
              <a:rPr lang="en" sz="2000"/>
              <a:t>() ─ определение наличия следующего элемента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2000"/>
              <a:t>next</a:t>
            </a:r>
            <a:r>
              <a:rPr lang="en" sz="2000"/>
              <a:t>() ─ взятие следующего элемента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2000"/>
              <a:t>remove</a:t>
            </a:r>
            <a:r>
              <a:rPr lang="en" sz="2000"/>
              <a:t>() ─ удаление элемента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Исключения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2000"/>
              <a:t>NoSuchElementException </a:t>
            </a:r>
            <a:r>
              <a:rPr lang="en" sz="2000"/>
              <a:t>─ бросается при достижении конца коллекции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2000"/>
              <a:t>ConcurrentModificationException </a:t>
            </a:r>
            <a:r>
              <a:rPr lang="en" sz="2000"/>
              <a:t>─ бросается при изменении коллекции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Применение итераторов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460500"/>
            <a:ext cx="4323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Обход коллекции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/>
              <a:t>for(Iterator i = c.iterator(); i.hasNext(); 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/>
              <a:t>	Object element = i.next();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/>
              <a:t>	...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/>
              <a:t>}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Фильтрование коллекции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/>
              <a:t>for(Iterator i = c.iterator(); i.hasNext(); 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/>
              <a:t>	if (!p(i.next()) i.remove();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91" name="Shape 91"/>
          <p:cNvSpPr txBox="1"/>
          <p:nvPr/>
        </p:nvSpPr>
        <p:spPr>
          <a:xfrm>
            <a:off x="4469800" y="1347475"/>
            <a:ext cx="41069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Вывод коллекции на экран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b="1" lang="en" sz="1600"/>
              <a:t>for (Iterator i = c.iterator(); i.hasNext(); 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/>
              <a:t>    	String word = (String) i.next();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/>
              <a:t>    	System.out.print(word + ", ");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