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5"/>
            <a:ext cx="8229600" cy="14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0202"/>
                </a:solidFill>
              </a:rPr>
              <a:t>Java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57200" y="2365025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None/>
            </a:pPr>
            <a:r>
              <a:rPr b="1" i="1" lang="en" sz="1800"/>
              <a:t>Threads в Java: базовые понятThreads в Java: базовые понятия, основные методы, синхронизация, взаимодействие.ия, основные методы, синхронизация, взаимодействи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5393525" y="3917300"/>
            <a:ext cx="32934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44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10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Управление выполнением потоков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sleep(long millis);</a:t>
            </a:r>
            <a:r>
              <a:rPr lang="en" sz="1600"/>
              <a:t> - задает задержку в миллисекундах;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sleep(long millis, int nanos) </a:t>
            </a:r>
            <a:r>
              <a:rPr lang="en" sz="1600"/>
              <a:t>– задает задержку в миллисекундах и наносекундах.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Приостановка потока, с передачей управления другому потоку производится статическим методом </a:t>
            </a:r>
            <a:r>
              <a:rPr b="1" lang="en" sz="1600"/>
              <a:t>yield().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Прервать работу выполняемого потока можно с помощью метода </a:t>
            </a:r>
            <a:r>
              <a:rPr b="1" lang="en" sz="1600"/>
              <a:t>interrupt().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Чтобы определить состояние потока используется метод </a:t>
            </a:r>
            <a:r>
              <a:rPr b="1" lang="en" sz="1600"/>
              <a:t>isAlive().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Иногда, для выполнения потока необходимо дождаться завершения другого потока. В этих случаях вам поможет метод </a:t>
            </a:r>
            <a:r>
              <a:rPr b="1" lang="en" sz="1600"/>
              <a:t>join().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Управление выполнением потоков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start().</a:t>
            </a:r>
            <a:r>
              <a:rPr lang="en" sz="1600"/>
              <a:t> Запускает поток на выполнение.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stop().</a:t>
            </a:r>
            <a:r>
              <a:rPr lang="en" sz="1600"/>
              <a:t> Заканчивает выполнение потока.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sleep(long msec).</a:t>
            </a:r>
            <a:r>
              <a:rPr lang="en" sz="1600"/>
              <a:t> Останавливает выполнение потока на указанное количество миллисекунд.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yield(). </a:t>
            </a:r>
            <a:r>
              <a:rPr lang="en" sz="1600"/>
              <a:t>Передает ресурсы процессора другому потоку.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suspend(). </a:t>
            </a:r>
            <a:r>
              <a:rPr lang="en" sz="1600"/>
              <a:t>Приостанавливает выполнение потока.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resume().</a:t>
            </a:r>
            <a:r>
              <a:rPr lang="en" sz="1600"/>
              <a:t> Возобновляет выполнение потока.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Thread: general info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Все статические методы класса </a:t>
            </a:r>
            <a:r>
              <a:rPr b="1" lang="en" sz="1400"/>
              <a:t>Thread </a:t>
            </a:r>
            <a:r>
              <a:rPr lang="en" sz="1400"/>
              <a:t>относятся к текущему потоку.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Ссылку на объект </a:t>
            </a:r>
            <a:r>
              <a:rPr b="1" lang="en" sz="1400"/>
              <a:t>Thread </a:t>
            </a:r>
            <a:r>
              <a:rPr lang="en" sz="1400"/>
              <a:t>текущего потока можно получить с помощью статического метода: </a:t>
            </a:r>
            <a:r>
              <a:rPr b="1" lang="en" sz="1400"/>
              <a:t>Thread.currentThread()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Потоку можно присвоить имя либо с помощью аргумента конструктора, либо методом </a:t>
            </a:r>
            <a:r>
              <a:rPr b="1" lang="en" sz="1400"/>
              <a:t>setName(String).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Текущее значение имени потока можно получить методом </a:t>
            </a:r>
            <a:r>
              <a:rPr b="1" lang="en" sz="1400"/>
              <a:t>getName().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Имя потока не используется исполняющей системой и служит для удобства программиста.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Поток обязан иметь имя. Если оно не задано программистом, автоматически вызываемый конструктор потока без аргументов установит его сам.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По умолчанию главный поток имеет имя main, остальные – Thread-1, 2 и т.д.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Потоки-демоны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Поток-демон, как правило, предоставляет некоторые общие услуги и работает в фоновом режиме, пока работает программа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Незавершенные потоки-демоны разрушаются автоматически,  когда заканчивается последний из пользовательских потоков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Для обеспечения "демоничности" потоков служат два метода класса Thread: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</a:t>
            </a:r>
            <a:r>
              <a:rPr b="1" lang="en" sz="1600"/>
              <a:t>boolean isDaemon() </a:t>
            </a:r>
            <a:r>
              <a:rPr lang="en" sz="1600"/>
              <a:t>– проверка, является ли демоном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</a:t>
            </a:r>
            <a:r>
              <a:rPr b="1" lang="en" sz="1600"/>
              <a:t>setDaemon(boolean on) </a:t>
            </a:r>
            <a:r>
              <a:rPr lang="en" sz="1600"/>
              <a:t>- устанавливает/снимает признак демона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Проблема множественного доступа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Когда несколько потоков разделяют один ресурс, бывает необходимо синхронизировать их работу так, чтобы только один поток имел доступ к ресурсу в каждый момент времени.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Доступ к ресурсу регулируется при помощи </a:t>
            </a:r>
            <a:r>
              <a:rPr b="1" lang="en" sz="1400"/>
              <a:t>монитора</a:t>
            </a:r>
            <a:r>
              <a:rPr lang="en" sz="140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Монитор </a:t>
            </a:r>
            <a:r>
              <a:rPr lang="en" sz="1400"/>
              <a:t>– это объект, который используется для взаимоисключающей  блокировки потоков </a:t>
            </a:r>
            <a:r>
              <a:rPr b="1" lang="en" sz="1400"/>
              <a:t>(mutually exclusive lock)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Когда один поток начинает выполнять любой из методов объекта-монитора (говорят, что поток </a:t>
            </a:r>
            <a:r>
              <a:rPr b="1" lang="en" sz="1400"/>
              <a:t>входит в монитор</a:t>
            </a:r>
            <a:r>
              <a:rPr lang="en" sz="1400"/>
              <a:t>),  остальные, подойдя к монитору, останавливаются и ждут, пока монитор не освободится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 Java монитором может служить любой объект.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Эта способность </a:t>
            </a:r>
            <a:r>
              <a:rPr b="1" lang="en" sz="1400"/>
              <a:t>передается по наследству</a:t>
            </a:r>
            <a:r>
              <a:rPr lang="en" sz="1400"/>
              <a:t> от класса Object.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Средства синхронизации потоков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На уровне объекта можно синхронизировать: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Метод. При вызове такого метода блокируется объект, для которого вызван данный метод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public void synchronized f()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	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Участок кода.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synchronized(ref) {   // ref – ссылка на блокируемый объект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Когда один из потоков входит в критический участок (synchronized метод или блок), связанный с блокировкой какого-то объекта, то остальные потоки не могут войти во все критические участки, связанные с блокировкой того же объекта, пока захвативший объект поток не выйдет из критического участка.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Synchronized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someMethod(){ </a:t>
            </a:r>
            <a:r>
              <a:rPr i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code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... полностью эквивалентно следующей конструкции: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someMethod(){ 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r>
              <a:rPr i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code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SomeClass{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synchronized void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someMethod(){ </a:t>
            </a:r>
            <a:r>
              <a:rPr i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//code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... эквивалентно: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SomeClass{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someMethod(){ 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(SomeClass.</a:t>
            </a:r>
            <a:r>
              <a:rPr b="1" lang="en" sz="1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r>
              <a:rPr i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//code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Методы wait(), notify(), notifyAll()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Эти методы применяются для обеспечения взаимодействия между потоками при работе с объектом.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Они определены в классе Object, а значит, могут быть вызваны для всех объектов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wait()</a:t>
            </a:r>
            <a:r>
              <a:rPr lang="en" sz="1600"/>
              <a:t> – блокирует выполнение потока, из которого он вызван, и одновременно разблокирует объект, для которого он вызван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notify() </a:t>
            </a:r>
            <a:r>
              <a:rPr lang="en" sz="1600"/>
              <a:t>- пробуждает один из потоков, которые вызвали wait() на том же самом мониторе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notifyAll()</a:t>
            </a:r>
            <a:r>
              <a:rPr lang="en" sz="1600"/>
              <a:t> – пробуждает все потоки. Первым будет выполняться поток с самым высоким приоритетом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Эти методы следует вызывать только когда объект служит  монитором, т.е. из синхронизированного кода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Взаимные блокировки, deadlocks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4735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Что такое взаимная блокировка по своей сути? Все достаточно просто. Предположим, что один поток уже захватил монитор на некотором объекте x и для продолжения работы ему нужно захватить монитор на объекте 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 другом же потоке ситуация ровно обратная – он уже захватил монитор на объекте y и ему нужен монитор объекта 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 результате оба потока будут ждать, пока нужный монитор освободится. Как вы сами прекрасно понимаете, ждать они будут до бесконечности.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Эта ситуация и называется взаимной блокировкой – </a:t>
            </a:r>
            <a:r>
              <a:rPr b="1" lang="en" sz="1400"/>
              <a:t>deadlock</a:t>
            </a:r>
            <a:r>
              <a:rPr lang="en" sz="14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1063375"/>
            <a:ext cx="3319550" cy="203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650" y="3099800"/>
            <a:ext cx="3319549" cy="19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Starvation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185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Название </a:t>
            </a:r>
            <a:r>
              <a:rPr b="1" lang="en" sz="1600"/>
              <a:t>starvation </a:t>
            </a:r>
            <a:r>
              <a:rPr lang="en" sz="1600"/>
              <a:t>полностью соответствует проблеме. Когда множество потоков постоянно находятся в борьбе за один критический ресурс, то все ждут, пока кто-то один освободит этот ресурс. Потом из ждущих по какому-либо алгоритму выбирается только кто-то один, кто следующим захватит ресурс. Таким образом, может найтись один такой поток, который никогда не получит доступ к ресурсу, потому что другие потоки постоянно захватывают ресурс раньше него.</a:t>
            </a:r>
            <a:br>
              <a:rPr lang="en" sz="1600"/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44" y="3056550"/>
            <a:ext cx="7742854" cy="19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Базовые свойства многопоточности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Процесс </a:t>
            </a:r>
            <a:r>
              <a:rPr lang="en" sz="1600">
                <a:solidFill>
                  <a:srgbClr val="000000"/>
                </a:solidFill>
              </a:rPr>
              <a:t>- это выполняющаяся программа с выделенным ей собственным адресным пространством.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Поток </a:t>
            </a:r>
            <a:r>
              <a:rPr lang="en" sz="1600">
                <a:solidFill>
                  <a:srgbClr val="000000"/>
                </a:solidFill>
              </a:rPr>
              <a:t>- это последовательность команд, исполняемых процессором.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Каждый процесс может иметь один или более потоков.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Механизм управления потоками (но не процессами) встроен в язык Java.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Преимущества многопоточности заключаются в: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повышении производительности работы приложений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возможности программировать длительные операции в отдельных потоках, не разбивая их на короткие отрезки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livelock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/>
              <a:t>livelock </a:t>
            </a:r>
            <a:r>
              <a:rPr lang="en" sz="1600"/>
              <a:t>частая проблема в асинхронных системах. Там потоки почти не блокируются на критических ресурсах. Вместо этого они выполняют свою небольшую неблокируемую задачу и отправляют её в очередь на обработку другими потоками. Может возникнуть ситуация, когда потоки друг другу начинают перекидывать какое-то событие и его обработка зацикливается. Явного бесконечного цикла, как бы, не происходит, но нагрузка на асинхронную систему резко возрастает. В результате чего эти потоки больше ничем не успевают занимаются.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25" y="1222175"/>
            <a:ext cx="4915074" cy="37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492975" y="0"/>
            <a:ext cx="8232899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DA0002"/>
                </a:solidFill>
              </a:rPr>
              <a:t>livelock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Завершение потока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Поток продолжает действовать (и метод потока isAlive()  возвращает true), пока не произойдет одно из 3-х событий: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метод </a:t>
            </a:r>
            <a:r>
              <a:rPr b="1" lang="en" sz="1400"/>
              <a:t>run</a:t>
            </a:r>
            <a:r>
              <a:rPr lang="en" sz="1400"/>
              <a:t>() естественно завершится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работа метода </a:t>
            </a:r>
            <a:r>
              <a:rPr b="1" lang="en" sz="1400"/>
              <a:t>run</a:t>
            </a:r>
            <a:r>
              <a:rPr lang="en" sz="1400"/>
              <a:t>() будет прервана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будет вызван метод потока </a:t>
            </a:r>
            <a:r>
              <a:rPr b="1" lang="en" sz="1400"/>
              <a:t>destroy</a:t>
            </a:r>
            <a:r>
              <a:rPr lang="en" sz="1400"/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Вызов метода </a:t>
            </a:r>
            <a:r>
              <a:rPr b="1" lang="en" sz="1400"/>
              <a:t>destroy</a:t>
            </a:r>
            <a:r>
              <a:rPr lang="en" sz="1400"/>
              <a:t>() немедленно разрушает поток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(все блокировки, сделанные потоком остаются, поэтому другие потоки могут легко попасть в состояние бесконечного ожидания).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Многими операционными системами метод </a:t>
            </a:r>
            <a:r>
              <a:rPr b="1" lang="en" sz="1400"/>
              <a:t>destroy</a:t>
            </a:r>
            <a:r>
              <a:rPr lang="en" sz="1400"/>
              <a:t>() не поддерживается, и его применение вызывает исключение </a:t>
            </a:r>
            <a:r>
              <a:rPr b="1" lang="en" sz="1400"/>
              <a:t>java.lang.NoSuchMethodError</a:t>
            </a:r>
            <a:r>
              <a:rPr lang="en" sz="1400"/>
              <a:t> в вызывающем потоке.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Применять для завершения потока метод </a:t>
            </a:r>
            <a:r>
              <a:rPr b="1" lang="en" sz="1400"/>
              <a:t>destroy</a:t>
            </a:r>
            <a:r>
              <a:rPr lang="en" sz="1400"/>
              <a:t>() нельзя.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Корректного прекращения работы потока можно добиться, поместив в цикл метода </a:t>
            </a:r>
            <a:r>
              <a:rPr b="1" lang="en" sz="1400"/>
              <a:t>run</a:t>
            </a:r>
            <a:r>
              <a:rPr lang="en" sz="1400"/>
              <a:t>() проверку флага завершения.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Прерывание потоков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Механизм прерывания в классе </a:t>
            </a:r>
            <a:r>
              <a:rPr b="1" lang="en" sz="1800"/>
              <a:t>Thread </a:t>
            </a:r>
            <a:r>
              <a:rPr lang="en" sz="1800"/>
              <a:t>поддерживается методами: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interrupt()</a:t>
            </a:r>
            <a:r>
              <a:rPr lang="en" sz="1800"/>
              <a:t> – устанавливает состояние потока в значение “прерван”;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isInterrupted() </a:t>
            </a:r>
            <a:r>
              <a:rPr lang="en" sz="1800"/>
              <a:t>– проверяет, прерван ли поток;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interrupted()</a:t>
            </a:r>
            <a:r>
              <a:rPr lang="en" sz="1800"/>
              <a:t> – то же самое, но еще и сбрасывает его;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Замечание</a:t>
            </a:r>
            <a:r>
              <a:rPr lang="en" sz="1800"/>
              <a:t>. В Java 1 для приостановки,  перезапуска и остановки потока использовали методы </a:t>
            </a:r>
            <a:r>
              <a:rPr b="1" lang="en" sz="1800"/>
              <a:t>suspend()</a:t>
            </a:r>
            <a:r>
              <a:rPr lang="en" sz="1800"/>
              <a:t>,</a:t>
            </a:r>
            <a:r>
              <a:rPr b="1" lang="en" sz="1800"/>
              <a:t> resume()</a:t>
            </a:r>
            <a:r>
              <a:rPr lang="en" sz="1800"/>
              <a:t> и </a:t>
            </a:r>
            <a:r>
              <a:rPr b="1" lang="en" sz="1800"/>
              <a:t>stop()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Эти методы не снимают блокировки, установленные потоком, и поэтому </a:t>
            </a:r>
            <a:r>
              <a:rPr b="1" lang="en" sz="1800"/>
              <a:t>неприменимы</a:t>
            </a:r>
            <a:r>
              <a:rPr lang="en" sz="1800"/>
              <a:t>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Ожидание завершения потока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Если главный поток решил дожидаться завершения работы дочернего потока, он может сделать это, организовав цикл с проверкой условия </a:t>
            </a:r>
            <a:r>
              <a:rPr b="1" lang="en" sz="1400"/>
              <a:t>isAlive</a:t>
            </a:r>
            <a:r>
              <a:rPr lang="en" sz="1400"/>
              <a:t>() для объекта дочернего потока.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Чтобы ожидание не было активным, в цикле можно выполнять метод </a:t>
            </a:r>
            <a:r>
              <a:rPr b="1" lang="en" sz="1400"/>
              <a:t>sleep</a:t>
            </a:r>
            <a:r>
              <a:rPr lang="en" sz="1400"/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public static void main(String[] args) throws Exception{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MyThread thread = new MyThread();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thread.start();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while (thread.isAlive())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	 Thread.sleep(100);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System.out.println(“End");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Другой вариант приостановить один поток до завершения другого – с использованием метода </a:t>
            </a:r>
            <a:r>
              <a:rPr b="1" lang="en" sz="1400"/>
              <a:t>join</a:t>
            </a:r>
            <a:r>
              <a:rPr lang="en" sz="1400"/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Модификатор volatile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969550"/>
            <a:ext cx="8229600" cy="395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определение переменной с ключевым словом </a:t>
            </a:r>
            <a:r>
              <a:rPr b="1" lang="en" sz="1600"/>
              <a:t>volatile</a:t>
            </a:r>
            <a:r>
              <a:rPr lang="en" sz="1600"/>
              <a:t>(«изменчивый») означает, что значение переменной будет изменяться разными потоками.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чтение volatile переменных синхронизировано и запись в volatile переменные синхронизирована, а неатомарные операции – нет.</a:t>
            </a:r>
            <a:br>
              <a:rPr lang="en" sz="1600"/>
            </a:br>
            <a:r>
              <a:rPr lang="en" sz="1600"/>
              <a:t>Что означает, что следующий код не безопасен для потоков:</a:t>
            </a:r>
            <a:br>
              <a:rPr lang="en" sz="1600"/>
            </a:br>
            <a:r>
              <a:rPr b="1" lang="en" sz="1600"/>
              <a:t>myVolatileVar</a:t>
            </a:r>
            <a:r>
              <a:rPr lang="en" sz="1600"/>
              <a:t>++;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Применение этого модификатора к полю класса означает: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Значение этого поля никогда не будет кэшироваться потоками в свою локальную область памяти. Все чтения и записи будут идти напрямую в "главную" память, т.е. ту, в которой и размещено поле класса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Доступ к переменной действует как будто бы она была заключена в блок synchronized, который синхронизируется по самому полю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Non-volatile variable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13" y="1312875"/>
            <a:ext cx="5743375" cy="36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Volatile variable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60" y="1290075"/>
            <a:ext cx="6397675" cy="3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В чем разница между volatile и synchronized?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synchronized </a:t>
            </a:r>
            <a:r>
              <a:rPr lang="en" sz="1600"/>
              <a:t>имеет два важных момента: это гарантия того, что только один поток выполняет секцию кода в один момент времени (взаимоисключение или mutex), и также гарантия того, что данные, изменённые одним потоком, будут видны всем другим потокам (видимость изменений).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600"/>
              <a:t>volatile </a:t>
            </a:r>
            <a:r>
              <a:rPr lang="en" sz="1600"/>
              <a:t>проще, нежели синхронизация и подходит только для контроля доступа к одиночному экземпляру или переменной примитивного типа: int, boolean... Когда переменная объявлена как volatile, любая запись её будет осуществляться прямо в память, минуя кеш. Также как и считываться будет прямо из памяти, а не из всевозможного кеша. Это значит, что все потоки будут "видеть" одно и то же значение переменной одновременно.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962296"/>
            <a:ext cx="8229600" cy="173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3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3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"Questions?"</a:t>
            </a: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</a:t>
            </a:r>
            <a:r>
              <a:rPr b="0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().stop();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Базовые свойства многопоточности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Многопоточность операционной системы</a:t>
            </a:r>
            <a:r>
              <a:rPr lang="en" sz="1400"/>
              <a:t> – возможность одновременного выполнения более чем одной программы.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Число одновременно выполняющихся процессов не ограничено количеством процессоров.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Многопоточные программы расширяют идею многозадачности. Индивидуальные приложения могут выполнять множество задач в одно и то же время.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Каждая задача называется потоком – </a:t>
            </a:r>
            <a:r>
              <a:rPr b="1" lang="en" sz="1400"/>
              <a:t>thread</a:t>
            </a:r>
            <a:r>
              <a:rPr lang="en" sz="1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Существенная разница между многими процессами и многими потоками заключается в следующем: </a:t>
            </a:r>
            <a:r>
              <a:rPr b="1" lang="en" sz="1400"/>
              <a:t>каждый процесс имеет собственный набор переменных, потоки могут разделят одни и те же данные.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Потоки являются более «легковесными», чем процессы.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Пример многопоточных приложений – браузер, web-сервер, программы с графическим пользовательским интерфейсом.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такое поток?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00" y="1172225"/>
            <a:ext cx="5205225" cy="38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Что такое поток?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00" y="1217899"/>
            <a:ext cx="6267075" cy="36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Создание потока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4316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Существует два способа: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 реализацией интерфейса Runnable;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class MyClass implements Runnable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public void run() { тело метода run}}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 наследованием класса Thread.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class MyClass extends Thread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public void run() { тело метода run }}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00" y="2023125"/>
            <a:ext cx="4708200" cy="28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Создание потока – наследника Thread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4274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Простейшим способом создания потока является создание класса, производного от Thread, с переопределенным в нем методом run().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Далее следует создать объект созданного класса и вызвать его метод start().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Метод start() выполняет системные действия по созданию потока, после чего вызывает переопределенный нами метод run().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С этого момента начнет свое существование новый поток. Он будет выполняться параллельно с другими потоками, конкурируя с ними за время процессора.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Когда произойдет выход из метода run(), поток завершит свою работу.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78" name="Shape 78"/>
          <p:cNvSpPr txBox="1"/>
          <p:nvPr/>
        </p:nvSpPr>
        <p:spPr>
          <a:xfrm>
            <a:off x="4663450" y="1289300"/>
            <a:ext cx="4416600" cy="34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ExtendsThread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"Inside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 = System.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- current &lt;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//System.out.println("Time " + (System.currentTimeMillis() - current));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"Finished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InterruptedException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"Outer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Thread.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Thread myThread =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ExtendsThread();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myThread.start();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Создание потока путем реализации интерфейса Runnable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414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Этот способ применяется, когда наследование класса от Thread невозможно (например, класс уже наследуется от другого класса)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Шаги, которые нужно выполнить: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Создать класс, реализующий интерфейс Runnable, и реализовать в нем метод run().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Создать экземпляр данного класса.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Создать объект Thread, передав в конструктор экземпляр класса, который реализует Runnable.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Вызвать метод start() для объекта Thread.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5" name="Shape 85"/>
          <p:cNvSpPr txBox="1"/>
          <p:nvPr/>
        </p:nvSpPr>
        <p:spPr>
          <a:xfrm>
            <a:off x="4601700" y="1200150"/>
            <a:ext cx="4436999" cy="3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ImplementsRunnable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"Inside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Thread.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 = System.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- current &lt;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//System.out.println("Time " + (System.currentTimeMillis() - current));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"Finished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Thread.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InterruptedException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"Outer thread 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Thread.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currentThread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().getId());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Thread myThread = 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Thread(</a:t>
            </a:r>
            <a:r>
              <a:rPr b="1" lang="en" sz="9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ImplementsRunnable());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myThread.start();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Что происходит после старта потока?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3835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Стартует новый поток выполнения (с новым стэком вызовов).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Поток переходит из состояния new (новый) в состояние работоспособный (runnable).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Когда поток получает шанс выполниться, он вызывает метод run().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00" y="1200150"/>
            <a:ext cx="4168000" cy="2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