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В случае отсутствия сервлета в контейнере.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Класс сервлета загружается контейнером.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Контейнер создает экземпляр класса сервлета.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Контейнер вызывает метод init(). Этот метод инициализирует сервлет и вызывается в первую очередь, до того, как сервлет сможет обслуживать запросы. За весь жизненный цикл метод init() вызывается только однажды.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Обслуживание клиентского запроса. Каждый запрос обрабатывается в своем отдельном потоке. Контейнер вызывает метод service() для каждого запроса. Этот метод определяет тип пришедшего запроса и распределяет его в соответствующий этому типу метод для обработки запроса. Разработчик сервлета должен предоставить реализацию для этих методов. Если поступил запрос, метод для которого не реализован, вызывается метод родительского класса и обычно завершается возвращением ошибки инициатору запроса.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В случае если контейнеру необходимо удалить сервлет, он вызывает метод destroy(), который снимает сервлет из эксплуатации. Подобно методу init(), этот метод тоже вызывается единожды за весь цикл сервлета.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 WEB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58225"/>
            <a:ext cx="8229600" cy="476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НТТР/1.1 </a:t>
            </a:r>
            <a:r>
              <a:rPr lang="en" sz="1600">
                <a:solidFill>
                  <a:schemeClr val="dk1"/>
                </a:solidFill>
              </a:rPr>
              <a:t>— первая строка сообщает клиенту (браузеру), как информация будет отправлена (по протоколу HTTP версии 1.1), и что запрошенная информация успешно найдена. Код 200 состояния HTTP означает: «Все хорошо, документ найден и сейчас будет отправлен».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Date </a:t>
            </a:r>
            <a:r>
              <a:rPr lang="en" sz="1600">
                <a:solidFill>
                  <a:schemeClr val="dk1"/>
                </a:solidFill>
              </a:rPr>
              <a:t>— сообщает клиенту дату, установленную на сервере, с которого поступает информация. Стандартный часовой пояс — GMT, то есть время по Гринвичу.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Server </a:t>
            </a:r>
            <a:r>
              <a:rPr lang="en" sz="1600">
                <a:solidFill>
                  <a:schemeClr val="dk1"/>
                </a:solidFill>
              </a:rPr>
              <a:t>— каков тип сервера, предоставляющего информацию.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X-Powered-By </a:t>
            </a:r>
            <a:r>
              <a:rPr lang="en" sz="1600">
                <a:solidFill>
                  <a:schemeClr val="dk1"/>
                </a:solidFill>
              </a:rPr>
              <a:t>— каким инструментом поддерживается сервер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X-Accelerated-By </a:t>
            </a:r>
            <a:r>
              <a:rPr lang="en" sz="1600">
                <a:solidFill>
                  <a:schemeClr val="dk1"/>
                </a:solidFill>
              </a:rPr>
              <a:t>— какой инструмент повышает производительность сервера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(эти два Х-заголовка не обязательны и специфичный для конкретной конфигурации сервера).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Connection </a:t>
            </a:r>
            <a:r>
              <a:rPr lang="en" sz="1600">
                <a:solidFill>
                  <a:schemeClr val="dk1"/>
                </a:solidFill>
              </a:rPr>
              <a:t>— сообщает клиенту, что соединение будет закрыто после того, как сервер завершит отправку информации.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Content-Type </a:t>
            </a:r>
            <a:r>
              <a:rPr lang="en" sz="1600">
                <a:solidFill>
                  <a:schemeClr val="dk1"/>
                </a:solidFill>
              </a:rPr>
              <a:t>— сообщает клиенту, какой тип содержимого будет отправлен. В дополнение также указывается набор символов.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Некоторые коды ответов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1xx – информационные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2хх - успешные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200 OK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3хх – перенаправление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301 – Moved Permanently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4xx - ошибки клиента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400 Bad Request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401 Unauthorized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403 Forbidden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404 Not Found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5хх – ошибки сервера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500 Internal Server Error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SSL и HTTP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недостаток HTTP - отсутствие средств защиты от перехвата и подмены информации при передаче ее по сети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Решение - использование технологию Secure Socket Layer (SSL), которая позволяет шифровать данные при передаче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Протокол HTTPS – базируется на HTTP и использует SSL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Порт по умолчанию – 443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Канал является частным. Шифрование используется для всех сообщений после простого диалога, который служит для определения сеансового ключа.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Канал аутентифицирован. Серверная сторона диалога всегда аутентифицируется, в то время как клиентская – аутентифицируется опционально.</a:t>
            </a:r>
          </a:p>
          <a:p>
            <a:pPr indent="-3302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Канал надежен. Транспортировка сообщений включает в себя проверку целостности (с привлечением MAC).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Протокол HTTP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969800"/>
            <a:ext cx="8229600" cy="395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HyperText Transfer Protocol - текстовый протокол передачи данных прикладного уровня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/>
              <a:t>HTTP-пакет состоит из: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Стартовая строка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	 GET /page.php HTTP/1.1 – запрос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	 HTTP/1.1 404 Not Found – ответ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/>
              <a:t>Заголовки - разделённые двоеточием пары параметр-значение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	 Content-Type: text/plain; charset=utf8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/>
              <a:t>Тело сообщения – любой текст, в том числе закодированный или сжатый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HTTP-методы: HEAD, GET, OPTIONS, TRACE, POST, PUT, DELETE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1039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Особенностиметода GET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92100" y="928812"/>
            <a:ext cx="8229600" cy="103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GET - забирает ресурс. Запрос имеет только заголовки, не имеет тела. Ответ имеет заголовки и тело.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3" name="Shape 113"/>
          <p:cNvSpPr txBox="1"/>
          <p:nvPr/>
        </p:nvSpPr>
        <p:spPr>
          <a:xfrm>
            <a:off x="-104200" y="1809966"/>
            <a:ext cx="31784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1600">
                <a:solidFill>
                  <a:schemeClr val="dk1"/>
                </a:solidFill>
              </a:rPr>
              <a:t>Плюсы GET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Страницу всегда можно сохранить в закладках (СЕО-дружелюбен). 	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Он быстрее POST, так как вся информация находится в заголовках.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Информация, посылаемая на сервер, всегда видима (в адресной строке).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970000" y="2007475"/>
            <a:ext cx="6174000" cy="294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" sz="1600">
                <a:solidFill>
                  <a:schemeClr val="dk1"/>
                </a:solidFill>
              </a:rPr>
              <a:t>Минусы GET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Метод GET ограничивает объем передаваемой информации (максимальная длина URL не оговаривается спецификациями протокола HTTP, но на практике она в каждом конкретном случае зависит как от версии браузера, так и от настроек сервера).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Метод GET открыто пересылает введенную информацию в обрабатывающий сценарий, что может неблагоприятно сказаться на безопасности. Например, каждый человек, которому виден монитор вашего компьютера, может заметить введенный в форму пароль.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Особенности метода POST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731369"/>
            <a:ext cx="8229600" cy="101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POST - создает ресурс. Запрос имеет заголовки и тело. Ответ имеет только заголовки, из которых заголовок Location указывает на адрес созданного ресурса.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95325" y="1851225"/>
            <a:ext cx="3000000" cy="320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600">
                <a:solidFill>
                  <a:schemeClr val="dk1"/>
                </a:solidFill>
              </a:rPr>
              <a:t>Плюсы POST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Можно отправить много информации на сервер, объем неограничен.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Отправляемая информация не показывается в адресной строке.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Метод POST в отличие от метода GET позволяет передавать запросу файлы.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195325" y="1588625"/>
            <a:ext cx="5855700" cy="3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" sz="1600">
                <a:solidFill>
                  <a:schemeClr val="dk1"/>
                </a:solidFill>
              </a:rPr>
              <a:t>Минусы POST</a:t>
            </a:r>
            <a:r>
              <a:rPr b="1" lang="en" sz="1600">
                <a:solidFill>
                  <a:schemeClr val="dk1"/>
                </a:solidFill>
              </a:rPr>
              <a:t>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Медленнее, чем GET, так как анализируются заголовки и тело запроса.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Страницы, сгенерированные как результат запроса POST, нельзя добавить в закладки (СЕО-недружелюбен).	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Нарушение логики работы кнопки "Назад" – элемента пользовательского интерфейса браузера.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 ряде браузеров возникают трудности при сохранении веб-страниц, сгенерированных динамически с применением метода POST, для локального просмотра. Отмечаются также проблемы с распечаткой подобных документов.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 &amp; POST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122025"/>
            <a:ext cx="8229600" cy="380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GET http://www.site.ru/news.html HTTP/1.0\r\n</a:t>
            </a:r>
            <a:br>
              <a:rPr lang="en" sz="1800"/>
            </a:br>
            <a:r>
              <a:rPr lang="en" sz="1800"/>
              <a:t>Host: www.site.ru\r\n</a:t>
            </a:r>
            <a:br>
              <a:rPr lang="en" sz="1800"/>
            </a:br>
            <a:r>
              <a:rPr lang="en" sz="1800"/>
              <a:t>Referer: http://www.site.ru/index.html\r\n</a:t>
            </a:r>
            <a:br>
              <a:rPr lang="en" sz="1800"/>
            </a:br>
            <a:r>
              <a:rPr lang="en" sz="1800"/>
              <a:t>Cookie: income=1\r\n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POST http://www.site.ru/news.html HTTP/1.0\r\n </a:t>
            </a:r>
            <a:br>
              <a:rPr lang="en" sz="1800"/>
            </a:br>
            <a:r>
              <a:rPr lang="en" sz="1800"/>
              <a:t>Host: www.site.ru\r\n </a:t>
            </a:r>
            <a:br>
              <a:rPr lang="en" sz="1800"/>
            </a:br>
            <a:r>
              <a:rPr lang="en" sz="1800"/>
              <a:t>Referer: http://www.site.ru/index.html\r\n </a:t>
            </a:r>
            <a:br>
              <a:rPr lang="en" sz="1800"/>
            </a:br>
            <a:r>
              <a:rPr lang="en" sz="1800"/>
              <a:t>Cookie: income=1\r\n </a:t>
            </a:r>
            <a:br>
              <a:rPr lang="en" sz="1800"/>
            </a:br>
            <a:r>
              <a:rPr lang="en" sz="1800"/>
              <a:t>Content-Type: application/x-www-form-urlencoded\r\n</a:t>
            </a:r>
            <a:br>
              <a:rPr lang="en" sz="1800"/>
            </a:br>
            <a:r>
              <a:rPr lang="en" sz="1800"/>
              <a:t>Content-Length: 35\r\n</a:t>
            </a:r>
            <a:br>
              <a:rPr lang="en" sz="1800"/>
            </a:br>
            <a:r>
              <a:rPr lang="en" sz="1800"/>
              <a:t>\r\n</a:t>
            </a:r>
            <a:br>
              <a:rPr lang="en" sz="1800"/>
            </a:br>
            <a:r>
              <a:rPr lang="en" sz="1800"/>
              <a:t>login=Petya%20Vasechkin&amp;password=qq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950" y="37037"/>
            <a:ext cx="5511875" cy="50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Аутентификация и авторизация пользователей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992300"/>
            <a:ext cx="8229600" cy="393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Basic access authentication - логин и пароль кодируются с помощью Base64, поддерживается всеми браузерами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Digest access authentication - логин и пароль шифруются алгоритмом MD5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При доступе к защищённому контенту клиент получает ответ: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/>
              <a:t>HTTP/1.1 401 Authorization Required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/>
              <a:t>WWW-Authenticate: Basic realm="Secure Area"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либо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/>
              <a:t>WWW-Authenticate: Digest realm="testrealm@host.com", nonce="dcd98b7102dd2f0e8b11d0f600bfb0c093"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Авторизация не поддерживается протоколом HTTP и полностью возлагается на веб-сервер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Управление сессиями и Cookies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958550"/>
            <a:ext cx="8229600" cy="3967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Веб-приложению бывает необходимо контролировать передвижения клиентов по сайту. HTTP не отслеживает состояние своих клиентов (stateless протокол). Возможные решения данной проблемы: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Добавление параметра session_id в URL: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функции по контролю времени жизни сессии возлагаются на веб-сервер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сессия не сохраняется после перезапуска браузера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Хранение session_id в cookies браузера. Cookies – небольшой фрагмент данных, созданный веб-сервером и хранимый на компьютере пользователя в виде файла, который браузер может пересылать веб-серверу в HTTP-запросе: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функции по контролю времени жизни сессии возлагаются на браузер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сессия сохраняется после перезапуска браузера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Понятие веб-сервера и его функции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Веб-сервер – это программное обеспечение, обеспечивающее доставку контента конечному пользователю по сети.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Веб-сервер реализует серверную часть протокола HTTP.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000"/>
              <a:t>Функции и особенности веб-серверов: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передача контента пользователю;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получение контента от пользователей;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поддержка динамически генерируемых страниц;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аутентификация и авторизация пользователей;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ведение журнала обращений пользователей к ресурсам;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поддержка HTTPS для защищённых соединений с клиентами.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Apache Tomcat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969800"/>
            <a:ext cx="8229600" cy="395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800"/>
              <a:t>Web Connector Coyote</a:t>
            </a:r>
            <a:r>
              <a:rPr lang="en" sz="1800"/>
              <a:t>, реализующий протокол HTTP/1.1, с помощью которого пользователь, используя Интернет-браузер, может отправлять запросы к серверу и получать ответ.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800"/>
              <a:t>Web Container Catalina</a:t>
            </a:r>
            <a:r>
              <a:rPr lang="en" sz="1800"/>
              <a:t> реализует спецификацию Servlet API 2.5 из JEE 5. Servlet API является основой для всех остальных технологий Java касающихся Web и дает возможность динамически генерировать любой Web-контент, используя любые библиотеки, доступные для java.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800"/>
              <a:t>Jasper Compiler</a:t>
            </a:r>
            <a:r>
              <a:rPr lang="en" sz="1800"/>
              <a:t> – компилятор JSP-страниц (поддерживает спецификацию JSP 2.1). JSP страница является наиболее популярным (но не единственным) средством создания динамически-генерируемых HTML, XML и других документов, имеющих текстовое представление.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Структура J2EE веб-приложения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314" y="1063375"/>
            <a:ext cx="7625736" cy="40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Введение в сервлеты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Сервлет – Java-класс, наследуемый от javax.servlet.http.HttpServlet: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doGet(), обработка http-метода GET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doPost(), обработка http-метода POST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doPut(), обработка http-метода PUT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doDelete(), обработка http-метода DELETE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init() and destroy(), управление жизненным циклом сервлета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getServletInfo(), возвращает описание сервлета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Задачи сервлета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969800"/>
            <a:ext cx="8229600" cy="395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Чтение явных данных, передаваемых с клиента (данные форм)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Чтение неявных данных (заголовки протокола HTTP)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Генерация результата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Отправка клиенту явных данных в виде HTML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Отправка неявных данных (статусы протокола HTTP и заголовки)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300" y="3239450"/>
            <a:ext cx="6782699" cy="180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Жизненный цикл сервлета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25" y="1063375"/>
            <a:ext cx="4929075" cy="24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5092500" y="822525"/>
            <a:ext cx="4010399" cy="30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init </a:t>
            </a:r>
            <a:r>
              <a:rPr lang="en" sz="1800"/>
              <a:t>Выполняется при загрузке сервлета (1 раз; не вызывается для каждого запроса)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service </a:t>
            </a:r>
            <a:r>
              <a:rPr lang="en" sz="1800"/>
              <a:t>Вызывается сервером для каждого запроса в новом потоке; в свою очередь передает вызов в doGet, doPost и др. Этот метод переопределять не следует. 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93350" y="3387000"/>
            <a:ext cx="8757300" cy="17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</a:rPr>
              <a:t>doGet, doPost, doXxx </a:t>
            </a:r>
            <a:r>
              <a:rPr lang="en" sz="1800">
                <a:solidFill>
                  <a:schemeClr val="dk1"/>
                </a:solidFill>
              </a:rPr>
              <a:t>Обрабатывает HTTP-запросы GET, POST и др. Для задания функциональности сервлета следует переопределить эти методы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</a:rPr>
              <a:t>destroy </a:t>
            </a:r>
            <a:r>
              <a:rPr lang="en" sz="1800">
                <a:solidFill>
                  <a:schemeClr val="dk1"/>
                </a:solidFill>
              </a:rPr>
              <a:t>Вызывается при уничтожении экземпляра класса сервлета. Точно не вызывается после каждого запроса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Основные классы Servlet API 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HttpServletRequest </a:t>
            </a:r>
            <a:r>
              <a:rPr lang="en" sz="1800"/>
              <a:t>– класс, экземпляры кот. представляют запрос от браузера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String getContextPath() </a:t>
            </a:r>
            <a:r>
              <a:rPr lang="en" sz="1800"/>
              <a:t>	– возвращает путь к контексту приложения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String getServletPath()</a:t>
            </a:r>
            <a:r>
              <a:rPr lang="en" sz="1800"/>
              <a:t>      	– URL вызванного сервлета (JSP)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HttpSession getSession() </a:t>
            </a:r>
            <a:r>
              <a:rPr lang="en" sz="1800"/>
              <a:t> – Сессия пользователя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Object getAttribute() / void setAttribute(String name, Object value) </a:t>
            </a:r>
            <a:r>
              <a:rPr lang="en" sz="1800"/>
              <a:t>– Хранение пользовательских атрибутов, связанных с запросом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String getParameter(String value) </a:t>
            </a:r>
            <a:r>
              <a:rPr lang="en" sz="1800"/>
              <a:t> – Параметр запроса (и для GET и для POST)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void setCharacterEncoding(String enc)</a:t>
            </a:r>
            <a:r>
              <a:rPr lang="en" sz="1800"/>
              <a:t>  – Кодировка значений параметров запроса (windows-1251, UTF-8)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</a:rPr>
              <a:t>HttpServletResponse</a:t>
            </a:r>
            <a:r>
              <a:rPr lang="en" sz="1800">
                <a:solidFill>
                  <a:schemeClr val="dk1"/>
                </a:solidFill>
              </a:rPr>
              <a:t> – класс, экземпляры кот. представляют ответ браузеру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Основные классы Servlet API 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971025"/>
            <a:ext cx="8229600" cy="395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</a:rPr>
              <a:t>void setContentType(String contentType) </a:t>
            </a:r>
            <a:r>
              <a:rPr lang="en" sz="1800">
                <a:solidFill>
                  <a:schemeClr val="dk1"/>
                </a:solidFill>
              </a:rPr>
              <a:t>  – MIME-тип ответа браузеру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</a:rPr>
              <a:t>java.io.PrintWriter getWriter() </a:t>
            </a:r>
            <a:r>
              <a:rPr lang="en" sz="1800">
                <a:solidFill>
                  <a:schemeClr val="dk1"/>
                </a:solidFill>
              </a:rPr>
              <a:t>– поток вывода для ответа браузеру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</a:rPr>
              <a:t>void sendRedirect(String location)</a:t>
            </a:r>
            <a:r>
              <a:rPr lang="en" sz="1800">
                <a:solidFill>
                  <a:schemeClr val="dk1"/>
                </a:solidFill>
              </a:rPr>
              <a:t> – перенаправление на другую страницу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</a:rPr>
              <a:t>HttpSession</a:t>
            </a:r>
            <a:r>
              <a:rPr lang="en" sz="1800">
                <a:solidFill>
                  <a:schemeClr val="dk1"/>
                </a:solidFill>
              </a:rPr>
              <a:t> – класс, экземпляры кот. хранят состояние сессии клиента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</a:rPr>
              <a:t>Object getAttribute() / void setAttribute(String key, Object value)</a:t>
            </a:r>
            <a:r>
              <a:rPr lang="en" sz="1800">
                <a:solidFill>
                  <a:schemeClr val="dk1"/>
                </a:solidFill>
              </a:rPr>
              <a:t> – Атрибуты сессии (сохраняются между запросами одного клиента)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</a:rPr>
              <a:t>HttpServletContext </a:t>
            </a:r>
            <a:r>
              <a:rPr lang="en" sz="1800">
                <a:solidFill>
                  <a:schemeClr val="dk1"/>
                </a:solidFill>
              </a:rPr>
              <a:t>– класс, экземпляры кот. представляют  все web-приложение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</a:rPr>
              <a:t>Object getAttribute() / void setAttribute(String key, Object value) </a:t>
            </a:r>
            <a:r>
              <a:rPr lang="en" sz="1800">
                <a:solidFill>
                  <a:schemeClr val="dk1"/>
                </a:solidFill>
              </a:rPr>
              <a:t>– Атрибуты контекста (общие для всех пользователей и запросов к web-приложению)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Примеры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JSP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982450"/>
            <a:ext cx="8229600" cy="394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JSP </a:t>
            </a:r>
            <a:r>
              <a:rPr lang="en" sz="1800"/>
              <a:t>— это документы текстового вида, которые описывают создание отклика на запрос клиента. Технология JSP позволяет комбинировать в одном файле HTML-содержимое web-страницы и программный код на языке Java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JSP определяются спецификацией, разработанной международным сообществом JCP (Java Community Process) и поддерживаемой компанией Sun Microsystems Inc в качестве официального стандарта.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JSP в соответствии со спецификацией представляют собой технологию, входящую в состав J2EE. И JSP, и сервлеты в рамках технологии J2EE получили статус Web-компонентов.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Страницы JSP не зависят от конкретной реализации Web-контейнера, что обеспечивает возможность их повторного использования.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JSP – Java Server Pages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25" y="1623825"/>
            <a:ext cx="1200150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235475" y="978775"/>
            <a:ext cx="1744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2000"/>
              <a:t>ЖЦ класса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400" y="1710650"/>
            <a:ext cx="6495402" cy="336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3641550" y="978775"/>
            <a:ext cx="40482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ЖЦ обьекта страницы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HTTP </a:t>
            </a:r>
            <a:r>
              <a:rPr lang="en" sz="1600">
                <a:solidFill>
                  <a:schemeClr val="dk1"/>
                </a:solidFill>
              </a:rPr>
              <a:t>(Hyper Text Transfer Protocol) – по этому протоколу мы можем просматривать веб-страницы в Интернете, в окне браузера. Текстовый протокол, не имеет состояния – "stateless", данные при передаче не шифруются, базируется на концепции запросов (request) и ответов (response)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FTP </a:t>
            </a:r>
            <a:r>
              <a:rPr lang="en" sz="1600">
                <a:solidFill>
                  <a:schemeClr val="dk1"/>
                </a:solidFill>
              </a:rPr>
              <a:t>(File Transfer Protocol) – специальный протокол, который служит для передачи файлов с компьютера на компьютер.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POP </a:t>
            </a:r>
            <a:r>
              <a:rPr lang="en" sz="1600">
                <a:solidFill>
                  <a:schemeClr val="dk1"/>
                </a:solidFill>
              </a:rPr>
              <a:t>(Post Office Protocol) — протокол по которому можно получать электронные письма.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SMTP </a:t>
            </a:r>
            <a:r>
              <a:rPr lang="en" sz="1600">
                <a:solidFill>
                  <a:schemeClr val="dk1"/>
                </a:solidFill>
              </a:rPr>
              <a:t>(Simple Mail Transfer Protocol) — протокол, по которому можно передавать электронные письма.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telnet </a:t>
            </a:r>
            <a:r>
              <a:rPr lang="en" sz="1600">
                <a:solidFill>
                  <a:schemeClr val="dk1"/>
                </a:solidFill>
              </a:rPr>
              <a:t>— это протокол удаленного доступа к серверу.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Общий принцип работы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36500" y="992875"/>
            <a:ext cx="8961899" cy="393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Процессы, выполняемые с файлом JSP при первом вызове: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Браузер делает запрос к странице JSP.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JSP-engine анализирует содержание файла JSP.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JSP-engine создает временный сервлет с кодом, основанным на исходном тексте файла JSP, при этом контейнер транслирует операторы Java в метод _jspService(). Если нет ошибок компиляции, то этот метод , будет вызывается для непосредственной обработки запроса.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Полученный код компилируется в файл *.class.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Вызываются методы init() и _jspService(), и сервлет логически исполняется.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Комбинация статического HTML и графики вместе с динамическими элементами, пересылаются браузеру через выходной поток объекта ответа ServletResponse.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Основной синтаксис JSP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HTML Text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&lt;H1&gt;Blah&lt;/H1&gt;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Эквивалентно out.print("&lt;H1&gt;Blah&lt;/H1&gt;");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Выражения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&lt;%= expression %&gt;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Эквивалентно out.print(expression)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Скрипты - код, вставляемый в метод _jspService() сервлета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&lt;% code %&gt;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Объявления (declarations) – участки кода, вставляемые в тело сервлета вне его методов.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&lt;%! declarations %&gt;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Комментарии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000"/>
              <a:t>&lt;%-- This text will not appear in the response --%&gt;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19675"/>
            <a:ext cx="8020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Обьявления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Объявления имеют следующий синтаксис: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&lt;%! declaration; [ declaration; ] ... %&gt;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или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&lt;jsp:declaration&gt; declaration; [ declaration; ] ... &lt;/jsp:declaration&gt;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&lt;%!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 getDate()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5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"Executed getDate"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%&gt;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index page with counter </a:t>
            </a:r>
            <a:r>
              <a:rPr b="1" lang="en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&lt;%=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session.getAttribute(</a:t>
            </a: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"counter"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%&gt;</a:t>
            </a:r>
            <a:r>
              <a:rPr b="1" lang="en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b="1" lang="en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&lt;%=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getDate()</a:t>
            </a:r>
            <a:r>
              <a:rPr b="1" lang="en" sz="15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%&gt;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Servlets vs. JSP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Сервлеты в основном используются для вывода бинарных данных, а также в качестве контроллера для перенаправления запросов.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JSP предназначены для отображения HTML кода и должны быть максимально удобны для работы дизайнера.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JSP – презентационный уровень. На JSP страницах должно быть минимум Java кода.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Предопределенные переменные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000"/>
              <a:t>request </a:t>
            </a:r>
            <a:r>
              <a:rPr lang="en" sz="2000"/>
              <a:t>Класс HttpServletRequest (первый параметр в вызове service/doGet)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000"/>
              <a:t>response </a:t>
            </a:r>
            <a:r>
              <a:rPr lang="en" sz="2000"/>
              <a:t>Класс HttpServletResponse (второй параметр в вызове service/doGet)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000"/>
              <a:t>out </a:t>
            </a:r>
            <a:r>
              <a:rPr lang="en" sz="2000"/>
              <a:t>Класс Writer, поток вывода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000"/>
              <a:t>session </a:t>
            </a:r>
            <a:r>
              <a:rPr lang="en" sz="2000"/>
              <a:t>Класс HttpSession – сеанс пользователя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000"/>
              <a:t>application </a:t>
            </a:r>
            <a:r>
              <a:rPr lang="en" sz="2000"/>
              <a:t>Класс ServletContex для хранения общих данных в приложении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Директивы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963325"/>
            <a:ext cx="4196700" cy="396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Директивы JSP должны заключаться символами &lt;%@ … %&gt;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&lt;%@ page pageEncoding="windows-1251" %&gt;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- задание кодировки страницы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&lt;%@ page contentType="appication/vnd.ms-excel" %&gt;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- задание типа содержимого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&lt;%@ page import="java.util.List" %&gt;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- импорт класса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3" name="Shape 253"/>
          <p:cNvSpPr txBox="1"/>
          <p:nvPr/>
        </p:nvSpPr>
        <p:spPr>
          <a:xfrm>
            <a:off x="4736600" y="316475"/>
            <a:ext cx="4320299" cy="473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&lt;%@ page session="true"%&gt;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- задает, будет ли использоваться сессия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&lt;%@ page buffer="Xkb"%&gt;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- задает размер буфера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&lt;%@ page isThreadSafe="true"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- задание SingleThreadModel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&lt;%@ page errorPage="relative URL" %&gt;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- задание страницы, на которую буде осуществлен переход в случае возникновения исключительной ситуации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Подключения файлов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Существует 2 основных способа подключения файлов в тело основной страницы: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На этапе трансляции страницы. В этом случае код включаемой страницы будет помещен в код сервлета основной страницы.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/>
              <a:t>&lt;%@ include file="hello.jsp" %&gt;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На этапе выполнения запроса. В этом случае страница будет включаться каждый раз динамически.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/>
              <a:t>&lt;jsp:include page="somePage.jsp" flush="true" /&gt;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Cookie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Cookie - это текстовый файл, хранящийся на клиентской машине и доступный браузеру.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С программной точки зрения, cookie - это пара "ключ - значение", которая посылается браузеру сервером при первом обращении, а затем передается браузером тому же серверу при обращении к определенным ресурсам.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Этот механизм позволяет на протяжении нескольких HTTP запросов сохранять для браузера на клиенте ту или иную информацию, полученную от сервера.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Схема обмена Cookie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5979000" y="1138950"/>
            <a:ext cx="3072899" cy="180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Response Header: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Set-Cookie: cname=cvalue;Expires=Tue,  14-Feb-2006 23:13:26 GMT;Path=/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Request Header:</a:t>
            </a:r>
          </a:p>
          <a:p>
            <a:pPr>
              <a:spcBef>
                <a:spcPts val="0"/>
              </a:spcBef>
              <a:buNone/>
            </a:pPr>
            <a:r>
              <a:rPr lang="en" sz="1600"/>
              <a:t>Cookie: cname=cvalue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75" y="1063375"/>
            <a:ext cx="57435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URI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909425"/>
            <a:ext cx="6356399" cy="11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Uniform Resource Identifier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"http:" "//" host [":" port] [abs_path [ "?" query 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375" y="1737075"/>
            <a:ext cx="6265799" cy="145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916" y="3381475"/>
            <a:ext cx="4771084" cy="15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457200" y="2693475"/>
            <a:ext cx="3852599" cy="245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RFC(Request for Comments) не накладывает ограничений на длину URI, но большинство серверов понимают не более 255 символов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Имя схемы и хоста не зависят от регистра, остальные части – зависят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javax.servlet.http.Cookie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Cookie(String name, String value)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get/setName(String)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get/setValue(String)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get/setAge(int)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get/setPath(String)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is/setSecure(boolean)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get/setVersion(int)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Cookie c = new Cookie("cname", "cvalue");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c.setPath("/");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c.setMaxAge(3600);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response.setContentType = "text/html";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response.addCookie(c);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Cookie cookies[] = request.getCookies();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205975"/>
            <a:ext cx="84117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Преимущества и недостатки Cookie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1063375"/>
            <a:ext cx="41445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Отслеживание сеанса пользователя.</a:t>
            </a:r>
          </a:p>
          <a:p>
            <a:pPr indent="-3302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Пользовательские настройки.</a:t>
            </a:r>
          </a:p>
          <a:p>
            <a:pPr indent="-3302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Подстановка имени и пароля при повторном заходе на сайт.</a:t>
            </a:r>
          </a:p>
          <a:p>
            <a:pPr indent="-3302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Направленная реклама.</a:t>
            </a:r>
          </a:p>
          <a:p>
            <a:pPr indent="-3302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Использование cookie не представляет угрозы безопасности с точки зрения атак.</a:t>
            </a:r>
          </a:p>
          <a:p>
            <a:pPr indent="-330200" lvl="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Браузеры принимают только 20 cookies на сайт и 300 всего, каждое Cookie до 4 кбайт – отсутствует проблема засорения жесткого диска.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820075" y="1200150"/>
            <a:ext cx="4144500" cy="3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Не представляют угрозу безопасности, но угрожают конфиденциальности:</a:t>
            </a:r>
          </a:p>
          <a:p>
            <a:pPr indent="-3175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eMail с HTML текстом может загружать Web-ресурсы, передающие cookies.</a:t>
            </a:r>
          </a:p>
          <a:p>
            <a:pPr indent="-3175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Cookie могут подделываться для идентификации пользователя в качестве другого.</a:t>
            </a:r>
          </a:p>
          <a:p>
            <a:pPr indent="-3175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Cookie – открытые текстовые файлы. Поэтому в них нельзя хранить конфиденциальную информацию. Обычно хранится только идентификатор – данные в хеш-таблице или базе данных на сервере.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Отслеживание сеанса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1200150"/>
            <a:ext cx="8229600" cy="1618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HTTP – stateless протокол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каждый запрос – отдельное соединение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сервер не имеет данных о предыдущем запросе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62" y="2718925"/>
            <a:ext cx="63912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Сессии в Java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Объект сессии создается каждый раз при получении запроса от нового клиента и впоследствии идентифицирует его уникальным образом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Разным пользователям соответствуют различные объекты сессий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/>
              <a:t>Сессии "живут" на сервере в течение заданного времени, но только для одного клиентского браузера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Сессии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Для организации сессий существует три типичных подхода: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Cookies</a:t>
            </a:r>
            <a:br>
              <a:rPr lang="en" sz="1600"/>
            </a:br>
            <a:r>
              <a:rPr lang="en" sz="1600"/>
              <a:t>response.addCookie(“JSESSIONID”, sessionId);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URL-rewriting</a:t>
            </a:r>
            <a:br>
              <a:rPr lang="en" sz="1600"/>
            </a:br>
            <a:r>
              <a:rPr lang="en" sz="1600"/>
              <a:t>http://www.some.com/page.jsp?jsessionid=12345</a:t>
            </a:r>
            <a:br>
              <a:rPr lang="en" sz="1600"/>
            </a:br>
            <a:r>
              <a:rPr lang="en" sz="1600"/>
              <a:t>http://www.some.com/page.jsp/12345</a:t>
            </a:r>
            <a:br>
              <a:rPr lang="en" sz="1600"/>
            </a:br>
            <a:r>
              <a:rPr lang="en" sz="1600"/>
              <a:t>http://www.some.com/page.jsp;jsessionid=12345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Скрытые поля форм</a:t>
            </a:r>
            <a:br>
              <a:rPr lang="en" sz="1600"/>
            </a:br>
            <a:r>
              <a:rPr lang="en" sz="1600"/>
              <a:t>&lt;input type="hidden" name="JSESSIONID" value="12345"&gt;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В Java, Web-контейнерами обычно используются по умолчанию Cookies, но если браузер их не поддерживает – автоматически осуществляется переход на URL-Rewriting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Message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2453500"/>
            <a:ext cx="8229600" cy="268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HTTP Message: Request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Пользователь набирает в браузере URL-адрес: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600"/>
              <a:t>http://sourceit.com/index.html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Браузер разбирает URL-адрес и решает следующее: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600"/>
              <a:t>Использовать протокол HTTP.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600"/>
              <a:t>Извлечь запрошенный URL-адрес с компьютера, находящегося на sourceit.com.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600"/>
              <a:t>Получить информационный ресурс, известный, как /index.html. Это называется путем.</a:t>
            </a:r>
          </a:p>
          <a:p>
            <a:pPr indent="-3302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/>
              <a:t>Данная порция информации транслируется в транзакцию HTTP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700" y="1063375"/>
            <a:ext cx="5376900" cy="17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0"/>
            <a:ext cx="8229600" cy="49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GET </a:t>
            </a:r>
            <a:r>
              <a:rPr lang="en" sz="1600"/>
              <a:t>— что нужно сделать. Это называется методом HTTP и звучит приблизительно так: "Дай мне информацию, находящуюся в /index.html, и вышли ее, используя протокол HTTP 1.1".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Accept </a:t>
            </a:r>
            <a:r>
              <a:rPr lang="en" sz="1600"/>
              <a:t>— "я могу понимать информацию в следующих форматах".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Accept-Language </a:t>
            </a:r>
            <a:r>
              <a:rPr lang="en" sz="1600"/>
              <a:t>— "язык, который я понимаю — английский, американский диалект". Это позволяет серверу отправлять в ответ разное содержимое в соответствии с указанным языком.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Accept-Encoding </a:t>
            </a:r>
            <a:r>
              <a:rPr lang="en" sz="1600"/>
              <a:t>— "мне можно отправлять данные в сжатом виде, поскольку я понимаю типы сжатия gzip и deflate".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User-Agent </a:t>
            </a:r>
            <a:r>
              <a:rPr lang="en" sz="1600"/>
              <a:t>— "тип моего браузера — Microsoft Explorer 6, выполняющийся под управлением Windows 98".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Host </a:t>
            </a:r>
            <a:r>
              <a:rPr lang="en" sz="1600"/>
              <a:t>— "доставь мне информацию /test.html с компьютера, находящегося на sourceit.com".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600"/>
              <a:t>Connection </a:t>
            </a:r>
            <a:r>
              <a:rPr lang="en" sz="1600"/>
              <a:t>— "держи подключение HTTP открытым, пока браузер не закроет его". Это повышает производительность, поскольку соединение не нужно заaкрывать (и впоследствии снова открывать) для каждого подключения. Без Keep-Alive Web-страница с тремя изображениями на ней технически будет иметь четыре подключения (по одному для каждой картинки и одно — для самой страницы).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Методы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Существующие методы: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GET </a:t>
            </a:r>
            <a:r>
              <a:rPr lang="en" sz="1600"/>
              <a:t>: получить доступ к существующему ресурсу. В URL перечислена вся необходимая информация, чтобы сервер смог найти и вернуть в качестве ответа искомый ресурс.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POST </a:t>
            </a:r>
            <a:r>
              <a:rPr lang="en" sz="1600"/>
              <a:t>: используется для создания нового ресурса. POST запрос обычно содержит в себе всю нужную информацию для создания нового ресурса.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PUT </a:t>
            </a:r>
            <a:r>
              <a:rPr lang="en" sz="1600"/>
              <a:t>: обновить текущий ресурс. PUT запрос содержит обновляемые данные.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b="1" lang="en" sz="1600"/>
              <a:t>DELETE </a:t>
            </a:r>
            <a:r>
              <a:rPr lang="en" sz="1600"/>
              <a:t>: служит для удаления существующего ресурса.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Методы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Также HTTP поддерживает и другие методы: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HEAD </a:t>
            </a:r>
            <a:r>
              <a:rPr lang="en" sz="1600"/>
              <a:t>: аналогичен GET. Разница в том, что при данном виде запроса не передаётся сообщение. Сервер получает только заголовки. Используется, к примеру, для того чтобы определить, был ли изменён ресурс.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TRACE </a:t>
            </a:r>
            <a:r>
              <a:rPr lang="en" sz="1600"/>
              <a:t>: во время передачи запрос проходит через множество точек доступа и прокси серверов, каждый из которых вносит свою информацию: IP, DNS. С помощью данного метода, можно увидеть всю промежуточную информацию.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b="1" lang="en" sz="1600"/>
              <a:t>OPTIONS </a:t>
            </a:r>
            <a:r>
              <a:rPr lang="en" sz="1600"/>
              <a:t>: используется для определения возможностей сервера, его параметров и конфигурации для конкретного ресурса.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Message: Response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HTTP-ответ состоит из двух частей. В начале идет порция сведений о самой запрошенной информации. Это называется заголовком ответа (response header). Затем идет пустая строка и далее — сама запрошенная информация. Эта вторая часть называется телом (body), сущностью (entity) или телом сущности (entity-body).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862" y="2425850"/>
            <a:ext cx="7328274" cy="26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