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3EBB42F-2A9F-4FD6-8E02-14E0855819F9}">
  <a:tblStyle styleId="{33EBB42F-2A9F-4FD6-8E02-14E0855819F9}" styleName="Table_0"/>
  <a:tblStyle styleId="{3D2BE76D-FC8E-4E7B-9FA4-6883DE705E21}" styleName="Table_1"/>
  <a:tblStyle styleId="{D0383D1D-9CE8-4590-9892-E018A011F54A}" styleName="Table_2"/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core.ru/topic/item/63-core.htm#" TargetMode="External"/><Relationship Id="rId3" Type="http://schemas.openxmlformats.org/officeDocument/2006/relationships/hyperlink" Target="http://javacore.ru/topic/item/63-core.htm#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/>
              <a:t>Операции и операторы, приоритет, типы операндов в Java. Тип арифметического выражения в java. Массивы в java.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i="1" sz="1800"/>
          </a:p>
        </p:txBody>
      </p:sp>
      <p:sp>
        <p:nvSpPr>
          <p:cNvPr id="32" name="Shape 32"/>
          <p:cNvSpPr txBox="1"/>
          <p:nvPr/>
        </p:nvSpPr>
        <p:spPr>
          <a:xfrm>
            <a:off x="6144000" y="4134900"/>
            <a:ext cx="3000000" cy="10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5B595A"/>
                </a:solidFill>
              </a:rPr>
              <a:t>Лекция 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	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90150" y="1071750"/>
            <a:ext cx="828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HexByte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static public 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 args[])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hex[] = {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'7'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'9'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'а'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'с'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'f'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(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0xf1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(b 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 (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(b 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= (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((b &amp;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0xff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 = 0x"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hex[(b 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&amp;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+ hex[b &amp;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 &gt;&gt; 4 =  0x"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hex[(c 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&amp;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+ hex[c &amp;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 &gt;&gt;&gt; 4 = 0x"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hex[(d 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&amp;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+ hex[d &amp;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"(b &amp; 0xff) &gt;&gt; 4 = 0x"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hex[(e 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&amp;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+ hex[e &amp;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0x0f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725" y="3371850"/>
            <a:ext cx="2190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Операторы сравнения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&lt; - меньше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&gt; - больше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&gt;= - больше или равно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&lt;= - меньше или равно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== - равно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!= - не равно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Логические операторы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&amp;&amp; - and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|| - or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^ - xor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! – not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Приоритет операций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325" y="1063375"/>
            <a:ext cx="6413699" cy="39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Математические функции и константы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8080"/>
                </a:solidFill>
              </a:rPr>
              <a:t>Часто используемые математические функции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sqrt(a)</a:t>
            </a:r>
            <a:r>
              <a:rPr lang="en" sz="1100">
                <a:solidFill>
                  <a:schemeClr val="dk1"/>
                </a:solidFill>
              </a:rPr>
              <a:t> — извлекает квадратный корень из числа </a:t>
            </a:r>
            <a:r>
              <a:rPr i="1" lang="en" sz="1100">
                <a:solidFill>
                  <a:schemeClr val="dk1"/>
                </a:solidFill>
              </a:rPr>
              <a:t>а</a:t>
            </a:r>
            <a:r>
              <a:rPr lang="en" sz="1100">
                <a:solidFill>
                  <a:schemeClr val="dk1"/>
                </a:solidFill>
              </a:rPr>
              <a:t>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pow(a, n)</a:t>
            </a:r>
            <a:r>
              <a:rPr lang="en" sz="1100">
                <a:solidFill>
                  <a:schemeClr val="dk1"/>
                </a:solidFill>
              </a:rPr>
              <a:t> —  </a:t>
            </a:r>
            <a:r>
              <a:rPr i="1" lang="en" sz="1100">
                <a:solidFill>
                  <a:schemeClr val="dk1"/>
                </a:solidFill>
              </a:rPr>
              <a:t>a</a:t>
            </a:r>
            <a:r>
              <a:rPr lang="en" sz="1100">
                <a:solidFill>
                  <a:schemeClr val="dk1"/>
                </a:solidFill>
              </a:rPr>
              <a:t> возводится в степень </a:t>
            </a:r>
            <a:r>
              <a:rPr i="1" lang="en" sz="1100">
                <a:solidFill>
                  <a:schemeClr val="dk1"/>
                </a:solidFill>
              </a:rPr>
              <a:t>n.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sin(a)</a:t>
            </a:r>
            <a:r>
              <a:rPr lang="en" sz="1100">
                <a:solidFill>
                  <a:schemeClr val="dk1"/>
                </a:solidFill>
              </a:rPr>
              <a:t>,</a:t>
            </a:r>
            <a:r>
              <a:rPr i="1" lang="en" sz="1100">
                <a:solidFill>
                  <a:schemeClr val="dk1"/>
                </a:solidFill>
              </a:rPr>
              <a:t> cos(a)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tan(a</a:t>
            </a:r>
            <a:r>
              <a:rPr lang="en" sz="1100">
                <a:solidFill>
                  <a:schemeClr val="dk1"/>
                </a:solidFill>
              </a:rPr>
              <a:t>) — тригонометрические функции sin, cos и tg угла </a:t>
            </a:r>
            <a:r>
              <a:rPr i="1" lang="en" sz="1100">
                <a:solidFill>
                  <a:schemeClr val="dk1"/>
                </a:solidFill>
              </a:rPr>
              <a:t>a</a:t>
            </a:r>
            <a:r>
              <a:rPr lang="en" sz="1100">
                <a:solidFill>
                  <a:schemeClr val="dk1"/>
                </a:solidFill>
              </a:rPr>
              <a:t> указанного в радианах.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asin(n)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acos(n)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atan(n)</a:t>
            </a:r>
            <a:r>
              <a:rPr lang="en" sz="1100">
                <a:solidFill>
                  <a:schemeClr val="dk1"/>
                </a:solidFill>
              </a:rPr>
              <a:t> — обратные тригонометрические функции, возвращают угол в радианах.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exp(a)</a:t>
            </a:r>
            <a:r>
              <a:rPr lang="en" sz="1100">
                <a:solidFill>
                  <a:schemeClr val="dk1"/>
                </a:solidFill>
              </a:rPr>
              <a:t> — возвращает значение экспоненты, возведенной в степень </a:t>
            </a:r>
            <a:r>
              <a:rPr i="1" lang="en" sz="1100">
                <a:solidFill>
                  <a:schemeClr val="dk1"/>
                </a:solidFill>
              </a:rPr>
              <a:t>a.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log(a)</a:t>
            </a:r>
            <a:r>
              <a:rPr lang="en" sz="1100">
                <a:solidFill>
                  <a:schemeClr val="dk1"/>
                </a:solidFill>
              </a:rPr>
              <a:t> — возвращает значение натурального логарифма числа </a:t>
            </a:r>
            <a:r>
              <a:rPr i="1" lang="en" sz="1100">
                <a:solidFill>
                  <a:schemeClr val="dk1"/>
                </a:solidFill>
              </a:rPr>
              <a:t>a</a:t>
            </a:r>
            <a:r>
              <a:rPr lang="en" sz="1100">
                <a:solidFill>
                  <a:schemeClr val="dk1"/>
                </a:solidFill>
              </a:rPr>
              <a:t>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log10(a)</a:t>
            </a:r>
            <a:r>
              <a:rPr lang="en" sz="1100">
                <a:solidFill>
                  <a:schemeClr val="dk1"/>
                </a:solidFill>
              </a:rPr>
              <a:t> — возвращает значение десятичного логарифма числа </a:t>
            </a:r>
            <a:r>
              <a:rPr i="1" lang="en" sz="1100">
                <a:solidFill>
                  <a:schemeClr val="dk1"/>
                </a:solidFill>
              </a:rPr>
              <a:t>a</a:t>
            </a:r>
            <a:r>
              <a:rPr lang="en" sz="1100">
                <a:solidFill>
                  <a:schemeClr val="dk1"/>
                </a:solidFill>
              </a:rPr>
              <a:t>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abs(a)</a:t>
            </a:r>
            <a:r>
              <a:rPr lang="en" sz="1100">
                <a:solidFill>
                  <a:schemeClr val="dk1"/>
                </a:solidFill>
              </a:rPr>
              <a:t> — возвращает модуль числа </a:t>
            </a:r>
            <a:r>
              <a:rPr i="1" lang="en" sz="1100">
                <a:solidFill>
                  <a:schemeClr val="dk1"/>
                </a:solidFill>
              </a:rPr>
              <a:t>a</a:t>
            </a:r>
            <a:r>
              <a:rPr lang="en" sz="1100">
                <a:solidFill>
                  <a:schemeClr val="dk1"/>
                </a:solidFill>
              </a:rPr>
              <a:t>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round(a)</a:t>
            </a:r>
            <a:r>
              <a:rPr lang="en" sz="1100">
                <a:solidFill>
                  <a:schemeClr val="dk1"/>
                </a:solidFill>
              </a:rPr>
              <a:t> — округляет вещественное число до ближайшего целого.</a:t>
            </a: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8080"/>
                </a:solidFill>
              </a:rPr>
              <a:t>Константы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PI</a:t>
            </a:r>
            <a:r>
              <a:rPr lang="en" sz="1100">
                <a:solidFill>
                  <a:schemeClr val="dk1"/>
                </a:solidFill>
              </a:rPr>
              <a:t> — число «пи», с точностью в 15 десятичных знаков.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</a:rPr>
              <a:t>E</a:t>
            </a:r>
            <a:r>
              <a:rPr lang="en" sz="1100">
                <a:solidFill>
                  <a:schemeClr val="dk1"/>
                </a:solidFill>
              </a:rPr>
              <a:t> — число «e»(основание экспоненциальной функции), с точностью в 15 десятичных знаков.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	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08825" y="1292450"/>
            <a:ext cx="732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.println(sqrt(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9.0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.println(pow(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1024.0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.println(sin(PI/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1.0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.println(cos(PI));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-1.0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.println(acos(-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3.141592653589793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.println(round(E));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3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.println(abs(-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6.7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выведет 6.7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Управление выполнением программы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Типы выполнения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Последовательность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Выбор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Итерация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Переход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Последовательность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140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Каждый оператор завершается точкой с запятой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Группы операторов обрамляются фигурными скобками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Каждая группа выполняется как единый оператор внутри последовательности операторов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92875" y="2370125"/>
            <a:ext cx="7207800" cy="20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"Shift -1 &gt;&gt;&gt; 2 = "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((-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"Div = "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Integer.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MAX_VALUE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"Shift a1 &gt;&gt;&gt; 3 = "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(a1 &gt;&gt;&gt;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"Shift -1 &gt;&gt;&gt; 3 = "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(-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"Div = "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Integer.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MAX_VALUE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Оператор if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75" y="1063375"/>
            <a:ext cx="6752475" cy="387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Оператор switch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169875" y="205975"/>
            <a:ext cx="3516899" cy="174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Используется для выбора из счетного количества вариантов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Выражения const должны быть типа byte, int, char или short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75" y="1200150"/>
            <a:ext cx="35433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228650" y="2053350"/>
            <a:ext cx="466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 использовать простые типы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short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Также можно использовать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Enum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(начиная с JDK7), а также специальные классы, которые являются обёрткой для примитивных типов: Character, Byte, Short, Integer.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Дублирование значений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case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не допускается. Тип каждого значения должен быть совместим с типом выражения.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План лекции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Операторы в Java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Проритет операций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Управляющие операции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Класс Math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Массивы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Циклы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Три типа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while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do..while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for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Все циклы имеют две части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Условие выполнения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Тело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Цикл while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345950"/>
            <a:ext cx="77914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Цикл do..while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50" y="1319600"/>
            <a:ext cx="77914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Цикл for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0" y="1063375"/>
            <a:ext cx="77914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Операторы break, continue, return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Чтобы прервать последовательность повторений любого цикла в языке  используется оператор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break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Пример.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Цикл прекратит повторяться, когда x превысит 99.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for (float x = 1; ; x++ 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   if (x &gt; 99)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  	 break;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   sum += 1 / 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Чтобы перейти к следующей итерации цикла, не завершая текущую, в языке  используется оператор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continue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Оператор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используют для выполения явного выхода из метода. Оператор можно использовать в любом месте метода для возврата управления тому объекту, который вызвал данный метод. Таким образом,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прекращает выполнение метода, в котором он находится.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Массивы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Массив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— это конечная последовательность упорядоченных элементов одного типа, доступ к каждому элементу в которой осуществляется по его индексу.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Размер или длина массива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— это общее количество элементов в массиве. Размер массива задаётся при создании массива и не может быть изменён в дальнейшем, т. е. нельзя убрать элементы из массива или добавить их туда, но можно в существующие элементы присвоить новые значения.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Индекс начального элемента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— 0, следующего за ним — 1 и т. д. Индекс последнего элемента в массиве — на единицу меньше, чем размер массива.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 Java массивы являются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объектами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. Это значит, что имя, которое даётся каждому массиву, лишь указывает на адрес какого-то фрагмента данных в памяти. Кроме адреса в этой переменной ничего не хранится. Индекс массива, фактически, указывает на то, насколько надо отступить от начального элемента массива в памяти, чтоб добраться до нужного элемента.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Массивы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063375"/>
            <a:ext cx="4007100" cy="125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Возможные следующие варианты объявления массива: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тип[] имя;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тип  имя[];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24200" y="2341125"/>
            <a:ext cx="3000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ar1;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ar2[];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24200" y="3152025"/>
            <a:ext cx="4240200" cy="129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массив  из 10 элементов типа int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ar1 =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new double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[n];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Массив из 5 элементов double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ar2 = {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2.71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99.123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Массив из 6 элементов типа double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464300" y="1200150"/>
            <a:ext cx="44379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массив был создан с помощью оператора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то каждый его элемент получает значение по умолчанию. Каким оно будет определяется на основании типа данных (0 для int, 0.0 для double и т. д.).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тип[] имя  = new тип[размер];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тип[] имя = {эл0, эл1, …, элN};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464300" y="2763225"/>
            <a:ext cx="3976199" cy="210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mas1 = {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mas2  =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mas2[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mas2[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mas2[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i&lt;=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mas2[i] = (i+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Многомерные массивы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Они строятся по принципу "массив массивов". Массив вляется объектом. Двумерный массив — это массив ссылок на объекты-массивы. Трехмерный массив — это массив ссылок на массивы, которые, в свою очередь, являются массивами ссылок на массивы.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Варианты создания: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int ary[][] = new int[3][3];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int ary[][] = new int[][] {	{1, 1, 1}, 	{2, 2, 2}, {1, 2, 3} };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Основные правила про массивы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Массивы являются объектами специфической формы. В частности, любой массив имеет поле length, которое определяет его размер.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Массивы индексируются от 0.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 жестко контролирует выход за границы массива (прерывание IndexOutOfBoundException).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Массив элементарного типа, например int, — это действительно массив значений (т.е. массив целых чисел). Массив объектов — это массив ссылок на объекты. Т.е. недостаточно создать сам массив, нужно еще создать объекты, входящие в него.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Существуют два способа создания массива — операцией new и явной инициализацией.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Для многомерных массивов существует возможность задания разного размера массивов второго, третьего и т.д. измерений, но это "экзотика".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Интересный факт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92400" y="1318850"/>
            <a:ext cx="81518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[][] a()  {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][];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b() [] {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][];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c() [][] {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int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][];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Test test =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Test();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.println(test.a().getClass().equals(test.b().getClass()));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.println(test.a().getClass().equals(test.c().getClass()))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.println(test.a().getClass());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.println(test.b().getClass());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.println(test.c().getClass());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Операторы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Пять типов операторов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Присваивание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Арифметические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Побитовый сдвиг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Равенство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Логические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21297" l="30262" r="26922" t="15299"/>
          <a:stretch/>
        </p:blipFill>
        <p:spPr>
          <a:xfrm>
            <a:off x="3910375" y="1938700"/>
            <a:ext cx="1549649" cy="17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Оператор присваивания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14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Оператор присваивания – выражение и может использоваться там, где допустимы выражения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Сначала вычисляется правая часть, а затем полученное значение присваивается левой части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90550"/>
            <a:ext cx="77914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Арифметические операторы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011375"/>
            <a:ext cx="3956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Сложение (+)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Умножение (*)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Вычитание (-)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Деление (/)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Остаток от деления (%)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13550" y="2786450"/>
            <a:ext cx="3000000" cy="244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f1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d1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f1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d1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f1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d1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987975" y="1011375"/>
            <a:ext cx="4755899" cy="38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 args[])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a *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b /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 b - a;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= -d;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 =  "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   a);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 =  "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   b);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 =  "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   c);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 =  "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   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 =  "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   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Операции инкремента и декремента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13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Увеличение на 1 (++)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Уменьшение на 1 (--)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58550"/>
            <a:ext cx="77914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graphicFrame>
        <p:nvGraphicFramePr>
          <p:cNvPr id="72" name="Shape 72"/>
          <p:cNvGraphicFramePr/>
          <p:nvPr/>
        </p:nvGraphicFramePr>
        <p:xfrm>
          <a:off x="5164750" y="29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{33EBB42F-2A9F-4FD6-8E02-14E0855819F9}</a:tableStyleId>
              </a:tblPr>
              <a:tblGrid>
                <a:gridCol w="382850"/>
                <a:gridCol w="3303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int i = 1;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int m = 2 * ++i; // результат m = 4 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" name="Shape 73"/>
          <p:cNvGraphicFramePr/>
          <p:nvPr/>
        </p:nvGraphicFramePr>
        <p:xfrm>
          <a:off x="5164800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{3D2BE76D-FC8E-4E7B-9FA4-6883DE705E21}</a:tableStyleId>
              </a:tblPr>
              <a:tblGrid>
                <a:gridCol w="382850"/>
                <a:gridCol w="34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int i = 1;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int m = 2 * i++; // результат m = 2 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Shape 74"/>
          <p:cNvGraphicFramePr/>
          <p:nvPr/>
        </p:nvGraphicFramePr>
        <p:xfrm>
          <a:off x="5164750" y="2299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{D0383D1D-9CE8-4590-9892-E018A011F54A}</a:tableStyleId>
              </a:tblPr>
              <a:tblGrid>
                <a:gridCol w="382850"/>
                <a:gridCol w="3181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int i = 2;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int m = 2 * --i; // результат m = 2 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Shape 75"/>
          <p:cNvSpPr txBox="1"/>
          <p:nvPr/>
        </p:nvSpPr>
        <p:spPr>
          <a:xfrm>
            <a:off x="260550" y="1513000"/>
            <a:ext cx="46721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Префиксный оператор инкремента: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 u="sng">
              <a:solidFill>
                <a:schemeClr val="hlink"/>
              </a:solidFill>
              <a:hlinkClick r:id="rId3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600"/>
              <a:t>Постфиксный оператор инкремента: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rPr lang="en" sz="1600"/>
              <a:t>Префиксный оператор декремента: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 u="sng">
              <a:solidFill>
                <a:schemeClr val="hlink"/>
              </a:solidFill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Постфиксный оператор декремента: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76" name="Shape 76"/>
          <p:cNvSpPr txBox="1"/>
          <p:nvPr/>
        </p:nvSpPr>
        <p:spPr>
          <a:xfrm>
            <a:off x="5164775" y="3675600"/>
            <a:ext cx="3564299" cy="56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1	int i = 2;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2	int m = 2 * i--; // результат m = 4  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Побитовый сдвиг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14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&lt;&lt; - сдвиг влево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&gt;&gt; - сдвиг вправо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&gt;&gt;&gt; - сдвиг вправо с заполнением нулями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Правая часть сокращается до остатка от деления на длину числа, т.е. 1 &lt;&lt; 35 == 1 &lt;&lt;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50" y="2507800"/>
            <a:ext cx="6880724" cy="23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18150" y="1184475"/>
            <a:ext cx="5846099" cy="13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.println(a &lt;&lt;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.println(a &lt;&lt;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57200" y="2461625"/>
            <a:ext cx="8458499" cy="232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&lt;&lt; 1; // беззнаковый сдвиг влево, эквивалентно умножению на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 &gt;&gt; 1; // сдвиг вправо с учётом знака (эквивалентно делению на 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 &gt;&gt;&gt; 1; // сдвиг вправо без учёта знака (эквивалентно беззнаковому делению на 2)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