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>
      <p:cViewPr>
        <p:scale>
          <a:sx n="148" d="100"/>
          <a:sy n="148" d="100"/>
        </p:scale>
        <p:origin x="222" y="-53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42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8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1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9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9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1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18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0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5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5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CF4C-AED7-4A21-A11C-15C99009A243}" type="datetimeFigureOut">
              <a:rPr lang="ru-RU" smtClean="0"/>
              <a:t>10.06.2018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76872" y="2051720"/>
            <a:ext cx="4464496" cy="3168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STATISTICS OF ANSWERS</a:t>
            </a:r>
          </a:p>
          <a:p>
            <a:pPr algn="ctr"/>
            <a:endParaRPr lang="en-US" sz="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24" y="179512"/>
            <a:ext cx="4968671" cy="719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520"/>
            <a:ext cx="1877731" cy="8596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88640" y="1331640"/>
            <a:ext cx="2952328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PURPUSE OF THE </a:t>
            </a:r>
            <a:r>
              <a:rPr lang="en-US" sz="800" b="1" dirty="0" smtClean="0"/>
              <a:t>PROJECT</a:t>
            </a:r>
          </a:p>
          <a:p>
            <a:pPr algn="ctr"/>
            <a:r>
              <a:rPr lang="en-US" sz="600" dirty="0" smtClean="0"/>
              <a:t>To </a:t>
            </a:r>
            <a:r>
              <a:rPr lang="en-US" sz="600" dirty="0"/>
              <a:t>develop an effective settlement system in the dormitory (collegium UCU) to increase the likelihood of a friendly relationships between students, which will affect their success in studying and satisfying student life</a:t>
            </a:r>
            <a:r>
              <a:rPr lang="en-US" sz="600" dirty="0" smtClean="0"/>
              <a:t>.</a:t>
            </a:r>
          </a:p>
          <a:p>
            <a:pPr algn="ctr"/>
            <a:endParaRPr lang="en-US" sz="600" dirty="0" smtClean="0"/>
          </a:p>
          <a:p>
            <a:pPr algn="ctr"/>
            <a:r>
              <a:rPr lang="en-US" sz="600" dirty="0" smtClean="0"/>
              <a:t> </a:t>
            </a:r>
            <a:r>
              <a:rPr lang="en-US" sz="600" dirty="0"/>
              <a:t>Created recommendation </a:t>
            </a:r>
            <a:r>
              <a:rPr lang="en-US" sz="600" dirty="0" smtClean="0"/>
              <a:t>system </a:t>
            </a:r>
            <a:r>
              <a:rPr lang="en-US" sz="600" dirty="0"/>
              <a:t>will give student a chance to answer </a:t>
            </a:r>
            <a:r>
              <a:rPr lang="en-US" sz="600" dirty="0" smtClean="0"/>
              <a:t>questions (fill created questionnaire) and </a:t>
            </a:r>
            <a:r>
              <a:rPr lang="en-US" sz="600" dirty="0"/>
              <a:t>get 3 students’ </a:t>
            </a:r>
            <a:r>
              <a:rPr lang="en-US" sz="600" dirty="0" smtClean="0"/>
              <a:t>Facebook </a:t>
            </a:r>
            <a:r>
              <a:rPr lang="en-US" sz="600" dirty="0"/>
              <a:t>links with the highest similarity in habits and </a:t>
            </a:r>
            <a:r>
              <a:rPr lang="en-US" sz="600" dirty="0" smtClean="0"/>
              <a:t>interests, so </a:t>
            </a:r>
            <a:r>
              <a:rPr lang="en-US" sz="600" dirty="0"/>
              <a:t>they can agree on living together. </a:t>
            </a:r>
            <a:endParaRPr lang="uk-UA" sz="600" dirty="0"/>
          </a:p>
        </p:txBody>
      </p:sp>
      <p:sp>
        <p:nvSpPr>
          <p:cNvPr id="8" name="Rounded Rectangle 7"/>
          <p:cNvSpPr/>
          <p:nvPr/>
        </p:nvSpPr>
        <p:spPr>
          <a:xfrm>
            <a:off x="3356992" y="1331640"/>
            <a:ext cx="3240360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GATHERING DATA</a:t>
            </a:r>
          </a:p>
          <a:p>
            <a:pPr algn="ctr"/>
            <a:r>
              <a:rPr lang="en-US" sz="600" dirty="0" smtClean="0"/>
              <a:t>I have investigated several articles about choosing the best neighbor individually. Based on this knowledge, I have </a:t>
            </a:r>
            <a:r>
              <a:rPr lang="en-US" sz="600" dirty="0"/>
              <a:t>created </a:t>
            </a:r>
            <a:r>
              <a:rPr lang="en-US" sz="600" dirty="0" smtClean="0"/>
              <a:t>questionnaire (Google Form), </a:t>
            </a:r>
            <a:r>
              <a:rPr lang="en-US" sz="600" dirty="0"/>
              <a:t>agreed it with the master of </a:t>
            </a:r>
            <a:r>
              <a:rPr lang="en-US" sz="600" dirty="0" smtClean="0"/>
              <a:t>collegium and spread it</a:t>
            </a:r>
            <a:r>
              <a:rPr lang="uk-UA" sz="600" dirty="0" smtClean="0"/>
              <a:t> </a:t>
            </a:r>
            <a:r>
              <a:rPr lang="en-US" sz="600" dirty="0" smtClean="0"/>
              <a:t>among students who live currently in the dormitory.</a:t>
            </a:r>
          </a:p>
          <a:p>
            <a:pPr algn="ctr"/>
            <a:endParaRPr lang="en-US" sz="600" dirty="0" smtClean="0"/>
          </a:p>
          <a:p>
            <a:pPr algn="ctr"/>
            <a:endParaRPr lang="uk-UA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249011" y="2443020"/>
            <a:ext cx="1872208" cy="28083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Questionnaire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1" y="2689088"/>
            <a:ext cx="1692188" cy="24530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258" y="2411760"/>
            <a:ext cx="1625857" cy="6931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763" y="3198340"/>
            <a:ext cx="998226" cy="12109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8692" y="3761534"/>
            <a:ext cx="1194603" cy="12109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906" y="3143782"/>
            <a:ext cx="983505" cy="10137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8257" y="3104938"/>
            <a:ext cx="961627" cy="10223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9002" y="4169463"/>
            <a:ext cx="982627" cy="10373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4328" y="2571090"/>
            <a:ext cx="1021449" cy="10438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1916" y="4475835"/>
            <a:ext cx="1122089" cy="5903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8257" y="4147350"/>
            <a:ext cx="1006388" cy="4257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56357" y="4579922"/>
            <a:ext cx="955659" cy="5478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59070" y="2407647"/>
            <a:ext cx="1595323" cy="724193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88641" y="5364088"/>
            <a:ext cx="1944216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PROCESSING DATA</a:t>
            </a:r>
          </a:p>
          <a:p>
            <a:r>
              <a:rPr lang="en-US" sz="400" dirty="0" smtClean="0"/>
              <a:t>Cleaning and creating pairs of neighbors in pandas </a:t>
            </a:r>
            <a:r>
              <a:rPr lang="en-US" sz="400" dirty="0" err="1" smtClean="0"/>
              <a:t>dataframe</a:t>
            </a:r>
            <a:r>
              <a:rPr lang="en-US" sz="400" dirty="0" smtClean="0"/>
              <a:t> (in two forms):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400" dirty="0" smtClean="0"/>
              <a:t>Answers of first neighbor, answers of second one, </a:t>
            </a:r>
            <a:r>
              <a:rPr lang="en-US" sz="400" b="1" dirty="0" smtClean="0"/>
              <a:t>average</a:t>
            </a:r>
            <a:r>
              <a:rPr lang="en-US" sz="400" dirty="0" smtClean="0"/>
              <a:t> level of satisfying living together (sum of scores/2)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400" dirty="0" smtClean="0"/>
              <a:t>Answers of first neighbor, answers of second one, scores of </a:t>
            </a:r>
            <a:r>
              <a:rPr lang="en-US" sz="400" b="1" dirty="0" smtClean="0"/>
              <a:t>first</a:t>
            </a:r>
            <a:r>
              <a:rPr lang="en-US" sz="400" dirty="0" smtClean="0"/>
              <a:t> neighbor </a:t>
            </a:r>
          </a:p>
          <a:p>
            <a:r>
              <a:rPr lang="en-US" sz="400" dirty="0" smtClean="0"/>
              <a:t>Variables are converted to dummy values – 0/1.</a:t>
            </a:r>
            <a:endParaRPr lang="en-US" sz="6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2218278" y="5290434"/>
            <a:ext cx="4523090" cy="23762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 smtClean="0"/>
              <a:t>MODELING</a:t>
            </a:r>
          </a:p>
          <a:p>
            <a:pPr marL="171450" indent="-171450" algn="r">
              <a:buFont typeface="Wingdings" panose="05000000000000000000" pitchFamily="2" charset="2"/>
              <a:buChar char="v"/>
            </a:pPr>
            <a:r>
              <a:rPr lang="en-US" sz="600" b="1" dirty="0" smtClean="0"/>
              <a:t>Linear Regression,</a:t>
            </a:r>
          </a:p>
          <a:p>
            <a:pPr marL="171450" indent="-171450" algn="r">
              <a:buFont typeface="Wingdings" panose="05000000000000000000" pitchFamily="2" charset="2"/>
              <a:buChar char="v"/>
            </a:pPr>
            <a:r>
              <a:rPr lang="en-US" sz="600" b="1" dirty="0" smtClean="0"/>
              <a:t> Logistic Regression, </a:t>
            </a:r>
          </a:p>
          <a:p>
            <a:pPr marL="171450" indent="-171450" algn="r">
              <a:buFont typeface="Wingdings" panose="05000000000000000000" pitchFamily="2" charset="2"/>
              <a:buChar char="v"/>
            </a:pPr>
            <a:r>
              <a:rPr lang="en-US" sz="600" b="1" dirty="0" smtClean="0"/>
              <a:t>KNN classifier, </a:t>
            </a:r>
          </a:p>
          <a:p>
            <a:pPr marL="171450" indent="-171450" algn="r">
              <a:buFont typeface="Wingdings" panose="05000000000000000000" pitchFamily="2" charset="2"/>
              <a:buChar char="v"/>
            </a:pPr>
            <a:r>
              <a:rPr lang="en-US" sz="600" b="1" dirty="0" smtClean="0"/>
              <a:t>K-Means clustering, </a:t>
            </a:r>
          </a:p>
          <a:p>
            <a:pPr marL="171450" indent="-171450" algn="r">
              <a:buFont typeface="Wingdings" panose="05000000000000000000" pitchFamily="2" charset="2"/>
              <a:buChar char="v"/>
            </a:pPr>
            <a:r>
              <a:rPr lang="en-US" sz="600" b="1" dirty="0" smtClean="0"/>
              <a:t>PCA, </a:t>
            </a:r>
          </a:p>
          <a:p>
            <a:pPr marL="171450" indent="-171450" algn="r">
              <a:buFont typeface="Wingdings" panose="05000000000000000000" pitchFamily="2" charset="2"/>
              <a:buChar char="v"/>
            </a:pPr>
            <a:r>
              <a:rPr lang="en-US" sz="600" b="1" dirty="0" err="1" smtClean="0"/>
              <a:t>XGBoost</a:t>
            </a:r>
            <a:r>
              <a:rPr lang="en-US" sz="600" b="1" dirty="0" smtClean="0"/>
              <a:t>, </a:t>
            </a:r>
          </a:p>
          <a:p>
            <a:pPr marL="171450" indent="-171450" algn="r">
              <a:buFont typeface="Wingdings" panose="05000000000000000000" pitchFamily="2" charset="2"/>
              <a:buChar char="v"/>
            </a:pPr>
            <a:r>
              <a:rPr lang="en-US" sz="600" b="1" dirty="0" smtClean="0"/>
              <a:t>Random Forest </a:t>
            </a:r>
          </a:p>
          <a:p>
            <a:pPr algn="ctr"/>
            <a:endParaRPr lang="en-US" sz="8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2377938" y="5397081"/>
            <a:ext cx="1411102" cy="9422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SCORES FOR SCHEMA WITH AVERAGE LEVEL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5911" y="5703006"/>
            <a:ext cx="1309967" cy="631209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2366854" y="6416200"/>
            <a:ext cx="1400783" cy="12053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SCORES FOR SCHEMA </a:t>
            </a:r>
            <a:r>
              <a:rPr lang="en-US" sz="600" b="1" dirty="0" smtClean="0"/>
              <a:t>WITH</a:t>
            </a:r>
          </a:p>
          <a:p>
            <a:pPr algn="ctr"/>
            <a:r>
              <a:rPr lang="en-US" sz="600" b="1" dirty="0" smtClean="0"/>
              <a:t> </a:t>
            </a:r>
            <a:r>
              <a:rPr lang="en-US" sz="600" b="1" dirty="0"/>
              <a:t>FIRST LEVEL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20265" y="6701080"/>
            <a:ext cx="1307373" cy="920472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3863506" y="5394001"/>
            <a:ext cx="1471873" cy="13070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" b="1"/>
              <a:t>SCORES FOR SCHEMA WITH FIRST LEVEL AFTER PCA </a:t>
            </a:r>
            <a:endParaRPr lang="uk-UA" sz="600" b="1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16213" y="5698481"/>
            <a:ext cx="1387886" cy="988613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3813059" y="6757456"/>
            <a:ext cx="1751271" cy="8640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" b="1"/>
              <a:t>SCORES FOR FIRST SCHEMA BEFORE DELETING OUTLIER </a:t>
            </a:r>
            <a:endParaRPr lang="uk-UA" sz="600" b="1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74485" y="6933025"/>
            <a:ext cx="1663572" cy="672777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5584442" y="6334215"/>
            <a:ext cx="1131270" cy="11369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" b="1" dirty="0"/>
              <a:t>SCORES FOR FIRST SCHEMA USING FEATURES GENERATED BY K-MEANS CLUSTERING</a:t>
            </a:r>
            <a:endParaRPr lang="uk-UA" sz="6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61167" y="6018609"/>
            <a:ext cx="1932579" cy="2009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/>
              <a:t>COSINE SIMILARITY</a:t>
            </a:r>
          </a:p>
          <a:p>
            <a:r>
              <a:rPr lang="en-US" sz="600" dirty="0"/>
              <a:t>M</a:t>
            </a:r>
            <a:r>
              <a:rPr lang="en-US" sz="600" dirty="0" smtClean="0"/>
              <a:t>easure of </a:t>
            </a:r>
            <a:r>
              <a:rPr lang="en-US" sz="600" b="1" dirty="0" smtClean="0"/>
              <a:t>orientation</a:t>
            </a:r>
            <a:r>
              <a:rPr lang="en-US" sz="600" dirty="0" smtClean="0"/>
              <a:t> </a:t>
            </a:r>
            <a:r>
              <a:rPr lang="en-US" sz="600" dirty="0"/>
              <a:t>(not magnitude) that gives cosine of angle between 2 </a:t>
            </a:r>
            <a:r>
              <a:rPr lang="en-US" sz="600" dirty="0" smtClean="0"/>
              <a:t>vectors.</a:t>
            </a:r>
          </a:p>
          <a:p>
            <a:pPr algn="ctr"/>
            <a:r>
              <a:rPr lang="en-US" sz="500" dirty="0"/>
              <a:t>Results in degrees: </a:t>
            </a:r>
          </a:p>
          <a:p>
            <a:r>
              <a:rPr lang="en-US" sz="500" b="1" dirty="0"/>
              <a:t>Pairs with 2 score </a:t>
            </a:r>
            <a:r>
              <a:rPr lang="en-US" sz="500" dirty="0"/>
              <a:t>- 69.7, 74.7, 56.1, 65.4, </a:t>
            </a:r>
            <a:r>
              <a:rPr lang="en-US" sz="500" dirty="0" smtClean="0"/>
              <a:t>65.7</a:t>
            </a:r>
          </a:p>
          <a:p>
            <a:r>
              <a:rPr lang="en-US" sz="500" dirty="0" smtClean="0"/>
              <a:t> </a:t>
            </a:r>
            <a:r>
              <a:rPr lang="en-US" sz="500" dirty="0"/>
              <a:t>– </a:t>
            </a:r>
            <a:r>
              <a:rPr lang="en-US" sz="500" b="1" dirty="0"/>
              <a:t>mean:</a:t>
            </a:r>
            <a:r>
              <a:rPr lang="en-US" sz="500" dirty="0"/>
              <a:t> 66.32</a:t>
            </a:r>
          </a:p>
          <a:p>
            <a:r>
              <a:rPr lang="en-US" sz="500" b="1" dirty="0" smtClean="0"/>
              <a:t>3 </a:t>
            </a:r>
            <a:r>
              <a:rPr lang="en-US" sz="500" b="1" dirty="0"/>
              <a:t>score </a:t>
            </a:r>
            <a:r>
              <a:rPr lang="en-US" sz="500" dirty="0"/>
              <a:t>- 74.7, 53.7, 61.4, 24.2, 60.4, 65.4, 65.5, 53.4, 53.7, 65.5, 67.3, 58.6, 60.7 </a:t>
            </a:r>
            <a:endParaRPr lang="en-US" sz="500" dirty="0" smtClean="0"/>
          </a:p>
          <a:p>
            <a:r>
              <a:rPr lang="en-US" sz="500" dirty="0" smtClean="0"/>
              <a:t>– </a:t>
            </a:r>
            <a:r>
              <a:rPr lang="en-US" sz="500" b="1" dirty="0"/>
              <a:t>mean:</a:t>
            </a:r>
            <a:r>
              <a:rPr lang="en-US" sz="500" dirty="0"/>
              <a:t> 58.8</a:t>
            </a:r>
          </a:p>
          <a:p>
            <a:r>
              <a:rPr lang="en-US" sz="500" b="1" dirty="0" smtClean="0"/>
              <a:t>4 </a:t>
            </a:r>
            <a:r>
              <a:rPr lang="en-US" sz="500" b="1" dirty="0"/>
              <a:t>score </a:t>
            </a:r>
            <a:r>
              <a:rPr lang="en-US" sz="500" dirty="0"/>
              <a:t>- 58.0, 63.3, 67.3, 56.0, 58.0, 54.0, 60.4, 64.6, 24.2, 59.8, 61.4, 66.9, 62.6, 56.1, 71.6, 62.8, 66.7, 64.8, 67.3, 69.7, 63.3, 62.8, 61.1, 70.2, 65.4, 63.7, 58.9, 58.9, 70.6, 70.6 </a:t>
            </a:r>
            <a:endParaRPr lang="en-US" sz="500" dirty="0" smtClean="0"/>
          </a:p>
          <a:p>
            <a:r>
              <a:rPr lang="en-US" sz="500" dirty="0" smtClean="0"/>
              <a:t>– </a:t>
            </a:r>
            <a:r>
              <a:rPr lang="en-US" sz="500" b="1" dirty="0"/>
              <a:t>mean:</a:t>
            </a:r>
            <a:r>
              <a:rPr lang="en-US" sz="500" dirty="0"/>
              <a:t> 62.0</a:t>
            </a:r>
          </a:p>
          <a:p>
            <a:r>
              <a:rPr lang="en-US" sz="500" b="1" dirty="0" smtClean="0"/>
              <a:t>5 </a:t>
            </a:r>
            <a:r>
              <a:rPr lang="en-US" sz="500" b="1" dirty="0"/>
              <a:t>score </a:t>
            </a:r>
            <a:r>
              <a:rPr lang="en-US" sz="500" dirty="0"/>
              <a:t>- 54.0, 66.9, 73.0, 73.0, 71.6, 64.8, 65.7, 55.9, 55.9, 51.2, 56.8, 53.4, 63.7, 55.2, 55.2, 51.2, 58.6, 56.0 </a:t>
            </a:r>
            <a:endParaRPr lang="en-US" sz="500" dirty="0" smtClean="0"/>
          </a:p>
          <a:p>
            <a:r>
              <a:rPr lang="en-US" sz="500" dirty="0" smtClean="0"/>
              <a:t>– </a:t>
            </a:r>
            <a:r>
              <a:rPr lang="en-US" sz="500" b="1" dirty="0"/>
              <a:t>mean:</a:t>
            </a:r>
            <a:r>
              <a:rPr lang="en-US" sz="500" dirty="0"/>
              <a:t> 60.1</a:t>
            </a:r>
          </a:p>
          <a:p>
            <a:endParaRPr lang="en-US" sz="5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8826" y="7458993"/>
            <a:ext cx="1244997" cy="39315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1002" y="7539120"/>
            <a:ext cx="539612" cy="279905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67767" y="8106840"/>
            <a:ext cx="2119378" cy="10002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600" b="1" dirty="0" smtClean="0"/>
              <a:t>FEATURES ENGENEERING USING K-MEANS </a:t>
            </a:r>
            <a:r>
              <a:rPr lang="en-US" sz="600" b="1" dirty="0" smtClean="0"/>
              <a:t>CLUSTERING</a:t>
            </a:r>
          </a:p>
          <a:p>
            <a:pPr algn="ctr"/>
            <a:r>
              <a:rPr lang="en-US" sz="600" dirty="0" smtClean="0"/>
              <a:t>I have clustered all single students using k-means clustering into 3, 7 and 15 clusters. Then I have added numbers of clusters as new features, converted them to dummy variables. As a result I have got 25 new features.</a:t>
            </a:r>
          </a:p>
          <a:p>
            <a:pPr algn="ctr"/>
            <a:r>
              <a:rPr lang="en-US" sz="600" dirty="0" smtClean="0"/>
              <a:t>New dataset I was using for modeling Linear regression, Logistic regression, KNN classifier, Random Forest classifier. </a:t>
            </a:r>
            <a:r>
              <a:rPr lang="en-US" sz="600" dirty="0" smtClean="0"/>
              <a:t>Results are presented in the table above. Random Forest classifier gave me the best score of 0.857 on 10% of test data.</a:t>
            </a:r>
            <a:endParaRPr lang="en-US" sz="600" dirty="0" smtClean="0"/>
          </a:p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2284086" y="7758000"/>
            <a:ext cx="4450068" cy="13333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b="1" dirty="0" smtClean="0"/>
              <a:t>CONCLUSION</a:t>
            </a:r>
          </a:p>
          <a:p>
            <a:r>
              <a:rPr lang="en-US" sz="600" dirty="0" smtClean="0"/>
              <a:t>Models: </a:t>
            </a:r>
            <a:r>
              <a:rPr lang="en-US" sz="600" dirty="0"/>
              <a:t>KNN classifier, Linear and Logistic regressions, </a:t>
            </a:r>
            <a:r>
              <a:rPr lang="en-US" sz="600" dirty="0" err="1"/>
              <a:t>XGBoost</a:t>
            </a:r>
            <a:r>
              <a:rPr lang="en-US" sz="600" dirty="0"/>
              <a:t>, Random </a:t>
            </a:r>
            <a:r>
              <a:rPr lang="en-US" sz="600" dirty="0" smtClean="0"/>
              <a:t>Forest classifier. </a:t>
            </a:r>
            <a:r>
              <a:rPr lang="en-US" sz="600" dirty="0"/>
              <a:t>Approaches: different </a:t>
            </a:r>
            <a:r>
              <a:rPr lang="en-US" sz="600" dirty="0" smtClean="0"/>
              <a:t>schemas, </a:t>
            </a:r>
            <a:r>
              <a:rPr lang="en-US" sz="600" dirty="0"/>
              <a:t>k-means clustering </a:t>
            </a:r>
            <a:r>
              <a:rPr lang="en-US" sz="600" dirty="0" smtClean="0"/>
              <a:t>for new features, </a:t>
            </a:r>
            <a:r>
              <a:rPr lang="en-US" sz="600" dirty="0"/>
              <a:t>cosine </a:t>
            </a:r>
            <a:r>
              <a:rPr lang="en-US" sz="600" dirty="0" smtClean="0"/>
              <a:t>similarity, PCA, </a:t>
            </a:r>
            <a:r>
              <a:rPr lang="en-US" sz="600" dirty="0"/>
              <a:t>analysis of outliers, tuning parameters for </a:t>
            </a:r>
            <a:r>
              <a:rPr lang="en-US" sz="600" dirty="0" err="1"/>
              <a:t>XGBoost</a:t>
            </a:r>
            <a:r>
              <a:rPr lang="en-US" sz="600" dirty="0"/>
              <a:t>. </a:t>
            </a:r>
            <a:endParaRPr lang="en-US" sz="600" dirty="0" smtClean="0"/>
          </a:p>
          <a:p>
            <a:r>
              <a:rPr lang="en-US" sz="600" dirty="0" smtClean="0"/>
              <a:t>I </a:t>
            </a:r>
            <a:r>
              <a:rPr lang="en-US" sz="600" dirty="0"/>
              <a:t>have tried different combination of steps: </a:t>
            </a:r>
            <a:r>
              <a:rPr lang="en-US" sz="600" dirty="0" smtClean="0"/>
              <a:t>1.Adding </a:t>
            </a:r>
            <a:r>
              <a:rPr lang="en-US" sz="600" dirty="0"/>
              <a:t>k-means features + Model (For each model</a:t>
            </a:r>
            <a:r>
              <a:rPr lang="en-US" sz="600" dirty="0" smtClean="0"/>
              <a:t>), 2.Adding </a:t>
            </a:r>
            <a:r>
              <a:rPr lang="en-US" sz="600" dirty="0"/>
              <a:t>cosine similarity as feature + Model (Foe each </a:t>
            </a:r>
            <a:r>
              <a:rPr lang="en-US" sz="600" dirty="0" smtClean="0"/>
              <a:t>model), 3.Adding </a:t>
            </a:r>
            <a:r>
              <a:rPr lang="en-US" sz="600" dirty="0"/>
              <a:t>k-means features + Adding cosine similarity as feature + Model (For each </a:t>
            </a:r>
            <a:r>
              <a:rPr lang="en-US" sz="600" dirty="0" smtClean="0"/>
              <a:t>model), 4.Adding </a:t>
            </a:r>
            <a:r>
              <a:rPr lang="en-US" sz="600" dirty="0"/>
              <a:t>k-means features + PCA + Model (For each </a:t>
            </a:r>
            <a:r>
              <a:rPr lang="en-US" sz="600" dirty="0" smtClean="0"/>
              <a:t>model), 5.Adding </a:t>
            </a:r>
            <a:r>
              <a:rPr lang="en-US" sz="600" dirty="0"/>
              <a:t>cosine similarity as feature + PCA + Model (Foe each </a:t>
            </a:r>
            <a:r>
              <a:rPr lang="en-US" sz="600" dirty="0" smtClean="0"/>
              <a:t>model), 6.Adding </a:t>
            </a:r>
            <a:r>
              <a:rPr lang="en-US" sz="600" dirty="0"/>
              <a:t>k-means features + Adding cosine similarity as feature + PCA + Model (For each model)</a:t>
            </a:r>
          </a:p>
          <a:p>
            <a:r>
              <a:rPr lang="en-US" sz="600" dirty="0"/>
              <a:t>As a result the best combination for my dataset was: </a:t>
            </a:r>
            <a:r>
              <a:rPr lang="en-US" sz="600" b="1" dirty="0"/>
              <a:t>K-Means features + Random Forest classifier with score of 0.857 on 10% of test data and 0.(6) on 30% of test </a:t>
            </a:r>
            <a:r>
              <a:rPr lang="en-US" sz="600" b="1" dirty="0" smtClean="0"/>
              <a:t>data. </a:t>
            </a:r>
            <a:r>
              <a:rPr lang="en-US" sz="600" dirty="0" smtClean="0"/>
              <a:t>The </a:t>
            </a:r>
            <a:r>
              <a:rPr lang="en-US" sz="600" dirty="0"/>
              <a:t>main </a:t>
            </a:r>
            <a:r>
              <a:rPr lang="en-US" sz="600" b="1" dirty="0"/>
              <a:t>challenge</a:t>
            </a:r>
            <a:r>
              <a:rPr lang="en-US" sz="600" dirty="0"/>
              <a:t> in this project was - very small dataset of only 94 students’ answers. But I was trying to get maximum of it. I have created one more </a:t>
            </a:r>
            <a:r>
              <a:rPr lang="en-US" sz="600" b="1" dirty="0"/>
              <a:t>questionnaire</a:t>
            </a:r>
            <a:r>
              <a:rPr lang="en-US" sz="600" dirty="0"/>
              <a:t> for new students (not gathering history information as above), program for processing answers and </a:t>
            </a:r>
            <a:r>
              <a:rPr lang="en-US" sz="600" b="1" dirty="0"/>
              <a:t>recommendation system </a:t>
            </a:r>
            <a:r>
              <a:rPr lang="en-US" sz="600" dirty="0"/>
              <a:t>(using combination above) that gives 3 best neighbors’ Facebook links to agree on living together in collegium UCU. </a:t>
            </a:r>
            <a:endParaRPr lang="en-US" sz="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62589" y="6801096"/>
            <a:ext cx="976026" cy="6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56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769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Тема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Sergiy Shelpuk</dc:creator>
  <cp:lastModifiedBy>cs.ucu.edu.ua</cp:lastModifiedBy>
  <cp:revision>69</cp:revision>
  <dcterms:created xsi:type="dcterms:W3CDTF">2013-12-04T22:22:52Z</dcterms:created>
  <dcterms:modified xsi:type="dcterms:W3CDTF">2018-06-10T09:40:14Z</dcterms:modified>
</cp:coreProperties>
</file>