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848B-6A58-0039-5817-7BA5D988F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428D2-FEBC-E862-E335-B59479D1C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12A5A-5E3A-BC80-F6BA-02CDF675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050-FE07-4E96-B753-078BC3CFB6A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4A5DF-1A70-21D1-3A10-A45BB58D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A446-A430-B11D-F6EB-D9189A28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38C-0DD2-46FA-B2EF-A857227C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736B-5E33-767D-EA86-1866EFB4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56EA1-34BE-3B06-7178-8D9B721DB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092F-6829-E535-7662-BE538E4B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050-FE07-4E96-B753-078BC3CFB6A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8772-3CEE-790C-EF0D-C86F6187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96747-767B-0948-1040-6CF3451D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38C-0DD2-46FA-B2EF-A857227C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8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B04A6-A160-ADB9-DD14-2D5021048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D408B-398E-0E9E-D754-D32C60853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5CAD9-090A-49CC-7262-2F7A5A44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050-FE07-4E96-B753-078BC3CFB6A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919EA-254B-ED6A-5FAB-407EC53D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BEFF-5517-EA3B-6EC8-5E43F166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38C-0DD2-46FA-B2EF-A857227C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4522-9229-A0F2-FECF-2BAD2567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36A3-A3A0-25CC-4E04-3F6C4E49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E9095-FC5D-86BA-CAE3-EDF7CFA0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050-FE07-4E96-B753-078BC3CFB6A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A479-1BA7-FB5A-287A-8CE25F87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70F53-2B1A-38D5-85D1-372A4CF1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38C-0DD2-46FA-B2EF-A857227C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8224-F6BE-169A-2D4F-0D0342E7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4D136-8BEB-C87E-F8C7-A7C04CBF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FC5F6-6B6E-80FF-A17B-762A0740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050-FE07-4E96-B753-078BC3CFB6A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B41E-6625-F040-A246-D9E64190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2736D-405D-9751-99CE-747B81D3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38C-0DD2-46FA-B2EF-A857227C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2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E4C2-1A9D-1E03-E0B6-3E47635F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94BF-B7A7-0508-2576-D30A89F57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AA498-1569-F07E-3511-4F97DAC8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6F775-E724-B50B-125E-E0291B39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050-FE07-4E96-B753-078BC3CFB6A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FD298-9D82-C8D6-A5C9-AA53B16D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6A24F-1C83-B04D-C15D-F3ADC200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38C-0DD2-46FA-B2EF-A857227C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8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D32D-E544-6F16-3F45-CBC87C27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68122-BC87-00E7-5897-CE281BDD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520BA-A631-6655-9FBB-CC4ED2371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DDA0C-E790-C018-6444-89C510A5E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C8831-C356-86A8-409A-521563B52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A3BCD-EE5E-C6D0-C4B6-A0992053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050-FE07-4E96-B753-078BC3CFB6A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2C7AF-06ED-61E1-1212-C4D53B6D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BBDC8-5542-AAF9-E211-25F487CC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38C-0DD2-46FA-B2EF-A857227C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2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B1EA-1A77-9364-391D-D9229B70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30E1E-8757-7C16-DB3C-585CE29E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050-FE07-4E96-B753-078BC3CFB6A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AA579-EEE5-9249-02D4-33B28DC0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39081-A6ED-2187-D41F-8D62ECAF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38C-0DD2-46FA-B2EF-A857227C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8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33A00-9082-92D2-9A3E-41CB7CF9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050-FE07-4E96-B753-078BC3CFB6A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62106-4AF7-2053-BF77-65AB8B09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0C08D-3291-31CB-B7DE-7708928A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38C-0DD2-46FA-B2EF-A857227C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9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D73E-93F6-8BED-EB74-69AFF18C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26CF-B023-2827-53FE-36D8C4805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AF385-F7AF-1C5E-1688-A88C3B46B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09C9F-E4D2-E276-4394-9697FB28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050-FE07-4E96-B753-078BC3CFB6A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3B935-650C-D9E5-4880-9F8CCAEA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45621-FD48-84A5-D98B-213914A5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38C-0DD2-46FA-B2EF-A857227C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3401-CDC6-7BF6-72D5-5D8E9F36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DE5BF-1471-68AF-DAF7-C7D11A7BE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E36A2-5A72-2B32-4F20-5B910BF06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94738-08F8-6521-4847-6A857133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050-FE07-4E96-B753-078BC3CFB6A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D7041-17DB-0D23-E1F6-349B4038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F4DF5-DAC0-9ECE-7BA2-53651323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38C-0DD2-46FA-B2EF-A857227C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C6E2E-DB1B-7E00-21A6-F59378D2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5D018-161A-7F55-E5BF-DE2CEAE57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BBC59-1D1B-B85F-BA8C-A129076CD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DD050-FE07-4E96-B753-078BC3CFB6A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F412-2E5E-0251-0DE5-5FA0D5DA7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4CEC-88AA-4993-F7E5-C387413A0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638C-0DD2-46FA-B2EF-A857227C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6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F3F0-FFC5-0BB3-6F8B-7E71D4DB5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525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Prediction of Chemical Reaction Yields with Enhanced Reaction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96555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3F091F4-ED41-24C1-B105-B97C304D76F8}"/>
              </a:ext>
            </a:extLst>
          </p:cNvPr>
          <p:cNvSpPr txBox="1">
            <a:spLocks/>
          </p:cNvSpPr>
          <p:nvPr/>
        </p:nvSpPr>
        <p:spPr>
          <a:xfrm>
            <a:off x="5838876" y="446612"/>
            <a:ext cx="5928044" cy="1496281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Currently, the process of predicting reaction yields mainly relies on a </a:t>
            </a:r>
            <a:r>
              <a:rPr lang="en-US" sz="1600" i="1" dirty="0"/>
              <a:t>human.</a:t>
            </a:r>
            <a:r>
              <a:rPr lang="en-US" sz="1600" dirty="0"/>
              <a:t> However, human approach has its limitations: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recommendation might be biased by chemists’ preference and familiarity with certain types of reactions;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heuristic rules might not be all-encompassing or too abstract to narrow down to specific molecules. </a:t>
            </a:r>
            <a:endParaRPr lang="ru-RU" sz="1600" dirty="0"/>
          </a:p>
        </p:txBody>
      </p:sp>
      <p:grpSp>
        <p:nvGrpSpPr>
          <p:cNvPr id="3" name="Группа 20">
            <a:extLst>
              <a:ext uri="{FF2B5EF4-FFF2-40B4-BE49-F238E27FC236}">
                <a16:creationId xmlns:a16="http://schemas.microsoft.com/office/drawing/2014/main" id="{B2A5A826-8E0E-987A-6616-3960CF46C21A}"/>
              </a:ext>
            </a:extLst>
          </p:cNvPr>
          <p:cNvGrpSpPr/>
          <p:nvPr/>
        </p:nvGrpSpPr>
        <p:grpSpPr>
          <a:xfrm>
            <a:off x="6465281" y="2233962"/>
            <a:ext cx="4934356" cy="4298647"/>
            <a:chOff x="6750294" y="1635355"/>
            <a:chExt cx="4934356" cy="429864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1C39589-C6AD-3C88-EDF4-C3BCAD51DF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23" r="20781" b="6786"/>
            <a:stretch/>
          </p:blipFill>
          <p:spPr bwMode="auto">
            <a:xfrm>
              <a:off x="8341433" y="2970034"/>
              <a:ext cx="2064545" cy="2963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F879C5-7B6B-47FF-24FF-682206510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4907" y="1845127"/>
              <a:ext cx="1519159" cy="1519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53F635-7365-372F-DE78-0340BEF40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212085" y="1635355"/>
              <a:ext cx="1519159" cy="1519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A2D685-B82B-A500-77F6-D9B001FFF7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165491" y="2970034"/>
              <a:ext cx="1519159" cy="1519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F94497-428C-F7CF-3FE3-1F06EB20E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0294" y="3410616"/>
              <a:ext cx="1519159" cy="1519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Подзаголовок 2">
              <a:extLst>
                <a:ext uri="{FF2B5EF4-FFF2-40B4-BE49-F238E27FC236}">
                  <a16:creationId xmlns:a16="http://schemas.microsoft.com/office/drawing/2014/main" id="{2AB3AE5C-2DBE-B1C7-2306-EC31BE41B0FC}"/>
                </a:ext>
              </a:extLst>
            </p:cNvPr>
            <p:cNvSpPr txBox="1">
              <a:spLocks/>
            </p:cNvSpPr>
            <p:nvPr/>
          </p:nvSpPr>
          <p:spPr>
            <a:xfrm>
              <a:off x="6778936" y="3901534"/>
              <a:ext cx="1459377" cy="45057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cs typeface="Arial" panose="020B0604020202020204" pitchFamily="34" charset="0"/>
                </a:rPr>
                <a:t>preferences</a:t>
              </a:r>
              <a:endParaRPr lang="ru-RU" sz="1600" dirty="0">
                <a:cs typeface="Arial" panose="020B0604020202020204" pitchFamily="34" charset="0"/>
              </a:endParaRPr>
            </a:p>
          </p:txBody>
        </p:sp>
        <p:sp>
          <p:nvSpPr>
            <p:cNvPr id="10" name="Подзаголовок 2">
              <a:extLst>
                <a:ext uri="{FF2B5EF4-FFF2-40B4-BE49-F238E27FC236}">
                  <a16:creationId xmlns:a16="http://schemas.microsoft.com/office/drawing/2014/main" id="{8F5065CF-9EEF-6351-E2BF-FA01D211DB90}"/>
                </a:ext>
              </a:extLst>
            </p:cNvPr>
            <p:cNvSpPr txBox="1">
              <a:spLocks/>
            </p:cNvSpPr>
            <p:nvPr/>
          </p:nvSpPr>
          <p:spPr>
            <a:xfrm>
              <a:off x="7391953" y="2251390"/>
              <a:ext cx="1324694" cy="45057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cs typeface="Arial" panose="020B0604020202020204" pitchFamily="34" charset="0"/>
                </a:rPr>
                <a:t>too abstract heuristics</a:t>
              </a:r>
              <a:endParaRPr lang="ru-RU" sz="1600" dirty="0">
                <a:cs typeface="Arial" panose="020B0604020202020204" pitchFamily="34" charset="0"/>
              </a:endParaRPr>
            </a:p>
          </p:txBody>
        </p:sp>
        <p:sp>
          <p:nvSpPr>
            <p:cNvPr id="11" name="Подзаголовок 2">
              <a:extLst>
                <a:ext uri="{FF2B5EF4-FFF2-40B4-BE49-F238E27FC236}">
                  <a16:creationId xmlns:a16="http://schemas.microsoft.com/office/drawing/2014/main" id="{1F62CA98-8797-D368-B010-82EBB8483BCE}"/>
                </a:ext>
              </a:extLst>
            </p:cNvPr>
            <p:cNvSpPr txBox="1">
              <a:spLocks/>
            </p:cNvSpPr>
            <p:nvPr/>
          </p:nvSpPr>
          <p:spPr>
            <a:xfrm>
              <a:off x="9309317" y="1983319"/>
              <a:ext cx="1324694" cy="45057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cs typeface="Arial" panose="020B0604020202020204" pitchFamily="34" charset="0"/>
                </a:rPr>
                <a:t>too narrow heuristics</a:t>
              </a:r>
              <a:endParaRPr lang="ru-RU" sz="1600" dirty="0">
                <a:cs typeface="Arial" panose="020B0604020202020204" pitchFamily="34" charset="0"/>
              </a:endParaRPr>
            </a:p>
          </p:txBody>
        </p:sp>
        <p:sp>
          <p:nvSpPr>
            <p:cNvPr id="12" name="Подзаголовок 2">
              <a:extLst>
                <a:ext uri="{FF2B5EF4-FFF2-40B4-BE49-F238E27FC236}">
                  <a16:creationId xmlns:a16="http://schemas.microsoft.com/office/drawing/2014/main" id="{09D2FC56-6A55-1254-BDFB-CFC35EED3B7E}"/>
                </a:ext>
              </a:extLst>
            </p:cNvPr>
            <p:cNvSpPr txBox="1">
              <a:spLocks/>
            </p:cNvSpPr>
            <p:nvPr/>
          </p:nvSpPr>
          <p:spPr>
            <a:xfrm>
              <a:off x="10304646" y="3284205"/>
              <a:ext cx="1324694" cy="45057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cs typeface="Arial" panose="020B0604020202020204" pitchFamily="34" charset="0"/>
                </a:rPr>
                <a:t>limited knowledge</a:t>
              </a:r>
              <a:endParaRPr lang="ru-RU" sz="1600" dirty="0">
                <a:cs typeface="Arial" panose="020B0604020202020204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9D4167E-C571-9A97-6E22-EDC654CE56B2}"/>
              </a:ext>
            </a:extLst>
          </p:cNvPr>
          <p:cNvSpPr txBox="1">
            <a:spLocks/>
          </p:cNvSpPr>
          <p:nvPr/>
        </p:nvSpPr>
        <p:spPr>
          <a:xfrm>
            <a:off x="609520" y="540522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nsolas" panose="020B0609020204030204" pitchFamily="49" charset="0"/>
              </a:rPr>
              <a:t>Relevance</a:t>
            </a:r>
          </a:p>
        </p:txBody>
      </p:sp>
      <p:pic>
        <p:nvPicPr>
          <p:cNvPr id="1030" name="Picture 6" descr="PERCENT YIELD This is used A LOT in ORGANIC CHEMISTRY. - ppt download">
            <a:extLst>
              <a:ext uri="{FF2B5EF4-FFF2-40B4-BE49-F238E27FC236}">
                <a16:creationId xmlns:a16="http://schemas.microsoft.com/office/drawing/2014/main" id="{3CA37715-4F98-3C01-1392-A3505D3C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" y="1848721"/>
            <a:ext cx="5070887" cy="38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45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95EC979-16EE-918C-A197-7750EE532D48}"/>
              </a:ext>
            </a:extLst>
          </p:cNvPr>
          <p:cNvSpPr>
            <a:spLocks noGrp="1"/>
          </p:cNvSpPr>
          <p:nvPr/>
        </p:nvSpPr>
        <p:spPr>
          <a:xfrm>
            <a:off x="603669" y="1377246"/>
            <a:ext cx="6794707" cy="32038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This project aims to improve the quality of reaction yield prediction based on fingerprints as state-of-the-art reaction representations.</a:t>
            </a:r>
            <a:endParaRPr lang="ru-RU" sz="1600" dirty="0"/>
          </a:p>
        </p:txBody>
      </p:sp>
      <p:pic>
        <p:nvPicPr>
          <p:cNvPr id="5" name="Рисунок 6" descr="Попасть в яблочко">
            <a:extLst>
              <a:ext uri="{FF2B5EF4-FFF2-40B4-BE49-F238E27FC236}">
                <a16:creationId xmlns:a16="http://schemas.microsoft.com/office/drawing/2014/main" id="{A525D81E-AB01-97E0-2645-FA288A683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450" y="3228065"/>
            <a:ext cx="685456" cy="685456"/>
          </a:xfrm>
          <a:prstGeom prst="rect">
            <a:avLst/>
          </a:prstGeom>
        </p:spPr>
      </p:pic>
      <p:pic>
        <p:nvPicPr>
          <p:cNvPr id="6" name="Рисунок 7" descr="Попасть в яблочко">
            <a:extLst>
              <a:ext uri="{FF2B5EF4-FFF2-40B4-BE49-F238E27FC236}">
                <a16:creationId xmlns:a16="http://schemas.microsoft.com/office/drawing/2014/main" id="{E6ED3E18-E07A-99A9-6729-3C3C123C8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450" y="4172683"/>
            <a:ext cx="685456" cy="685456"/>
          </a:xfrm>
          <a:prstGeom prst="rect">
            <a:avLst/>
          </a:prstGeom>
        </p:spPr>
      </p:pic>
      <p:pic>
        <p:nvPicPr>
          <p:cNvPr id="7" name="Рисунок 8" descr="Попасть в яблочко">
            <a:extLst>
              <a:ext uri="{FF2B5EF4-FFF2-40B4-BE49-F238E27FC236}">
                <a16:creationId xmlns:a16="http://schemas.microsoft.com/office/drawing/2014/main" id="{C36CD4D7-788A-17AB-F67C-BE0013619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450" y="5111670"/>
            <a:ext cx="685456" cy="685456"/>
          </a:xfrm>
          <a:prstGeom prst="rect">
            <a:avLst/>
          </a:prstGeom>
        </p:spPr>
      </p:pic>
      <p:pic>
        <p:nvPicPr>
          <p:cNvPr id="8" name="Рисунок 9" descr="Попасть в яблочко">
            <a:extLst>
              <a:ext uri="{FF2B5EF4-FFF2-40B4-BE49-F238E27FC236}">
                <a16:creationId xmlns:a16="http://schemas.microsoft.com/office/drawing/2014/main" id="{A1028F8E-5569-073C-AD0F-1836480AB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1033" y="3225851"/>
            <a:ext cx="685456" cy="685456"/>
          </a:xfrm>
          <a:prstGeom prst="rect">
            <a:avLst/>
          </a:prstGeom>
        </p:spPr>
      </p:pic>
      <p:pic>
        <p:nvPicPr>
          <p:cNvPr id="10" name="Рисунок 11" descr="Попасть в яблочко">
            <a:extLst>
              <a:ext uri="{FF2B5EF4-FFF2-40B4-BE49-F238E27FC236}">
                <a16:creationId xmlns:a16="http://schemas.microsoft.com/office/drawing/2014/main" id="{6133FFE2-8269-8F6D-8F29-323EAE8B1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8064" y="4211992"/>
            <a:ext cx="685456" cy="685456"/>
          </a:xfrm>
          <a:prstGeom prst="rect">
            <a:avLst/>
          </a:prstGeom>
        </p:spPr>
      </p:pic>
      <p:sp>
        <p:nvSpPr>
          <p:cNvPr id="11" name="Текст 1">
            <a:extLst>
              <a:ext uri="{FF2B5EF4-FFF2-40B4-BE49-F238E27FC236}">
                <a16:creationId xmlns:a16="http://schemas.microsoft.com/office/drawing/2014/main" id="{9B4F9116-21E4-1679-E538-92ED73629195}"/>
              </a:ext>
            </a:extLst>
          </p:cNvPr>
          <p:cNvSpPr txBox="1">
            <a:spLocks/>
          </p:cNvSpPr>
          <p:nvPr/>
        </p:nvSpPr>
        <p:spPr>
          <a:xfrm>
            <a:off x="1489844" y="3306583"/>
            <a:ext cx="4662251" cy="66311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To study the existing models, their main features, advantages and disadvantages </a:t>
            </a:r>
            <a:endParaRPr lang="ru-RU" sz="1600" dirty="0"/>
          </a:p>
        </p:txBody>
      </p:sp>
      <p:sp>
        <p:nvSpPr>
          <p:cNvPr id="12" name="Текст 1">
            <a:extLst>
              <a:ext uri="{FF2B5EF4-FFF2-40B4-BE49-F238E27FC236}">
                <a16:creationId xmlns:a16="http://schemas.microsoft.com/office/drawing/2014/main" id="{023B2E76-3F66-F36D-2BF4-8A462406462F}"/>
              </a:ext>
            </a:extLst>
          </p:cNvPr>
          <p:cNvSpPr txBox="1">
            <a:spLocks/>
          </p:cNvSpPr>
          <p:nvPr/>
        </p:nvSpPr>
        <p:spPr>
          <a:xfrm>
            <a:off x="1489844" y="4291982"/>
            <a:ext cx="4662251" cy="66311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Analyze and preprocess reactions USPTO dataset</a:t>
            </a:r>
            <a:endParaRPr lang="ru-RU" sz="1600" dirty="0"/>
          </a:p>
        </p:txBody>
      </p:sp>
      <p:sp>
        <p:nvSpPr>
          <p:cNvPr id="13" name="Текст 1">
            <a:extLst>
              <a:ext uri="{FF2B5EF4-FFF2-40B4-BE49-F238E27FC236}">
                <a16:creationId xmlns:a16="http://schemas.microsoft.com/office/drawing/2014/main" id="{0B195889-3350-E7B4-7027-C22B4B303B43}"/>
              </a:ext>
            </a:extLst>
          </p:cNvPr>
          <p:cNvSpPr txBox="1">
            <a:spLocks/>
          </p:cNvSpPr>
          <p:nvPr/>
        </p:nvSpPr>
        <p:spPr>
          <a:xfrm>
            <a:off x="1489844" y="5152489"/>
            <a:ext cx="4662251" cy="66311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To create reaction and molecular fingerprints</a:t>
            </a:r>
            <a:endParaRPr lang="ru-RU" sz="1600" dirty="0"/>
          </a:p>
        </p:txBody>
      </p:sp>
      <p:sp>
        <p:nvSpPr>
          <p:cNvPr id="14" name="Текст 1">
            <a:extLst>
              <a:ext uri="{FF2B5EF4-FFF2-40B4-BE49-F238E27FC236}">
                <a16:creationId xmlns:a16="http://schemas.microsoft.com/office/drawing/2014/main" id="{7B551FC2-48ED-409A-8003-4B179EBD952B}"/>
              </a:ext>
            </a:extLst>
          </p:cNvPr>
          <p:cNvSpPr txBox="1">
            <a:spLocks/>
          </p:cNvSpPr>
          <p:nvPr/>
        </p:nvSpPr>
        <p:spPr>
          <a:xfrm>
            <a:off x="7016332" y="3428662"/>
            <a:ext cx="4662251" cy="66311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To develop a model for yield prediction</a:t>
            </a:r>
            <a:endParaRPr lang="ru-RU" sz="1600" dirty="0"/>
          </a:p>
        </p:txBody>
      </p:sp>
      <p:sp>
        <p:nvSpPr>
          <p:cNvPr id="16" name="Текст 1">
            <a:extLst>
              <a:ext uri="{FF2B5EF4-FFF2-40B4-BE49-F238E27FC236}">
                <a16:creationId xmlns:a16="http://schemas.microsoft.com/office/drawing/2014/main" id="{BBD4CB1C-1ECD-CEB1-B46E-0B3685922117}"/>
              </a:ext>
            </a:extLst>
          </p:cNvPr>
          <p:cNvSpPr txBox="1">
            <a:spLocks/>
          </p:cNvSpPr>
          <p:nvPr/>
        </p:nvSpPr>
        <p:spPr>
          <a:xfrm>
            <a:off x="7063363" y="4291982"/>
            <a:ext cx="4662251" cy="66311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To compare metrics with other researchers</a:t>
            </a:r>
            <a:endParaRPr lang="ru-RU" sz="1600" dirty="0"/>
          </a:p>
        </p:txBody>
      </p:sp>
      <p:pic>
        <p:nvPicPr>
          <p:cNvPr id="17" name="Рисунок 21">
            <a:extLst>
              <a:ext uri="{FF2B5EF4-FFF2-40B4-BE49-F238E27FC236}">
                <a16:creationId xmlns:a16="http://schemas.microsoft.com/office/drawing/2014/main" id="{A19721CA-079F-63DB-4322-7A7FB9B41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227" y="1042399"/>
            <a:ext cx="3718013" cy="1136784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518D29AC-A526-C4BB-1E5C-808165656414}"/>
              </a:ext>
            </a:extLst>
          </p:cNvPr>
          <p:cNvSpPr txBox="1">
            <a:spLocks/>
          </p:cNvSpPr>
          <p:nvPr/>
        </p:nvSpPr>
        <p:spPr>
          <a:xfrm>
            <a:off x="609520" y="540522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nsolas" panose="020B0609020204030204" pitchFamily="49" charset="0"/>
              </a:rPr>
              <a:t>Purpose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3985E4-2849-0252-58E1-E67C56ED816E}"/>
              </a:ext>
            </a:extLst>
          </p:cNvPr>
          <p:cNvSpPr txBox="1">
            <a:spLocks/>
          </p:cNvSpPr>
          <p:nvPr/>
        </p:nvSpPr>
        <p:spPr>
          <a:xfrm>
            <a:off x="603669" y="2162177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nsolas" panose="020B0609020204030204" pitchFamily="49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46977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E9B13363-FC12-9C70-7F75-86C98C69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21" y="2350470"/>
            <a:ext cx="2603023" cy="2675329"/>
          </a:xfrm>
          <a:prstGeom prst="rect">
            <a:avLst/>
          </a:prstGeom>
          <a:ln w="28575">
            <a:noFill/>
          </a:ln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D812830-3E8E-7FA8-EDC1-7253C40E77DA}"/>
              </a:ext>
            </a:extLst>
          </p:cNvPr>
          <p:cNvSpPr txBox="1">
            <a:spLocks/>
          </p:cNvSpPr>
          <p:nvPr/>
        </p:nvSpPr>
        <p:spPr>
          <a:xfrm>
            <a:off x="3298919" y="2238382"/>
            <a:ext cx="5104734" cy="1851839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i="1" dirty="0"/>
              <a:t>SMILES (Simplified Molecular Input Line Entry System)</a:t>
            </a:r>
          </a:p>
          <a:p>
            <a:pPr marL="0" indent="0">
              <a:buNone/>
            </a:pPr>
            <a:r>
              <a:rPr lang="en-US" sz="1400" dirty="0"/>
              <a:t>SMILES is obtained by assigning a number to each atom in the molecule and then traversing  the molecular graph using that order. Reaction SMILES (SMARTS) can be obtained from reactants’ and products’ SMILES.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8673F12F-6623-39BE-495F-7259597BAE25}"/>
              </a:ext>
            </a:extLst>
          </p:cNvPr>
          <p:cNvSpPr txBox="1">
            <a:spLocks/>
          </p:cNvSpPr>
          <p:nvPr/>
        </p:nvSpPr>
        <p:spPr>
          <a:xfrm>
            <a:off x="597521" y="1300298"/>
            <a:ext cx="10856312" cy="38729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Molecular representations allow us to represent chemical compounds in a syntax that would be </a:t>
            </a:r>
            <a:r>
              <a:rPr lang="en-US" i="1" dirty="0"/>
              <a:t>readable by computer</a:t>
            </a:r>
            <a:r>
              <a:rPr lang="en-US" dirty="0"/>
              <a:t>. In this project three types of molecular representations are used:</a:t>
            </a:r>
            <a:endParaRPr lang="ru-RU" dirty="0"/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6AC52C99-D059-DDBC-3150-D113BEBA9B32}"/>
              </a:ext>
            </a:extLst>
          </p:cNvPr>
          <p:cNvSpPr txBox="1">
            <a:spLocks/>
          </p:cNvSpPr>
          <p:nvPr/>
        </p:nvSpPr>
        <p:spPr>
          <a:xfrm>
            <a:off x="3555750" y="4694323"/>
            <a:ext cx="4939853" cy="16703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i="1" dirty="0"/>
              <a:t>Morgan circular fingerprints (ECFP)</a:t>
            </a:r>
          </a:p>
          <a:p>
            <a:pPr marL="0" indent="0" algn="r">
              <a:buNone/>
            </a:pPr>
            <a:r>
              <a:rPr lang="en-US" sz="1400" dirty="0"/>
              <a:t>In this type of representation heavy atoms (non-hydrogen) are encoded into multiple circular layers up to a given radius. Each substructure creates a bit in a bit-string. Reaction fingerprints represent a symmetrical difference between fingerprints of products and reactants.</a:t>
            </a:r>
          </a:p>
        </p:txBody>
      </p:sp>
      <p:pic>
        <p:nvPicPr>
          <p:cNvPr id="6" name="Рисунок 23">
            <a:extLst>
              <a:ext uri="{FF2B5EF4-FFF2-40B4-BE49-F238E27FC236}">
                <a16:creationId xmlns:a16="http://schemas.microsoft.com/office/drawing/2014/main" id="{EB63D152-A525-AD1A-CA60-DEEF6A101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404" y="3276068"/>
            <a:ext cx="2889429" cy="2836510"/>
          </a:xfrm>
          <a:prstGeom prst="rect">
            <a:avLst/>
          </a:prstGeom>
          <a:ln w="28575">
            <a:noFill/>
          </a:ln>
        </p:spPr>
      </p:pic>
      <p:sp>
        <p:nvSpPr>
          <p:cNvPr id="7" name="Текст 2">
            <a:extLst>
              <a:ext uri="{FF2B5EF4-FFF2-40B4-BE49-F238E27FC236}">
                <a16:creationId xmlns:a16="http://schemas.microsoft.com/office/drawing/2014/main" id="{2A73EFF7-50D2-6B01-2CA1-5FE964C1571E}"/>
              </a:ext>
            </a:extLst>
          </p:cNvPr>
          <p:cNvSpPr>
            <a:spLocks noGrp="1"/>
          </p:cNvSpPr>
          <p:nvPr/>
        </p:nvSpPr>
        <p:spPr>
          <a:xfrm>
            <a:off x="775360" y="447056"/>
            <a:ext cx="8978160" cy="5052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9E91981-2408-A92B-601E-605C6CF381CF}"/>
              </a:ext>
            </a:extLst>
          </p:cNvPr>
          <p:cNvSpPr txBox="1">
            <a:spLocks/>
          </p:cNvSpPr>
          <p:nvPr/>
        </p:nvSpPr>
        <p:spPr>
          <a:xfrm>
            <a:off x="609520" y="540522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nsolas" panose="020B0609020204030204" pitchFamily="49" charset="0"/>
              </a:rPr>
              <a:t>Basic theoretical provisions</a:t>
            </a:r>
          </a:p>
        </p:txBody>
      </p:sp>
    </p:spTree>
    <p:extLst>
      <p:ext uri="{BB962C8B-B14F-4D97-AF65-F5344CB8AC3E}">
        <p14:creationId xmlns:p14="http://schemas.microsoft.com/office/powerpoint/2010/main" val="315602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4467-7670-157A-60DD-5A973AC72EE6}"/>
              </a:ext>
            </a:extLst>
          </p:cNvPr>
          <p:cNvSpPr txBox="1">
            <a:spLocks/>
          </p:cNvSpPr>
          <p:nvPr/>
        </p:nvSpPr>
        <p:spPr>
          <a:xfrm>
            <a:off x="609520" y="540522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nsolas" panose="020B0609020204030204" pitchFamily="49" charset="0"/>
              </a:rPr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7F901-29BC-4468-6734-F0F314C1E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253" y="1151855"/>
            <a:ext cx="4020111" cy="3000794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E2AFF1AA-126F-9C29-D7A0-6A2635D0B2CE}"/>
              </a:ext>
            </a:extLst>
          </p:cNvPr>
          <p:cNvSpPr>
            <a:spLocks noGrp="1"/>
          </p:cNvSpPr>
          <p:nvPr/>
        </p:nvSpPr>
        <p:spPr>
          <a:xfrm>
            <a:off x="609520" y="1413938"/>
            <a:ext cx="6794707" cy="9359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organic reactions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yields (%)</a:t>
            </a:r>
            <a:endParaRPr lang="ru-RU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F0D18-3B07-BC32-6AF5-C62E91DEE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357" y="2611993"/>
            <a:ext cx="5449060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3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269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Prediction of Chemical Reaction Yields with Enhanced Reaction Representations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Chemical Reaction Yields with Enhanced Reaction Representations</dc:title>
  <dc:creator>computer</dc:creator>
  <cp:lastModifiedBy>computer</cp:lastModifiedBy>
  <cp:revision>1</cp:revision>
  <dcterms:created xsi:type="dcterms:W3CDTF">2023-09-22T08:09:03Z</dcterms:created>
  <dcterms:modified xsi:type="dcterms:W3CDTF">2023-09-22T08:25:42Z</dcterms:modified>
</cp:coreProperties>
</file>