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66BB757F-6595-452A-8FAB-B830C3FC6640}" type="datetimeFigureOut">
              <a:rPr lang="ru-RU" smtClean="0"/>
              <a:t>10.01.2025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D8070037-BB3A-4D4E-A2BD-91696FE5B1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2846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B757F-6595-452A-8FAB-B830C3FC6640}" type="datetimeFigureOut">
              <a:rPr lang="ru-RU" smtClean="0"/>
              <a:t>10.01.2025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70037-BB3A-4D4E-A2BD-91696FE5B1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027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B757F-6595-452A-8FAB-B830C3FC6640}" type="datetimeFigureOut">
              <a:rPr lang="ru-RU" smtClean="0"/>
              <a:t>10.01.2025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70037-BB3A-4D4E-A2BD-91696FE5B1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3144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B757F-6595-452A-8FAB-B830C3FC6640}" type="datetimeFigureOut">
              <a:rPr lang="ru-RU" smtClean="0"/>
              <a:t>10.01.2025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70037-BB3A-4D4E-A2BD-91696FE5B1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1059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B757F-6595-452A-8FAB-B830C3FC6640}" type="datetimeFigureOut">
              <a:rPr lang="ru-RU" smtClean="0"/>
              <a:t>10.01.2025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70037-BB3A-4D4E-A2BD-91696FE5B1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0987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B757F-6595-452A-8FAB-B830C3FC6640}" type="datetimeFigureOut">
              <a:rPr lang="ru-RU" smtClean="0"/>
              <a:t>10.01.2025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70037-BB3A-4D4E-A2BD-91696FE5B1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0970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B757F-6595-452A-8FAB-B830C3FC6640}" type="datetimeFigureOut">
              <a:rPr lang="ru-RU" smtClean="0"/>
              <a:t>10.01.2025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70037-BB3A-4D4E-A2BD-91696FE5B1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831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B757F-6595-452A-8FAB-B830C3FC6640}" type="datetimeFigureOut">
              <a:rPr lang="ru-RU" smtClean="0"/>
              <a:t>10.01.2025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70037-BB3A-4D4E-A2BD-91696FE5B1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3078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B757F-6595-452A-8FAB-B830C3FC6640}" type="datetimeFigureOut">
              <a:rPr lang="ru-RU" smtClean="0"/>
              <a:t>10.01.2025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70037-BB3A-4D4E-A2BD-91696FE5B1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2938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B757F-6595-452A-8FAB-B830C3FC6640}" type="datetimeFigureOut">
              <a:rPr lang="ru-RU" smtClean="0"/>
              <a:t>10.01.2025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D8070037-BB3A-4D4E-A2BD-91696FE5B1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4602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66BB757F-6595-452A-8FAB-B830C3FC6640}" type="datetimeFigureOut">
              <a:rPr lang="ru-RU" smtClean="0"/>
              <a:t>10.01.2025</a:t>
            </a:fld>
            <a:endParaRPr lang="ru-RU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ru-RU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D8070037-BB3A-4D4E-A2BD-91696FE5B1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42104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66BB757F-6595-452A-8FAB-B830C3FC6640}" type="datetimeFigureOut">
              <a:rPr lang="ru-RU" smtClean="0"/>
              <a:t>10.01.2025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D8070037-BB3A-4D4E-A2BD-91696FE5B1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1705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2347F1-5B85-4B93-8D42-C7FC0886E0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4325" y="176529"/>
            <a:ext cx="11601450" cy="3481072"/>
          </a:xfrm>
        </p:spPr>
        <p:txBody>
          <a:bodyPr/>
          <a:lstStyle/>
          <a:p>
            <a:pPr algn="ctr"/>
            <a:r>
              <a:rPr lang="ru-RU" sz="32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ЛАБОРАТОРНАЯ РАБОТА №</a:t>
            </a:r>
            <a:r>
              <a:rPr lang="en-US" sz="3200" b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6</a:t>
            </a:r>
            <a:br>
              <a:rPr lang="en-US" sz="32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32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 дисциплине: «</a:t>
            </a:r>
            <a:r>
              <a:rPr lang="ru-RU" sz="3200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Системы хранения и обработки данных</a:t>
            </a:r>
            <a:r>
              <a:rPr lang="ru-RU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»</a:t>
            </a:r>
            <a:br>
              <a:rPr lang="ru-RU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Тема: «</a:t>
            </a:r>
            <a:r>
              <a:rPr lang="ru-RU" sz="2800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Развертывание СУБД </a:t>
            </a:r>
            <a:r>
              <a:rPr lang="en-US" sz="2800" u="sng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Postgre</a:t>
            </a:r>
            <a:r>
              <a:rPr lang="ru-RU" sz="2800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с использованием средств автоматизации развертывания и управлениями приложениями</a:t>
            </a:r>
            <a:r>
              <a:rPr lang="ru-RU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»</a:t>
            </a:r>
            <a:endParaRPr lang="ru-RU" sz="32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6DF5AE7-59B7-40A3-9E74-9D0D98D4D5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87574" y="5762624"/>
            <a:ext cx="9228201" cy="795021"/>
          </a:xfrm>
        </p:spPr>
        <p:txBody>
          <a:bodyPr/>
          <a:lstStyle/>
          <a:p>
            <a:pPr algn="r"/>
            <a:r>
              <a:rPr lang="ru-RU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Выполнила работу студентка </a:t>
            </a:r>
            <a:r>
              <a:rPr lang="ru-RU" sz="16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группы змИИВТ-241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ru-RU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6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Быкова А.О.</a:t>
            </a:r>
          </a:p>
          <a:p>
            <a:pPr algn="r"/>
            <a:r>
              <a:rPr lang="ru-RU" sz="16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Принял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ru-RU" sz="16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Короленко В.В.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576542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2347F1-5B85-4B93-8D42-C7FC0886E0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9099" y="176530"/>
            <a:ext cx="11496676" cy="509906"/>
          </a:xfrm>
        </p:spPr>
        <p:txBody>
          <a:bodyPr/>
          <a:lstStyle/>
          <a:p>
            <a:pPr algn="ctr"/>
            <a:r>
              <a:rPr lang="ru-RU" sz="3200" i="1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Ход работы</a:t>
            </a:r>
            <a:r>
              <a:rPr lang="en-US" sz="3200" i="1" u="sng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32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6DF5AE7-59B7-40A3-9E74-9D0D98D4D5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9100" y="895350"/>
            <a:ext cx="11496675" cy="5662295"/>
          </a:xfrm>
        </p:spPr>
        <p:txBody>
          <a:bodyPr>
            <a:normAutofit/>
          </a:bodyPr>
          <a:lstStyle/>
          <a:p>
            <a:pPr algn="just">
              <a:lnSpc>
                <a:spcPct val="90000"/>
              </a:lnSpc>
            </a:pPr>
            <a:r>
              <a:rPr lang="ru-RU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Контейнер добавлен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</a:pPr>
            <a:endParaRPr lang="ru-RU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52B97E53-CFA6-4131-8986-22828816CF7E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924" y="1257299"/>
            <a:ext cx="10163176" cy="5509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7982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2347F1-5B85-4B93-8D42-C7FC0886E0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9099" y="176530"/>
            <a:ext cx="11496676" cy="509906"/>
          </a:xfrm>
        </p:spPr>
        <p:txBody>
          <a:bodyPr/>
          <a:lstStyle/>
          <a:p>
            <a:pPr algn="ctr"/>
            <a:r>
              <a:rPr lang="ru-RU" sz="3200" i="1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Ход работы</a:t>
            </a:r>
            <a:r>
              <a:rPr lang="en-US" sz="3200" i="1" u="sng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32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6DF5AE7-59B7-40A3-9E74-9D0D98D4D5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9100" y="895350"/>
            <a:ext cx="11496675" cy="5662295"/>
          </a:xfrm>
        </p:spPr>
        <p:txBody>
          <a:bodyPr>
            <a:normAutofit/>
          </a:bodyPr>
          <a:lstStyle/>
          <a:p>
            <a:pPr algn="just">
              <a:lnSpc>
                <a:spcPct val="90000"/>
              </a:lnSpc>
            </a:pPr>
            <a:r>
              <a:rPr lang="ru-RU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База подключилась и данные, добавленные в БД с помощью 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SQL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-скрипта, появились в ней:</a:t>
            </a:r>
          </a:p>
          <a:p>
            <a:pPr algn="just">
              <a:lnSpc>
                <a:spcPct val="90000"/>
              </a:lnSpc>
            </a:pP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66C30B3-F759-4AAE-BDBB-C48EF3BA80F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611630"/>
            <a:ext cx="4859020" cy="477774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FFAA035-840D-45FC-BA51-B6AE13E9D381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0175" y="1876425"/>
            <a:ext cx="6829425" cy="4248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5400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2347F1-5B85-4B93-8D42-C7FC0886E0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9100" y="300355"/>
            <a:ext cx="11496676" cy="509906"/>
          </a:xfrm>
        </p:spPr>
        <p:txBody>
          <a:bodyPr/>
          <a:lstStyle/>
          <a:p>
            <a:pPr algn="ctr"/>
            <a:r>
              <a:rPr lang="ru-RU" sz="3200" i="1" u="sng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Контрольный вопросы</a:t>
            </a:r>
            <a:r>
              <a:rPr lang="en-US" sz="3200" i="1" u="sng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32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6DF5AE7-59B7-40A3-9E74-9D0D98D4D5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9100" y="1123950"/>
            <a:ext cx="11496675" cy="5433695"/>
          </a:xfrm>
        </p:spPr>
        <p:txBody>
          <a:bodyPr>
            <a:normAutofit/>
          </a:bodyPr>
          <a:lstStyle/>
          <a:p>
            <a:pPr marL="342900" lvl="0" indent="-342900" algn="just">
              <a:lnSpc>
                <a:spcPct val="90000"/>
              </a:lnSpc>
              <a:buFont typeface="+mj-lt"/>
              <a:buAutoNum type="arabicParenR"/>
            </a:pPr>
            <a:r>
              <a:rPr lang="ru-RU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Что такое </a:t>
            </a:r>
            <a:r>
              <a:rPr lang="en-US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Docker</a:t>
            </a:r>
            <a:r>
              <a:rPr lang="ru-RU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? – </a:t>
            </a:r>
            <a:r>
              <a:rPr lang="ru-RU" sz="1800" i="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это открытая платформа для разработки приложений</a:t>
            </a:r>
            <a:r>
              <a:rPr lang="ru-RU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Одновременно с этим, </a:t>
            </a:r>
            <a:r>
              <a:rPr lang="en-US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Docker</a:t>
            </a:r>
            <a:r>
              <a:rPr lang="ru-RU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– это компания, которая разрабатывает и продвигает эту технологию.</a:t>
            </a:r>
          </a:p>
          <a:p>
            <a:pPr marL="342900" lvl="0" indent="-342900" algn="just">
              <a:lnSpc>
                <a:spcPct val="90000"/>
              </a:lnSpc>
              <a:buFont typeface="+mj-lt"/>
              <a:buAutoNum type="arabicParenR"/>
            </a:pPr>
            <a:r>
              <a:rPr lang="ru-RU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Зачем нужен </a:t>
            </a:r>
            <a:r>
              <a:rPr lang="en-US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Docker</a:t>
            </a:r>
            <a:r>
              <a:rPr lang="ru-RU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? - для разработки, доставки и запуска контейнерных приложений</a:t>
            </a:r>
          </a:p>
          <a:p>
            <a:pPr marL="342900" lvl="0" indent="-342900" algn="just">
              <a:lnSpc>
                <a:spcPct val="90000"/>
              </a:lnSpc>
              <a:buFont typeface="+mj-lt"/>
              <a:buAutoNum type="arabicParenR"/>
            </a:pPr>
            <a:r>
              <a:rPr lang="ru-RU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Что такое </a:t>
            </a:r>
            <a:r>
              <a:rPr lang="en-US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docker</a:t>
            </a:r>
            <a:r>
              <a:rPr lang="ru-RU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-образ? - это </a:t>
            </a:r>
            <a:r>
              <a:rPr lang="ru-RU" sz="18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read-only</a:t>
            </a:r>
            <a:r>
              <a:rPr lang="ru-RU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шаблон. Образы используются для создания контейнеров.</a:t>
            </a:r>
          </a:p>
          <a:p>
            <a:pPr marL="342900" lvl="0" indent="-342900" algn="just">
              <a:lnSpc>
                <a:spcPct val="90000"/>
              </a:lnSpc>
              <a:buFont typeface="+mj-lt"/>
              <a:buAutoNum type="arabicParenR"/>
            </a:pPr>
            <a:r>
              <a:rPr lang="ru-RU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Что такое </a:t>
            </a:r>
            <a:r>
              <a:rPr lang="en-US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docker</a:t>
            </a:r>
            <a:r>
              <a:rPr lang="ru-RU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-контейнер? - это среда выполнения со всеми необходимыми компонентами, такими как код, зависимости и библиотеки, которые необходимы для запуска кода приложения без использования зависимостей хост-машины</a:t>
            </a:r>
          </a:p>
          <a:p>
            <a:pPr marL="342900" lvl="0" indent="-342900" algn="just">
              <a:lnSpc>
                <a:spcPct val="90000"/>
              </a:lnSpc>
              <a:buFont typeface="+mj-lt"/>
              <a:buAutoNum type="arabicParenR"/>
            </a:pPr>
            <a:r>
              <a:rPr lang="ru-RU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Что такое </a:t>
            </a:r>
            <a:r>
              <a:rPr lang="en-US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volume</a:t>
            </a:r>
            <a:r>
              <a:rPr lang="ru-RU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и зачем он нужен? – </a:t>
            </a:r>
            <a:r>
              <a:rPr lang="en-US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volume </a:t>
            </a:r>
            <a:r>
              <a:rPr lang="ru-RU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это постоянные хранилища данных вашего контейнера. Когда </a:t>
            </a:r>
            <a:r>
              <a:rPr lang="ru-RU" sz="18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Docker</a:t>
            </a:r>
            <a:r>
              <a:rPr lang="ru-RU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контейнер перезапускается, все его данные, которые не хранятся в </a:t>
            </a:r>
            <a:r>
              <a:rPr lang="ru-RU" sz="18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volume</a:t>
            </a:r>
            <a:r>
              <a:rPr lang="ru-RU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очищаются.</a:t>
            </a:r>
          </a:p>
          <a:p>
            <a:pPr marL="342900" lvl="0" indent="-342900" algn="just">
              <a:lnSpc>
                <a:spcPct val="90000"/>
              </a:lnSpc>
              <a:buFont typeface="+mj-lt"/>
              <a:buAutoNum type="arabicParenR"/>
            </a:pPr>
            <a:r>
              <a:rPr lang="ru-RU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Что такое </a:t>
            </a:r>
            <a:r>
              <a:rPr lang="en-US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docker</a:t>
            </a:r>
            <a:r>
              <a:rPr lang="ru-RU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compose</a:t>
            </a:r>
            <a:r>
              <a:rPr lang="ru-RU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? - файл </a:t>
            </a:r>
            <a:r>
              <a:rPr lang="ru-RU" sz="18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docker-compose</a:t>
            </a:r>
            <a:r>
              <a:rPr lang="ru-RU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 </a:t>
            </a:r>
            <a:r>
              <a:rPr lang="ru-RU" sz="18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yml</a:t>
            </a:r>
            <a:r>
              <a:rPr lang="ru-RU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позволяет настраивать и документировать все зависимости служб вашего приложения</a:t>
            </a:r>
          </a:p>
          <a:p>
            <a:pPr marL="342900" lvl="0" indent="-342900" algn="just">
              <a:lnSpc>
                <a:spcPct val="90000"/>
              </a:lnSpc>
              <a:buFont typeface="+mj-lt"/>
              <a:buAutoNum type="arabicParenR"/>
            </a:pPr>
            <a:r>
              <a:rPr lang="ru-RU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 чем разница между </a:t>
            </a:r>
            <a:r>
              <a:rPr lang="ru-RU" sz="18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dockerfile</a:t>
            </a:r>
            <a:r>
              <a:rPr lang="ru-RU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и </a:t>
            </a:r>
            <a:r>
              <a:rPr lang="ru-RU" sz="18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docker-compose</a:t>
            </a:r>
            <a:r>
              <a:rPr lang="ru-RU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?- </a:t>
            </a:r>
            <a:r>
              <a:rPr lang="ru-RU" sz="18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Dockerfile</a:t>
            </a:r>
            <a:r>
              <a:rPr lang="ru-RU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— файл-инструкция для сборки образа. </a:t>
            </a:r>
            <a:r>
              <a:rPr lang="ru-RU" sz="18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Docker</a:t>
            </a:r>
            <a:r>
              <a:rPr lang="ru-RU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Compose</a:t>
            </a:r>
            <a:r>
              <a:rPr lang="ru-RU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— инструмент для управления несколькими контейнерами. </a:t>
            </a:r>
          </a:p>
          <a:p>
            <a:pPr marL="342900" lvl="0" indent="-342900" algn="just">
              <a:lnSpc>
                <a:spcPct val="90000"/>
              </a:lnSpc>
              <a:buFont typeface="+mj-lt"/>
              <a:buAutoNum type="arabicParenR"/>
            </a:pPr>
            <a:r>
              <a:rPr lang="ru-RU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Какая команда позволяет отправлять различные задания в запущенный докер-контейнер? - Команда «</a:t>
            </a:r>
            <a:r>
              <a:rPr lang="en-US" sz="1800" i="1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docker exec</a:t>
            </a:r>
            <a:r>
              <a:rPr lang="ru-RU" sz="1800" i="1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-</a:t>
            </a:r>
            <a:r>
              <a:rPr lang="en-US" sz="1800" i="1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 test </a:t>
            </a:r>
            <a:r>
              <a:rPr lang="en-US" sz="1800" i="1" dirty="0" err="1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psql</a:t>
            </a:r>
            <a:r>
              <a:rPr lang="ru-RU" sz="1800" i="1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-</a:t>
            </a:r>
            <a:r>
              <a:rPr lang="en-US" sz="1800" i="1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 user</a:t>
            </a:r>
            <a:r>
              <a:rPr lang="ru-RU" sz="1800" i="1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-</a:t>
            </a:r>
            <a:r>
              <a:rPr lang="en-US" sz="1800" i="1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 database</a:t>
            </a:r>
            <a:r>
              <a:rPr lang="ru-RU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»</a:t>
            </a:r>
          </a:p>
          <a:p>
            <a:pPr algn="just">
              <a:lnSpc>
                <a:spcPct val="90000"/>
              </a:lnSpc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01550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2347F1-5B85-4B93-8D42-C7FC0886E0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9099" y="176529"/>
            <a:ext cx="11496676" cy="795021"/>
          </a:xfrm>
        </p:spPr>
        <p:txBody>
          <a:bodyPr/>
          <a:lstStyle/>
          <a:p>
            <a:pPr algn="ctr"/>
            <a:endParaRPr lang="ru-RU" sz="32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6DF5AE7-59B7-40A3-9E74-9D0D98D4D5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9100" y="1143000"/>
            <a:ext cx="11496675" cy="5414645"/>
          </a:xfrm>
        </p:spPr>
        <p:txBody>
          <a:bodyPr>
            <a:normAutofit fontScale="92500" lnSpcReduction="20000"/>
          </a:bodyPr>
          <a:lstStyle/>
          <a:p>
            <a:pPr marL="450215" indent="450215" algn="just">
              <a:lnSpc>
                <a:spcPct val="90000"/>
              </a:lnSpc>
              <a:tabLst>
                <a:tab pos="1170305" algn="l"/>
              </a:tabLst>
            </a:pPr>
            <a:r>
              <a:rPr lang="ru-RU" sz="1900" i="1" u="sng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Цель лабораторной работы:</a:t>
            </a:r>
            <a:endParaRPr lang="ru-RU" sz="1900" dirty="0">
              <a:solidFill>
                <a:schemeClr val="tx2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</a:pPr>
            <a:r>
              <a:rPr lang="ru-RU" sz="19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изучить основы работы программного средства для автоматизации развёртывания и управления приложениями в средах с поддержкой контейнеризации </a:t>
            </a:r>
            <a:r>
              <a:rPr lang="en-US" sz="19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Docker</a:t>
            </a:r>
            <a:r>
              <a:rPr lang="ru-RU" sz="19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на примере решения задачи развёртывания СУБД </a:t>
            </a:r>
            <a:r>
              <a:rPr lang="en-US" sz="19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Postgres</a:t>
            </a:r>
            <a:r>
              <a:rPr lang="ru-RU" sz="19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90000"/>
              </a:lnSpc>
            </a:pPr>
            <a:r>
              <a:rPr lang="ru-RU" sz="19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450215" indent="450215" algn="just">
              <a:lnSpc>
                <a:spcPct val="90000"/>
              </a:lnSpc>
              <a:tabLst>
                <a:tab pos="1170305" algn="l"/>
              </a:tabLst>
            </a:pPr>
            <a:r>
              <a:rPr lang="ru-RU" sz="1900" i="1" u="sng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Основные задачи: </a:t>
            </a:r>
            <a:endParaRPr lang="ru-RU" sz="1900" dirty="0">
              <a:solidFill>
                <a:schemeClr val="tx2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90000"/>
              </a:lnSpc>
              <a:buFont typeface="Symbol" panose="05050102010706020507" pitchFamily="18" charset="2"/>
              <a:buChar char=""/>
            </a:pPr>
            <a:r>
              <a:rPr lang="ru-RU" sz="19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установка приложения для работы с </a:t>
            </a:r>
            <a:r>
              <a:rPr lang="en-US" sz="19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Docker</a:t>
            </a:r>
            <a:r>
              <a:rPr lang="ru-RU" sz="19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-контейнерами;</a:t>
            </a:r>
          </a:p>
          <a:p>
            <a:pPr marL="342900" lvl="0" indent="-342900" algn="just">
              <a:lnSpc>
                <a:spcPct val="90000"/>
              </a:lnSpc>
              <a:buFont typeface="Symbol" panose="05050102010706020507" pitchFamily="18" charset="2"/>
              <a:buChar char=""/>
            </a:pPr>
            <a:r>
              <a:rPr lang="ru-RU" sz="19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установка программного средства для работы с СУБД </a:t>
            </a:r>
            <a:r>
              <a:rPr lang="en-US" sz="19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DBeaver</a:t>
            </a:r>
            <a:r>
              <a:rPr lang="ru-RU" sz="19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 marL="342900" lvl="0" indent="-342900" algn="just">
              <a:lnSpc>
                <a:spcPct val="90000"/>
              </a:lnSpc>
              <a:buFont typeface="Symbol" panose="05050102010706020507" pitchFamily="18" charset="2"/>
              <a:buChar char=""/>
            </a:pPr>
            <a:r>
              <a:rPr lang="ru-RU" sz="19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скачивание </a:t>
            </a:r>
            <a:r>
              <a:rPr lang="ru-RU" sz="19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docker</a:t>
            </a:r>
            <a:r>
              <a:rPr lang="ru-RU" sz="19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-образа с СУБД </a:t>
            </a:r>
            <a:r>
              <a:rPr lang="ru-RU" sz="19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postgres</a:t>
            </a:r>
            <a:r>
              <a:rPr lang="ru-RU" sz="19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 marL="342900" lvl="0" indent="-342900" algn="just">
              <a:lnSpc>
                <a:spcPct val="90000"/>
              </a:lnSpc>
              <a:buFont typeface="Symbol" panose="05050102010706020507" pitchFamily="18" charset="2"/>
              <a:buChar char=""/>
            </a:pPr>
            <a:r>
              <a:rPr lang="ru-RU" sz="19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создание </a:t>
            </a:r>
            <a:r>
              <a:rPr lang="en-US" sz="19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Dockerfile</a:t>
            </a:r>
            <a:r>
              <a:rPr lang="ru-RU" sz="19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 marL="342900" lvl="0" indent="-342900" algn="just">
              <a:lnSpc>
                <a:spcPct val="90000"/>
              </a:lnSpc>
              <a:buFont typeface="Symbol" panose="05050102010706020507" pitchFamily="18" charset="2"/>
              <a:buChar char=""/>
            </a:pPr>
            <a:r>
              <a:rPr lang="ru-RU" sz="19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создание образа на основе </a:t>
            </a:r>
            <a:r>
              <a:rPr lang="en-US" sz="19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Dockerfile</a:t>
            </a:r>
            <a:r>
              <a:rPr lang="ru-RU" sz="19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 marL="342900" lvl="0" indent="-342900" algn="just">
              <a:lnSpc>
                <a:spcPct val="90000"/>
              </a:lnSpc>
              <a:buFont typeface="Symbol" panose="05050102010706020507" pitchFamily="18" charset="2"/>
              <a:buChar char=""/>
            </a:pPr>
            <a:r>
              <a:rPr lang="ru-RU" sz="19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запуск контейнера для развёртывания СУБД </a:t>
            </a:r>
            <a:r>
              <a:rPr lang="en-US" sz="19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Postgres</a:t>
            </a:r>
            <a:r>
              <a:rPr lang="ru-RU" sz="19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 marL="342900" lvl="0" indent="-342900" algn="just">
              <a:lnSpc>
                <a:spcPct val="90000"/>
              </a:lnSpc>
              <a:buFont typeface="Symbol" panose="05050102010706020507" pitchFamily="18" charset="2"/>
              <a:buChar char=""/>
            </a:pPr>
            <a:r>
              <a:rPr lang="ru-RU" sz="19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подключение к работающему контейнеру и запуск интерфейса </a:t>
            </a:r>
            <a:r>
              <a:rPr lang="en-US" sz="19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psql</a:t>
            </a:r>
            <a:r>
              <a:rPr lang="ru-RU" sz="19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 marL="342900" lvl="0" indent="-342900" algn="just">
              <a:lnSpc>
                <a:spcPct val="90000"/>
              </a:lnSpc>
              <a:buFont typeface="Symbol" panose="05050102010706020507" pitchFamily="18" charset="2"/>
              <a:buChar char=""/>
            </a:pPr>
            <a:r>
              <a:rPr lang="ru-RU" sz="19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создание контейнера с томом (</a:t>
            </a:r>
            <a:r>
              <a:rPr lang="en-US" sz="19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volume</a:t>
            </a:r>
            <a:r>
              <a:rPr lang="ru-RU" sz="19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</a:p>
          <a:p>
            <a:pPr marL="342900" lvl="0" indent="-342900" algn="just">
              <a:lnSpc>
                <a:spcPct val="90000"/>
              </a:lnSpc>
              <a:buFont typeface="Symbol" panose="05050102010706020507" pitchFamily="18" charset="2"/>
              <a:buChar char=""/>
            </a:pPr>
            <a:r>
              <a:rPr lang="ru-RU" sz="19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создание контейнера с использованием файла </a:t>
            </a:r>
            <a:r>
              <a:rPr lang="en-US" sz="19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docker</a:t>
            </a:r>
            <a:r>
              <a:rPr lang="ru-RU" sz="19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9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compose</a:t>
            </a:r>
            <a:r>
              <a:rPr lang="ru-RU" sz="19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9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yml</a:t>
            </a:r>
            <a:endParaRPr lang="ru-RU" sz="1900" dirty="0">
              <a:solidFill>
                <a:schemeClr val="tx2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2140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2347F1-5B85-4B93-8D42-C7FC0886E0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9099" y="176530"/>
            <a:ext cx="11496676" cy="652146"/>
          </a:xfrm>
        </p:spPr>
        <p:txBody>
          <a:bodyPr/>
          <a:lstStyle/>
          <a:p>
            <a:pPr algn="ctr"/>
            <a:r>
              <a:rPr lang="ru-RU" sz="3200" i="1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Ход работы</a:t>
            </a:r>
            <a:r>
              <a:rPr lang="en-US" sz="3200" i="1" u="sng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32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6DF5AE7-59B7-40A3-9E74-9D0D98D4D5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9100" y="828676"/>
            <a:ext cx="11496675" cy="5728969"/>
          </a:xfrm>
        </p:spPr>
        <p:txBody>
          <a:bodyPr>
            <a:normAutofit/>
          </a:bodyPr>
          <a:lstStyle/>
          <a:p>
            <a:pPr algn="just">
              <a:lnSpc>
                <a:spcPct val="90000"/>
              </a:lnSpc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342900" lvl="0" indent="-342900" algn="just">
              <a:lnSpc>
                <a:spcPct val="90000"/>
              </a:lnSpc>
              <a:buSzPts val="1400"/>
              <a:buFont typeface="+mj-lt"/>
              <a:buAutoNum type="arabicPeriod"/>
              <a:tabLst>
                <a:tab pos="1170305" algn="l"/>
              </a:tabLst>
            </a:pPr>
            <a:r>
              <a:rPr lang="ru-RU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Скачала и установила </a:t>
            </a:r>
            <a:r>
              <a:rPr lang="en-US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Docker Desktop</a:t>
            </a:r>
            <a:endParaRPr lang="ru-RU" sz="1800" dirty="0">
              <a:solidFill>
                <a:schemeClr val="tx2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90000"/>
              </a:lnSpc>
              <a:buSzPts val="1400"/>
              <a:buFont typeface="+mj-lt"/>
              <a:buAutoNum type="arabicPeriod"/>
              <a:tabLst>
                <a:tab pos="1170305" algn="l"/>
              </a:tabLst>
            </a:pPr>
            <a:r>
              <a:rPr lang="ru-RU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Скачала и установила средство для работы с СУБД </a:t>
            </a:r>
            <a:r>
              <a:rPr lang="en-US" sz="18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DBeaver</a:t>
            </a:r>
            <a:r>
              <a:rPr lang="ru-RU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 algn="just">
              <a:buSzPts val="1400"/>
              <a:buFont typeface="+mj-lt"/>
              <a:buAutoNum type="arabicPeriod"/>
              <a:tabLst>
                <a:tab pos="630555" algn="l"/>
              </a:tabLst>
            </a:pPr>
            <a:r>
              <a:rPr lang="ru-RU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Скачала </a:t>
            </a:r>
            <a:r>
              <a:rPr lang="ru-RU" sz="18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docker</a:t>
            </a:r>
            <a:r>
              <a:rPr lang="ru-RU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-образ с СУБД </a:t>
            </a:r>
            <a:r>
              <a:rPr lang="ru-RU" sz="18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postgres</a:t>
            </a:r>
            <a:r>
              <a:rPr lang="ru-RU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с помощью команды для консоли «</a:t>
            </a:r>
            <a:r>
              <a:rPr lang="ru-RU" sz="18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docker</a:t>
            </a:r>
            <a:r>
              <a:rPr lang="ru-RU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pull</a:t>
            </a:r>
            <a:r>
              <a:rPr lang="ru-RU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postgres</a:t>
            </a:r>
            <a:r>
              <a:rPr lang="ru-RU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»:</a:t>
            </a:r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E709740-6516-480C-B9E1-169C6D832BD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997" y="2449830"/>
            <a:ext cx="7903528" cy="4231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205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2347F1-5B85-4B93-8D42-C7FC0886E0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9099" y="176530"/>
            <a:ext cx="11496676" cy="652146"/>
          </a:xfrm>
        </p:spPr>
        <p:txBody>
          <a:bodyPr/>
          <a:lstStyle/>
          <a:p>
            <a:pPr algn="ctr"/>
            <a:r>
              <a:rPr lang="ru-RU" sz="3200" i="1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Ход работы</a:t>
            </a:r>
            <a:r>
              <a:rPr lang="en-US" sz="3200" i="1" u="sng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32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6DF5AE7-59B7-40A3-9E74-9D0D98D4D5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9100" y="828676"/>
            <a:ext cx="11496675" cy="5728969"/>
          </a:xfrm>
        </p:spPr>
        <p:txBody>
          <a:bodyPr>
            <a:normAutofit/>
          </a:bodyPr>
          <a:lstStyle/>
          <a:p>
            <a:pPr algn="just">
              <a:lnSpc>
                <a:spcPct val="90000"/>
              </a:lnSpc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r>
              <a:rPr lang="en-US" sz="16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4. </a:t>
            </a:r>
            <a:r>
              <a:rPr lang="ru-RU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Создала </a:t>
            </a:r>
            <a:r>
              <a:rPr lang="en-US" sz="18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Dockerfile</a:t>
            </a:r>
            <a:r>
              <a:rPr lang="en-US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 </a:t>
            </a:r>
            <a:r>
              <a:rPr lang="en-US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SQL</a:t>
            </a:r>
            <a:r>
              <a:rPr lang="ru-RU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-скрипт </a:t>
            </a:r>
          </a:p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633ECCC-F88A-4992-A256-D5288F9FF2B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542" y="1564005"/>
            <a:ext cx="5565458" cy="2428557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0308B19-372A-4289-B571-544F6C44B589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542" y="4194810"/>
            <a:ext cx="5565458" cy="2362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1335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2347F1-5B85-4B93-8D42-C7FC0886E0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9099" y="176530"/>
            <a:ext cx="11496676" cy="652146"/>
          </a:xfrm>
        </p:spPr>
        <p:txBody>
          <a:bodyPr/>
          <a:lstStyle/>
          <a:p>
            <a:pPr algn="ctr"/>
            <a:r>
              <a:rPr lang="ru-RU" sz="3200" i="1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Ход работы</a:t>
            </a:r>
            <a:r>
              <a:rPr lang="en-US" sz="3200" i="1" u="sng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32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6DF5AE7-59B7-40A3-9E74-9D0D98D4D5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9100" y="828676"/>
            <a:ext cx="11496675" cy="5728969"/>
          </a:xfrm>
        </p:spPr>
        <p:txBody>
          <a:bodyPr>
            <a:normAutofit/>
          </a:bodyPr>
          <a:lstStyle/>
          <a:p>
            <a:pPr algn="just">
              <a:lnSpc>
                <a:spcPct val="90000"/>
              </a:lnSpc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r>
              <a:rPr lang="en-US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5. </a:t>
            </a:r>
            <a:r>
              <a:rPr lang="ru-RU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Создала образ с помощью команды: «</a:t>
            </a:r>
            <a:r>
              <a:rPr lang="en-US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docker build</a:t>
            </a:r>
            <a:r>
              <a:rPr lang="ru-RU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-</a:t>
            </a:r>
            <a:r>
              <a:rPr lang="en-US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 test</a:t>
            </a:r>
            <a:r>
              <a:rPr lang="ru-RU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_</a:t>
            </a:r>
            <a:r>
              <a:rPr lang="en-US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image</a:t>
            </a:r>
            <a:r>
              <a:rPr lang="ru-RU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latest</a:t>
            </a:r>
            <a:r>
              <a:rPr lang="ru-RU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.»</a:t>
            </a:r>
            <a:r>
              <a:rPr lang="en-US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endParaRPr lang="en-US" sz="1800" dirty="0">
              <a:solidFill>
                <a:schemeClr val="tx2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600" dirty="0">
              <a:solidFill>
                <a:schemeClr val="tx2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600" dirty="0">
              <a:solidFill>
                <a:schemeClr val="tx2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600" dirty="0">
              <a:solidFill>
                <a:schemeClr val="tx2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600" dirty="0">
              <a:solidFill>
                <a:schemeClr val="tx2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600" dirty="0">
              <a:solidFill>
                <a:schemeClr val="tx2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600" dirty="0">
              <a:solidFill>
                <a:schemeClr val="tx2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600" dirty="0">
              <a:solidFill>
                <a:schemeClr val="tx2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600" dirty="0">
              <a:solidFill>
                <a:schemeClr val="tx2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600" dirty="0">
              <a:solidFill>
                <a:schemeClr val="tx2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6. </a:t>
            </a:r>
            <a:r>
              <a:rPr lang="ru-RU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Созданный образ </a:t>
            </a:r>
            <a:r>
              <a:rPr lang="en-US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test</a:t>
            </a:r>
            <a:r>
              <a:rPr lang="ru-RU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_</a:t>
            </a:r>
            <a:r>
              <a:rPr lang="en-US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image:</a:t>
            </a:r>
          </a:p>
          <a:p>
            <a:endParaRPr lang="ru-RU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sz="1600" dirty="0">
              <a:solidFill>
                <a:schemeClr val="tx2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2D7547D-7255-4DF8-9252-5CC72FC3368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631" y="1613216"/>
            <a:ext cx="8398193" cy="3701733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CB6C639-30A3-41FB-89F3-F90B16F3C149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632" y="5757545"/>
            <a:ext cx="5435918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1450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2347F1-5B85-4B93-8D42-C7FC0886E0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9099" y="176530"/>
            <a:ext cx="11496676" cy="652146"/>
          </a:xfrm>
        </p:spPr>
        <p:txBody>
          <a:bodyPr/>
          <a:lstStyle/>
          <a:p>
            <a:pPr algn="ctr"/>
            <a:r>
              <a:rPr lang="ru-RU" sz="3200" i="1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Ход работы</a:t>
            </a:r>
            <a:r>
              <a:rPr lang="en-US" sz="3200" i="1" u="sng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32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6DF5AE7-59B7-40A3-9E74-9D0D98D4D5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9100" y="828676"/>
            <a:ext cx="11496675" cy="5728969"/>
          </a:xfrm>
        </p:spPr>
        <p:txBody>
          <a:bodyPr>
            <a:normAutofit/>
          </a:bodyPr>
          <a:lstStyle/>
          <a:p>
            <a:pPr algn="just">
              <a:lnSpc>
                <a:spcPct val="90000"/>
              </a:lnSpc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r>
              <a:rPr lang="en-US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7. </a:t>
            </a:r>
            <a:r>
              <a:rPr lang="ru-RU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Запускаем контейнер с именем </a:t>
            </a:r>
            <a:r>
              <a:rPr lang="en-US" sz="180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test_container</a:t>
            </a:r>
            <a:r>
              <a:rPr lang="ru-RU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на основе образа </a:t>
            </a:r>
            <a:r>
              <a:rPr lang="ru-RU" sz="18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test_image:latest</a:t>
            </a:r>
            <a:endParaRPr lang="ru-RU" sz="1800" dirty="0">
              <a:solidFill>
                <a:schemeClr val="tx2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sz="1800" dirty="0">
              <a:solidFill>
                <a:schemeClr val="tx2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sz="1600" dirty="0">
              <a:solidFill>
                <a:schemeClr val="tx2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DA354F3-7A62-4347-B7F2-DB941B02C07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79" y="1647824"/>
            <a:ext cx="7162801" cy="523875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E4204E10-51FB-484D-B179-E52E02DFA3B4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78" y="2355532"/>
            <a:ext cx="8942071" cy="4426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8150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2347F1-5B85-4B93-8D42-C7FC0886E0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9099" y="176530"/>
            <a:ext cx="11496676" cy="652146"/>
          </a:xfrm>
        </p:spPr>
        <p:txBody>
          <a:bodyPr/>
          <a:lstStyle/>
          <a:p>
            <a:pPr algn="ctr"/>
            <a:r>
              <a:rPr lang="ru-RU" sz="3200" i="1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Ход работы</a:t>
            </a:r>
            <a:r>
              <a:rPr lang="en-US" sz="3200" i="1" u="sng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32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6DF5AE7-59B7-40A3-9E74-9D0D98D4D5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9100" y="1009650"/>
            <a:ext cx="11496675" cy="5547995"/>
          </a:xfrm>
        </p:spPr>
        <p:txBody>
          <a:bodyPr>
            <a:normAutofit/>
          </a:bodyPr>
          <a:lstStyle/>
          <a:p>
            <a:pPr algn="just">
              <a:lnSpc>
                <a:spcPct val="90000"/>
              </a:lnSpc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Проверяем через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DBeaver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поднятую СУБД. Подключаем с новыми параметрами, указанными в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Dockerfile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База подключилась и данные, добавленные в БД с помощью 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SQL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-скрипта, появились в ней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</a:pPr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247C633-7B40-4D24-AF91-B3BD243B106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264" y="1856421"/>
            <a:ext cx="5286376" cy="4882198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4E8FC4D-3F21-469B-B5A2-143BA57135C3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5476" y="2462052"/>
            <a:ext cx="6414135" cy="4095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7270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2347F1-5B85-4B93-8D42-C7FC0886E0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9099" y="176530"/>
            <a:ext cx="11496676" cy="652146"/>
          </a:xfrm>
        </p:spPr>
        <p:txBody>
          <a:bodyPr/>
          <a:lstStyle/>
          <a:p>
            <a:pPr algn="ctr"/>
            <a:r>
              <a:rPr lang="ru-RU" sz="3200" i="1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Ход работы</a:t>
            </a:r>
            <a:r>
              <a:rPr lang="en-US" sz="3200" i="1" u="sng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32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6DF5AE7-59B7-40A3-9E74-9D0D98D4D5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9100" y="1009650"/>
            <a:ext cx="11496675" cy="5547995"/>
          </a:xfrm>
        </p:spPr>
        <p:txBody>
          <a:bodyPr>
            <a:normAutofit/>
          </a:bodyPr>
          <a:lstStyle/>
          <a:p>
            <a:pPr algn="just">
              <a:lnSpc>
                <a:spcPct val="90000"/>
              </a:lnSpc>
            </a:pPr>
            <a:r>
              <a:rPr lang="ru-RU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n-US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8. </a:t>
            </a:r>
            <a:r>
              <a:rPr lang="ru-RU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Добавлю возможность работать с базой данных из консоли, а затем выведу список имеющихся баз данных:</a:t>
            </a:r>
            <a:endParaRPr lang="en-US" sz="1800" dirty="0">
              <a:solidFill>
                <a:schemeClr val="tx2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</a:pPr>
            <a:endParaRPr lang="en-US" sz="1800" dirty="0">
              <a:solidFill>
                <a:schemeClr val="tx2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</a:pPr>
            <a:endParaRPr lang="en-US" sz="1800" dirty="0">
              <a:solidFill>
                <a:schemeClr val="tx2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</a:pPr>
            <a:endParaRPr lang="en-US" sz="1800" dirty="0">
              <a:solidFill>
                <a:schemeClr val="tx2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</a:pPr>
            <a:endParaRPr lang="en-US" sz="1800" dirty="0">
              <a:solidFill>
                <a:schemeClr val="tx2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</a:pPr>
            <a:endParaRPr lang="en-US" sz="1800" dirty="0">
              <a:solidFill>
                <a:schemeClr val="tx2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</a:pPr>
            <a:endParaRPr lang="en-US" sz="1800" dirty="0">
              <a:solidFill>
                <a:schemeClr val="tx2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</a:pP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</a:pPr>
            <a:r>
              <a:rPr lang="en-US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9. </a:t>
            </a:r>
            <a:r>
              <a:rPr lang="ru-RU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Добавлю в </a:t>
            </a:r>
            <a:r>
              <a:rPr lang="ru-RU" sz="18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Dockerfile</a:t>
            </a:r>
            <a:r>
              <a:rPr lang="ru-RU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инструкцию для вызова создания контейнера с </a:t>
            </a:r>
            <a:r>
              <a:rPr lang="ru-RU" sz="18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volume</a:t>
            </a:r>
            <a:r>
              <a:rPr lang="ru-RU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algn="just">
              <a:lnSpc>
                <a:spcPct val="90000"/>
              </a:lnSpc>
            </a:pPr>
            <a:endParaRPr lang="ru-RU" sz="1800" dirty="0">
              <a:solidFill>
                <a:schemeClr val="tx2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</a:pPr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C50A75D-BC58-4286-A4E2-4348E7B80EF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824" y="1353818"/>
            <a:ext cx="8054976" cy="2941957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C3F03D1D-F389-4B95-B7E6-FD6D05CD4412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397" y="4685665"/>
            <a:ext cx="4821555" cy="1871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6994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2347F1-5B85-4B93-8D42-C7FC0886E0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9099" y="176530"/>
            <a:ext cx="11496676" cy="509906"/>
          </a:xfrm>
        </p:spPr>
        <p:txBody>
          <a:bodyPr/>
          <a:lstStyle/>
          <a:p>
            <a:pPr algn="ctr"/>
            <a:r>
              <a:rPr lang="ru-RU" sz="3200" i="1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Ход работы</a:t>
            </a:r>
            <a:r>
              <a:rPr lang="en-US" sz="3200" i="1" u="sng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32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6DF5AE7-59B7-40A3-9E74-9D0D98D4D5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9100" y="895350"/>
            <a:ext cx="11496675" cy="5662295"/>
          </a:xfrm>
        </p:spPr>
        <p:txBody>
          <a:bodyPr>
            <a:normAutofit/>
          </a:bodyPr>
          <a:lstStyle/>
          <a:p>
            <a:pPr algn="just">
              <a:lnSpc>
                <a:spcPct val="90000"/>
              </a:lnSpc>
            </a:pPr>
            <a:r>
              <a:rPr lang="ru-RU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n-US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10. </a:t>
            </a:r>
            <a:r>
              <a:rPr lang="ru-RU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Удалю созданный ранее контейнер и создам новый:</a:t>
            </a:r>
            <a:endParaRPr lang="en-US" sz="1800" dirty="0">
              <a:solidFill>
                <a:schemeClr val="tx2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</a:pPr>
            <a:endParaRPr lang="en-US" sz="1800" dirty="0">
              <a:solidFill>
                <a:schemeClr val="tx2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</a:pPr>
            <a:endParaRPr lang="en-US" sz="1800" dirty="0">
              <a:solidFill>
                <a:schemeClr val="tx2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</a:pPr>
            <a:r>
              <a:rPr lang="en-US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11. </a:t>
            </a:r>
            <a:r>
              <a:rPr lang="ru-RU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Создам контейнер с использованием файла </a:t>
            </a:r>
            <a:r>
              <a:rPr lang="ru-RU" sz="18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docker-compose.yml</a:t>
            </a:r>
            <a:endParaRPr lang="ru-RU" sz="1800" dirty="0">
              <a:solidFill>
                <a:schemeClr val="tx2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</a:pPr>
            <a:endParaRPr lang="ru-RU" sz="1800" dirty="0">
              <a:solidFill>
                <a:schemeClr val="tx2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</a:pPr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4E36311-E256-4F63-A448-1D9C62F656C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549" y="1224281"/>
            <a:ext cx="4895851" cy="368776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0CC07D68-DF28-4AF9-A3B1-E54E00DC825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549" y="1593057"/>
            <a:ext cx="8610603" cy="559913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025AE235-41C5-4345-AE19-9EAC49286551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86" y="3248821"/>
            <a:ext cx="4210050" cy="2123279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04310C39-833A-4B7B-8758-75452A535DA4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6276" y="2419350"/>
            <a:ext cx="7597140" cy="4319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861180"/>
      </p:ext>
    </p:extLst>
  </p:cSld>
  <p:clrMapOvr>
    <a:masterClrMapping/>
  </p:clrMapOvr>
</p:sld>
</file>

<file path=ppt/theme/theme1.xml><?xml version="1.0" encoding="utf-8"?>
<a:theme xmlns:a="http://schemas.openxmlformats.org/drawingml/2006/main" name="Метрополия">
  <a:themeElements>
    <a:clrScheme name="Серая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Метрополи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Метрополия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Метрополия</Template>
  <TotalTime>42</TotalTime>
  <Words>567</Words>
  <Application>Microsoft Office PowerPoint</Application>
  <PresentationFormat>Широкоэкранный</PresentationFormat>
  <Paragraphs>74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Symbol</vt:lpstr>
      <vt:lpstr>Times New Roman</vt:lpstr>
      <vt:lpstr>Метрополия</vt:lpstr>
      <vt:lpstr>ЛАБОРАТОРНАЯ РАБОТА №6  По дисциплине: «Системы хранения и обработки данных»  Тема: «Развертывание СУБД Postgre с использованием средств автоматизации развертывания и управлениями приложениями»</vt:lpstr>
      <vt:lpstr>Презентация PowerPoint</vt:lpstr>
      <vt:lpstr>Ход работы:</vt:lpstr>
      <vt:lpstr>Ход работы:</vt:lpstr>
      <vt:lpstr>Ход работы:</vt:lpstr>
      <vt:lpstr>Ход работы:</vt:lpstr>
      <vt:lpstr>Ход работы:</vt:lpstr>
      <vt:lpstr>Ход работы:</vt:lpstr>
      <vt:lpstr>Ход работы:</vt:lpstr>
      <vt:lpstr>Ход работы:</vt:lpstr>
      <vt:lpstr>Ход работы:</vt:lpstr>
      <vt:lpstr>Контрольный вопросы: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ЛАБОРАТОРНАЯ РАБОТА №6  По дисциплине: «Системы хранения и обработки данных»  Тема: «Развертывание СУБД Postgre с использованием средств автоматизации развертывания и управлениями приложениями»</dc:title>
  <dc:creator>User</dc:creator>
  <cp:lastModifiedBy>Anastasia Bykova</cp:lastModifiedBy>
  <cp:revision>5</cp:revision>
  <dcterms:created xsi:type="dcterms:W3CDTF">2025-01-06T17:09:03Z</dcterms:created>
  <dcterms:modified xsi:type="dcterms:W3CDTF">2025-01-10T13:21:09Z</dcterms:modified>
</cp:coreProperties>
</file>