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6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2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7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2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4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4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3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16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9998A77-D2B2-42AC-B32A-86A47EF4852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E9306DE-A78A-4145-81EC-444977B75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790574"/>
            <a:ext cx="10782300" cy="2442103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хранения и обработки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логической структуры базы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112" y="5724524"/>
            <a:ext cx="9228201" cy="947421"/>
          </a:xfrm>
        </p:spPr>
        <p:txBody>
          <a:bodyPr/>
          <a:lstStyle/>
          <a:p>
            <a:pPr algn="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Выполнила работу студентка </a:t>
            </a:r>
            <a:r>
              <a:rPr lang="ru-RU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змИИВТ-241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Быкова А.О.</a:t>
            </a:r>
          </a:p>
          <a:p>
            <a:pPr algn="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Короленко В.В.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74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838200"/>
            <a:ext cx="11467338" cy="5833746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чем отличие базы данных от банка данных и СУБД?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 данных — автоматизированная информационная система централизованного хранения и коллективного использования данных. В состав банка данных входят одна или несколько баз данных, справочник баз данных, СУБД, а также библиотеки запросов и прикладных программ.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Назовите основные компоненты банка данных и их назначение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 или несколько баз данных, справочник баз данных, СУБД, а также библиотеки запросов и прикладные программы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Классифицируйте АИС по типу хранимых данных: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Документальные информационно-поисковые системы (</a:t>
            </a:r>
            <a:r>
              <a:rPr lang="ru-RU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ДИПС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фактографические информационно-поисковые системы (</a:t>
            </a:r>
            <a:r>
              <a:rPr lang="ru-RU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ФИПС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Что понимается под трехуровневой архитектурой ANSI/SPARC?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ANSI-SPARC (также трёхуровневая архитектура) — принципы, согласно которому рекомендуется строить системы управления базами данных (СУБД).</a:t>
            </a:r>
          </a:p>
          <a:p>
            <a:pPr algn="just">
              <a:lnSpc>
                <a:spcPct val="90000"/>
              </a:lnSpc>
            </a:pP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81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019175"/>
            <a:ext cx="11467338" cy="5652771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определения внешней схеме БД, концептуальной схеме БД, внутренней схеме БД: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Внешний уровень или уровень представления: описывает различные пользовательские представления.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Концептуальный или логический уровень: структура и ограничения для всей базы данных.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Внутренний уровень: Фактическая ФИЗИЧЕСКАЯ структура хранения и пути доступа.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Каковы особенности иерархической модели организации данных?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иерархических моделях основная структура представления данных имеет форму дерева. На самом высшем (первом) уровне иерархии находится только одна вершина, которая называется корнем дерева. Эта вершина имеет связи с вершинами второго уровня, вершины второго уровня имеют связи с вершинами третьего уровня и т. д.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Каковы особенности сетевой модели организации данных?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с сетевой структурой состоит из нескольких областей. Каждая область состоит из записей, которые состоят из полей. Объединение записей в логическую структуру возможно не только по областям, но и с помощью наборов данных.</a:t>
            </a:r>
          </a:p>
          <a:p>
            <a:pPr lvl="0" algn="just">
              <a:lnSpc>
                <a:spcPct val="90000"/>
              </a:lnSpc>
            </a:pP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89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019175"/>
            <a:ext cx="11467338" cy="5652771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10) Каковы особенности многомерной модели организации данных?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Многомерная база данных (Multi-Model Database)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это система управления, которая сочетает несколько типов БД в одну серверную систему. 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11)Каковы особенности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постреляционной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модели организации данных?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Постреляционная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 является расширением реляционной модели. Она снимает ограничение неделимости данных, допуская многозначные поля, значения которых состоят из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подзначений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 набор значений воспринимается как самостоятельная таблица, встроенная в главную таблицу.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12) Что относится к неструктурированным данным?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Неструктурированная информация –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некласифицированная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информация, которая не приведена к единому формату, не подходит для обработки машинными средствами, хранится в разных местах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92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019175"/>
            <a:ext cx="11467338" cy="5652771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13) В чем преимущество использования колоночной СУБД по сравнению с реляционной?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колоночной СУБД проход по всем строкам необязателен. Выборка происходит только по тем столбцам, которые фигурируют в запросе. Отличие заключается еще и в том, что каждая колонка хранится в индивидуальном файле, в то время, как у строковой системы управления базами данных вся таблица распределена по двум-трем.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14) Каким образом осуществляется связь между таблицами в реляционной СУБД? –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Связь работает путем сопоставления данных в ключевых столбцах, обычно столбцах (или полях), которые имеют одно и то же имя в обеих таблицах. В большинстве случаев связь соединяет основной ключ или уникальный столбец идентификатора для каждой строки, от одной таблицы к полю в другой таблице.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15) Каким образом на этапе проектирования решается проблема дублирующих записей в таблице? – Для решения данной </a:t>
            </a:r>
            <a:r>
              <a:rPr lang="ru-RU" sz="1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проблемы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можно использовать механизм блокировки, который позволит избежать создания дубликатов объектов в базе данных.</a:t>
            </a:r>
          </a:p>
          <a:p>
            <a:pPr lvl="0" algn="just">
              <a:lnSpc>
                <a:spcPct val="9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84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747395"/>
          </a:xfrm>
        </p:spPr>
        <p:txBody>
          <a:bodyPr/>
          <a:lstStyle/>
          <a:p>
            <a:pPr algn="ctr"/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1162050"/>
            <a:ext cx="11324463" cy="5509895"/>
          </a:xfrm>
        </p:spPr>
        <p:txBody>
          <a:bodyPr/>
          <a:lstStyle/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логического проектирования базы данных, освоить процесс разработки логической структуры базы данных и построения диаграммы «сущность-связь».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сущности для проекта в соответствии с индивидуальным заданием и их атрибуты;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выделение ключевых атрибутов;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связей между сущностями и типов связей;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диаграммы сущность-связь для отображения логической структуры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1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661670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 индивидуального задания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057276"/>
            <a:ext cx="11467338" cy="561467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90000"/>
              </a:lnSpc>
            </a:pPr>
            <a:r>
              <a:rPr lang="ru-RU" sz="6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№5 База данных «Туристическое агентство»</a:t>
            </a:r>
            <a:endParaRPr lang="ru-RU" sz="64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6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Предлагаемый набор базовых таблиц: </a:t>
            </a:r>
            <a:endParaRPr lang="ru-RU" sz="6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КЛИЕНТЫ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МАРШРУТЫ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ПОЕЗДКИ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6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Минимальный набор полей базовых таблиц</a:t>
            </a:r>
            <a:endParaRPr lang="ru-RU" sz="6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ФИО клиента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Данные паспорта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Страна назначения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Цель поездки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Стоимость 1 дня пребывания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Стоимость транспортных услуг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Стоимость оформления визы (определяется выбором маршрута)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Дата начала поездки</a:t>
            </a:r>
          </a:p>
          <a:p>
            <a:pPr algn="just">
              <a:lnSpc>
                <a:spcPct val="90000"/>
              </a:lnSpc>
            </a:pPr>
            <a:r>
              <a:rPr lang="ru-RU" sz="6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Количество дней</a:t>
            </a:r>
          </a:p>
          <a:p>
            <a:pPr algn="just">
              <a:lnSpc>
                <a:spcPct val="90000"/>
              </a:lnSpc>
            </a:pPr>
            <a:r>
              <a:rPr lang="ru-RU" sz="23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4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661670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200150"/>
            <a:ext cx="11467338" cy="54717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23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сущности для разрабатываемой базы данных.</a:t>
            </a: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базы данных </a:t>
            </a:r>
            <a:r>
              <a:rPr lang="ru-RU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«Туристическое агентство»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выделить следующие сущности: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Клиенты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Маршруты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Поездки 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Рейсы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Транспорт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07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845574"/>
            <a:ext cx="11467338" cy="582637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ru-RU" sz="23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r>
              <a:rPr lang="ru-RU" sz="17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 сущностей.</a:t>
            </a: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i="1" u="sng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endParaRPr lang="ru-RU" sz="17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атрибут «</a:t>
            </a:r>
            <a:r>
              <a:rPr lang="ru-RU" sz="17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ID_клиента</a:t>
            </a: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в сущность «Клиенты».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атрибут «</a:t>
            </a:r>
            <a:r>
              <a:rPr lang="en-US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_маршрута» в сущность «Маршруты».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атрибут «</a:t>
            </a:r>
            <a:r>
              <a:rPr lang="ru-RU" sz="17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ID_поездки</a:t>
            </a: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в сущность «Поездки»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атрибут «</a:t>
            </a:r>
            <a:r>
              <a:rPr lang="ru-RU" sz="17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ID_рейса</a:t>
            </a: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в сущность «Рейсы».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атрибут «</a:t>
            </a:r>
            <a:r>
              <a:rPr lang="ru-RU" sz="17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ID_транспорта</a:t>
            </a:r>
            <a:r>
              <a:rPr lang="ru-RU" sz="17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в сущность «Транспорт».</a:t>
            </a:r>
          </a:p>
          <a:p>
            <a:pPr algn="just">
              <a:lnSpc>
                <a:spcPct val="90000"/>
              </a:lnSpc>
            </a:pP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09FB7C6-2379-4310-927A-279CD7CA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58535"/>
              </p:ext>
            </p:extLst>
          </p:nvPr>
        </p:nvGraphicFramePr>
        <p:xfrm>
          <a:off x="704849" y="1238867"/>
          <a:ext cx="10317112" cy="3608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8556">
                  <a:extLst>
                    <a:ext uri="{9D8B030D-6E8A-4147-A177-3AD203B41FA5}">
                      <a16:colId xmlns:a16="http://schemas.microsoft.com/office/drawing/2014/main" val="1528581921"/>
                    </a:ext>
                  </a:extLst>
                </a:gridCol>
                <a:gridCol w="5158556">
                  <a:extLst>
                    <a:ext uri="{9D8B030D-6E8A-4147-A177-3AD203B41FA5}">
                      <a16:colId xmlns:a16="http://schemas.microsoft.com/office/drawing/2014/main" val="1665321565"/>
                    </a:ext>
                  </a:extLst>
                </a:gridCol>
              </a:tblGrid>
              <a:tr h="3007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90000"/>
                        </a:lnSpc>
                      </a:pPr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Сущность</a:t>
                      </a:r>
                      <a:endParaRPr lang="ru-RU" sz="1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90000"/>
                        </a:lnSpc>
                      </a:pPr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Атрибуты</a:t>
                      </a:r>
                      <a:endParaRPr lang="ru-RU" sz="1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599326"/>
                  </a:ext>
                </a:extLst>
              </a:tr>
              <a:tr h="60140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Клиенты</a:t>
                      </a:r>
                      <a:endParaRPr lang="ru-RU" sz="1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ФИО клиента, адрес, телефон, данные паспорта</a:t>
                      </a:r>
                      <a:endParaRPr lang="ru-RU" sz="1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875278"/>
                  </a:ext>
                </a:extLst>
              </a:tr>
              <a:tr h="120281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Маршруты</a:t>
                      </a:r>
                      <a:endParaRPr lang="ru-RU" sz="1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Страна назначения, стоимость транспортных услуг, стоимость оформления визы, номер рейса</a:t>
                      </a:r>
                      <a:endParaRPr lang="ru-RU" sz="1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649030"/>
                  </a:ext>
                </a:extLst>
              </a:tr>
              <a:tr h="90211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Поездки</a:t>
                      </a:r>
                      <a:endParaRPr lang="ru-RU" sz="1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Цель поездки, дата начала поездки, количество дней, стоимость 1 дня пребывания, номер маршрута</a:t>
                      </a:r>
                      <a:endParaRPr lang="ru-RU" sz="1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148978"/>
                  </a:ext>
                </a:extLst>
              </a:tr>
              <a:tr h="30070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  <a:tabLst>
                          <a:tab pos="617220" algn="l"/>
                        </a:tabLst>
                      </a:pPr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Рейсы</a:t>
                      </a:r>
                      <a:endParaRPr lang="ru-RU" sz="1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Время отправления, вид транспорта</a:t>
                      </a:r>
                      <a:endParaRPr lang="ru-RU" sz="1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376044"/>
                  </a:ext>
                </a:extLst>
              </a:tr>
              <a:tr h="30070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Транспорт</a:t>
                      </a:r>
                      <a:endParaRPr lang="ru-RU" sz="1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90000"/>
                        </a:lnSpc>
                      </a:pP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Длительность пути</a:t>
                      </a:r>
                      <a:endParaRPr lang="ru-RU" sz="1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55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1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057274"/>
            <a:ext cx="11467338" cy="5614671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r>
              <a:rPr lang="ru-RU" sz="1800" i="1" u="sng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300" i="1" u="sng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атрибуты сущностей (первичные и внешние ключи).</a:t>
            </a: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Первичным ключом для сущности «Поездки» является «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_поездки».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Первичным ключом для сущности «Маршруты» является «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ID_маршрута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атрибут «Номер маршрута» сущности «Поездки» является внешним ключом, который обеспечивает связь сущности «Поездки» с сущностью «Маршруты».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Первичным ключом для сущности «Рейсы» является «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ID_рейса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атрибут «Номер рейса» сущности «Маршруты» является внешним ключом, который обеспечивает связь сущности «Маршруты» с сущностью «Рейсы».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Первичным ключом для сущности «Транспорт» является «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ID_транспорта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атрибут «Вид транспорта» сущности «Рейсы» является внешним ключом, который обеспечивает связь сущности «Рейсы» с сущностью «Транспорт».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Первичным ключом для сущности «Клиенты» является атрибут «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ID_клиента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При этом для сущности «Поездки» атрибут «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ID_клиента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является внешним ключом, который обеспечивает связь сущности «Клиенты» с сущностью «Поездки».</a:t>
            </a:r>
          </a:p>
          <a:p>
            <a:pPr marL="630555" indent="450215" algn="just">
              <a:tabLst>
                <a:tab pos="6305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4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114424"/>
            <a:ext cx="11467338" cy="5557521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Определить связи между сущностями. Как минимум одна связь должна быть «многие ко многим».</a:t>
            </a: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Сущность «Маршруты» и сущность «Поездки» находятся в отношении «Один ко многим».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Сущность «Маршруты» и «Рейсы» находятся в отношении «Один ко многим».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Сущность «Рейсы» и «Транспорт» находятся в отношении «Один ко одному».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Сущность «Клиенты» связана с сущностью «Поездки» связью «Многие ко многим», (у клиента может быть несколько поездок, один клиент может поехать в несколько поездок).</a:t>
            </a:r>
          </a:p>
          <a:p>
            <a:pPr lvl="0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8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876300"/>
            <a:ext cx="11467338" cy="579564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Пример диаграммы.</a:t>
            </a: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188F77-D51D-4960-A54C-631CF173E2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270157"/>
            <a:ext cx="7839075" cy="54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E433-FFD8-4D05-9BA8-9C36ADF3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86055"/>
            <a:ext cx="10782300" cy="52186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CDD73-5C93-4220-8E0C-71D6CB9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1123950"/>
            <a:ext cx="11467338" cy="5547995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Дайте определения следующим понятиям: данные, база данных, СУБД, ведение базы данных: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представление объектов реального мира и их свойств в формализованном виде, пригодном для хранения, передачи, интерпретации или обработки. В случае использования данных для уменьшения неопределенности знаний о каком-либо объекте данные превращаются в информацию.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– совокупность данных, организованных по определенным правилам, предусматривающим общие принципы описания, хранения и манипулирования данными, независимая от прикладных программ.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СУБД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совокупность программ и языковых средств, предназначенных для управления данными в базе данных, ведения базы данных и обеспечения взаимодействия ее с прикладными программами.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Ведение базы данных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деятельность по обновлению, восстановлению и перестройке структуры базы данных с целью обеспечения ее целостности, сохранности и эффективности использования.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В чем отличие данных от информации? - 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информации имеются смысл, значимость и назначение. Данные становятся информацией, если их создатель добавляет к ним смысл.</a:t>
            </a:r>
          </a:p>
          <a:p>
            <a:pPr lvl="0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700" i="1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u="sng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893654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69</TotalTime>
  <Words>1403</Words>
  <Application>Microsoft Office PowerPoint</Application>
  <PresentationFormat>Широкоэкранный</PresentationFormat>
  <Paragraphs>155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Symbol</vt:lpstr>
      <vt:lpstr>Times New Roman</vt:lpstr>
      <vt:lpstr>Метрополия</vt:lpstr>
      <vt:lpstr>ЛАБОРАТОРНАЯ РАБОТА №7  По дисциплине: «Системы хранения и обработки данных»  Тема: «Разработка логической структуры базы данных»</vt:lpstr>
      <vt:lpstr>Презентация PowerPoint</vt:lpstr>
      <vt:lpstr>Вариант индивидуального задания:</vt:lpstr>
      <vt:lpstr>Ход работы:</vt:lpstr>
      <vt:lpstr>Ход работы:</vt:lpstr>
      <vt:lpstr>Ход работы:</vt:lpstr>
      <vt:lpstr>Ход работы:</vt:lpstr>
      <vt:lpstr>Ход работы:</vt:lpstr>
      <vt:lpstr>Контрольные вопросы:</vt:lpstr>
      <vt:lpstr>Контрольные вопросы:</vt:lpstr>
      <vt:lpstr>Контрольные вопросы:</vt:lpstr>
      <vt:lpstr>Контрольные вопросы: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 По дисциплине: «Системы хранения и обработки данных»  Тема: «Разработка логической структуры базы данных»</dc:title>
  <dc:creator>User</dc:creator>
  <cp:lastModifiedBy>Anastasia Bykova</cp:lastModifiedBy>
  <cp:revision>8</cp:revision>
  <dcterms:created xsi:type="dcterms:W3CDTF">2025-01-06T17:35:46Z</dcterms:created>
  <dcterms:modified xsi:type="dcterms:W3CDTF">2025-01-10T13:21:43Z</dcterms:modified>
</cp:coreProperties>
</file>