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4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3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5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57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0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39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54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5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97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11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74A6CBE-A7B1-486E-A787-675888158064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C40BF84-DEAE-4F3F-A7DE-53B0D920E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8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344208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ЛАБОРАТОРНАЯ РАБОТА №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дисциплине: «</a:t>
            </a:r>
            <a:r>
              <a:rPr lang="ru-RU" sz="3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хранения и обработки данных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b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«</a:t>
            </a:r>
            <a:r>
              <a:rPr lang="ru-RU" sz="3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Формирование запросов к базе данных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1112" y="5867400"/>
            <a:ext cx="9228201" cy="823596"/>
          </a:xfrm>
        </p:spPr>
        <p:txBody>
          <a:bodyPr/>
          <a:lstStyle/>
          <a:p>
            <a:pPr algn="r"/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Выполнила работу студентка </a:t>
            </a:r>
            <a:r>
              <a:rPr lang="ru-RU" sz="16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 змИИВТ-241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Быкова А.О.</a:t>
            </a:r>
          </a:p>
          <a:p>
            <a:pPr algn="r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Принял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Короленко В.В.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90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67004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885825"/>
            <a:ext cx="11324463" cy="5972175"/>
          </a:xfrm>
        </p:spPr>
        <p:txBody>
          <a:bodyPr/>
          <a:lstStyle/>
          <a:p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13. Обернула созданную базу данных в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 (файл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F559E1-09AF-4CB8-99AB-6AA64CE7E4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2" y="1226820"/>
            <a:ext cx="6107748" cy="55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19379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885825"/>
            <a:ext cx="11324463" cy="5972175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A4497A-82CF-4358-A49E-1797165725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7" y="768032"/>
            <a:ext cx="7833836" cy="44040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D196CA-32B1-48E9-8126-CCD071D9426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3105150"/>
            <a:ext cx="7952613" cy="36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5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19379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768" y="1038225"/>
            <a:ext cx="11324463" cy="5819775"/>
          </a:xfrm>
        </p:spPr>
        <p:txBody>
          <a:bodyPr/>
          <a:lstStyle/>
          <a:p>
            <a:pPr marL="342900" lvl="0" indent="-342900" algn="just">
              <a:lnSpc>
                <a:spcPct val="90000"/>
              </a:lnSpc>
              <a:buAutoNum type="arabicParenR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подзапрос? - это запрос, который вложен в другой запрос. Он используется для извлечения данных из одной таблицы, которые могут быть связаны с данными из другой таблицы.</a:t>
            </a:r>
            <a:r>
              <a:rPr lang="ru-RU" sz="1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Как заполнить таблицу данными? – использование операции INSERT INTO</a:t>
            </a:r>
          </a:p>
          <a:p>
            <a:pPr lvl="0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Агрегатные функции. Основные сведения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() - возвращает итоговое значение числового столбца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– производит подсчет количества строк в таблице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- вычисляет среднее значение числового столбца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- возвращает наименьшее значение в столбце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- возвращает наибольшее значение в столбце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Как объединить таблицы в запросе? – с помощью оператора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5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19379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959" y="1147446"/>
            <a:ext cx="11320081" cy="5819775"/>
          </a:xfrm>
        </p:spPr>
        <p:txBody>
          <a:bodyPr/>
          <a:lstStyle/>
          <a:p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Способы объединения таблиц. Краткая характеристика: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просто 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внутреннее соединение. В результате остаются только те строки, для которых нашлось соответствие. 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 JOIN - левое внешнее соединение. Работает как JOIN, но если для строки таблицы, находящейся по левую сторону ключевого слова LEFT JOIN, не нашлось ни одной строки в таблице, находящейся по правую сторону LEFT JOIN, то строка все равно добавляется в результат, а значения столбцов правой таблицы равны 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JOIN - правое внешнее соединение. Работает как JOIN, но если для строки таблицы, находящейся по правую сторону ключевого слова RIGHT JOIN, не нашлось ни одной строки в таблице, находящейся по левую сторону RIGHT JOIN, то строка все равно добавляется в результат, а значения столбцов левой таблицы равны 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JOIN - полное внешнее соединение. Если для какой-либо из таблиц не нашлось строки в другой таблице, то строка все равно попадает в результат, а значения столбцов другой таблицы равны 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 JOIN - перекрестное (или декартово) произведение. Каждая строка одной таблицы соединяется с каждой строкой второй таблицы, давая тем самым в результате все возможные сочетания строк двух таблиц. Аналогичного результата можно достичь просто перечислив таблицы в FROM через запятую.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64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19379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959" y="1147446"/>
            <a:ext cx="11320081" cy="5819775"/>
          </a:xfrm>
        </p:spPr>
        <p:txBody>
          <a:bodyPr/>
          <a:lstStyle/>
          <a:p>
            <a:pPr lvl="0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План запроса. Краткое описание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выбирает отдельные столбцы или всю таблицу целиком (обязательный);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из какой таблицы получить данные (обязательный);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условие, по которому SQL выбирает данные;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столбец, по которому мы будут группироваться данные;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условие, по которому сгруппированные данные будут отфильтрованы;</a:t>
            </a: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столбец, по которому данные будут отсортированы;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+mj-lt"/>
              <a:buAutoNum type="arabicPeriod"/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запроса. Краткое описание.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SQL запросов — это процесс улучшения производительности запросов к базе данных. </a:t>
            </a: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16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19379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959" y="1147446"/>
            <a:ext cx="11320081" cy="5819775"/>
          </a:xfrm>
        </p:spPr>
        <p:txBody>
          <a:bodyPr/>
          <a:lstStyle/>
          <a:p>
            <a:pPr lvl="0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Оконные функции. Краткое описание.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Синтаксис оконных функций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fontAlgn="base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u="sng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window_function_name</a:t>
            </a:r>
            <a:r>
              <a:rPr lang="en-US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имя оконной функции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ROW_NUMBER()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RANK()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DENSE_RANK()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другие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l" fontAlgn="base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u="sng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аргументы функции, например имя столбца, по которому происходит расчёт.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fontAlgn="base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OVER()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ключевое слово, которое определяет, как оконная функция будет применятся к набору данных.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fontAlgn="base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800" u="sng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определяет критерий, по которому строки делятся на подгруппы. Это необязательный компонент.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fontAlgn="base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800" u="sng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указывает порядок строк в каждой подгруппе, что важно для таких функций, как </a:t>
            </a: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RANK()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ROW_NUMBER()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 других. Этот элемент тоже необязателен.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[Frame]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— задаёт «фрейм» строк относительно текущей. Как правило, используется с ключевыми словами </a:t>
            </a: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ROWS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или </a:t>
            </a:r>
            <a:r>
              <a:rPr lang="ru-RU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73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19379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Контрольные вопросы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959" y="1147447"/>
            <a:ext cx="11320081" cy="5424804"/>
          </a:xfrm>
        </p:spPr>
        <p:txBody>
          <a:bodyPr/>
          <a:lstStyle/>
          <a:p>
            <a:pPr lvl="0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и синтаксис для группировки данных – команда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объединяет записи с одинаковыми значениями в указанном списке полей в одну запись.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Синтак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имя_таблицы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ru-RU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поля_группировки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450215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данных. Краткое описание.</a:t>
            </a:r>
          </a:p>
          <a:p>
            <a:pPr marL="450215" indent="450215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команда сортировки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Синтаксис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SELECT * FROM &lt;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таблицы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 ORDER BY &lt;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столбец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450215" indent="450215"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11)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Условия для выборки данных (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Краткое описание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450215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условие, по которому SQL выбирает данные</a:t>
            </a:r>
          </a:p>
          <a:p>
            <a:pPr marL="450215" indent="450215" algn="just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условие, по которому сгруппированные данные будут отфильтрованы</a:t>
            </a:r>
          </a:p>
          <a:p>
            <a:pPr marL="450215" indent="450215" algn="just">
              <a:lnSpc>
                <a:spcPct val="9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3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303742"/>
            <a:ext cx="10782300" cy="572558"/>
          </a:xfrm>
        </p:spPr>
        <p:txBody>
          <a:bodyPr/>
          <a:lstStyle/>
          <a:p>
            <a:pPr algn="ctr"/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1200150"/>
            <a:ext cx="11324463" cy="5490846"/>
          </a:xfrm>
        </p:spPr>
        <p:txBody>
          <a:bodyPr/>
          <a:lstStyle/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синтаксис и основные команды для формирования запросов к базе данных, освоить процесс формирования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-запросов.</a:t>
            </a: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0215" indent="450215" algn="just">
              <a:lnSpc>
                <a:spcPct val="90000"/>
              </a:lnSpc>
              <a:tabLst>
                <a:tab pos="1170305" algn="l"/>
              </a:tabLst>
            </a:pPr>
            <a:r>
              <a:rPr lang="ru-RU" sz="1800" i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структуру базы данных в СУБД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Наполнить базу данных данными.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ряд запросов к базе данных для отработки навыка формирования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-запросов.</a:t>
            </a:r>
          </a:p>
          <a:p>
            <a:pPr marL="342900" lvl="0" indent="-342900" algn="just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Научиться ставить задачу по формированию выборки необходимых данных из базы данных и решать её с помощью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-запросов.</a:t>
            </a:r>
          </a:p>
          <a:p>
            <a:pPr algn="just">
              <a:lnSpc>
                <a:spcPct val="90000"/>
              </a:lnSpc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24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303742"/>
            <a:ext cx="10782300" cy="572558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1200150"/>
            <a:ext cx="11324463" cy="5490846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Сформировала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-запросы для создания таблиц в СУБД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соответствии с заданной структурой:</a:t>
            </a:r>
          </a:p>
          <a:p>
            <a:pPr algn="just">
              <a:lnSpc>
                <a:spcPct val="90000"/>
              </a:lnSpc>
            </a:pPr>
            <a:r>
              <a:rPr lang="ru-RU" sz="18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DA896C-9DAF-4355-95A2-C3C77BA387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42" y="1612582"/>
            <a:ext cx="4939983" cy="36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4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303742"/>
            <a:ext cx="10782300" cy="4487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866775"/>
            <a:ext cx="11324463" cy="582422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Наполнила базу данных данными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6671EB-37F9-4086-8883-F1096D5EF3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5" y="1272222"/>
            <a:ext cx="5824920" cy="541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67004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828675"/>
            <a:ext cx="11324463" cy="586232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Сформировала SQL-запрос, который возвращает список клиентов (имя и фамилия) и суммарную стоимость заказов каждого клиента­­:</a:t>
            </a: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Отсортировала полученный список по убыванию суммарной стоимости заказов клиента:</a:t>
            </a: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Добавила столбец со средней суммарной стоимостью заказов:</a:t>
            </a:r>
          </a:p>
          <a:p>
            <a:pPr algn="just">
              <a:lnSpc>
                <a:spcPct val="90000"/>
              </a:lnSpc>
            </a:pP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ru-RU" sz="18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AB95D6-520D-4624-8A3E-FE0BCD0B11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401760"/>
            <a:ext cx="5429250" cy="11014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DCF764-B0A8-41C1-8342-0CEB5DAB7D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878296"/>
            <a:ext cx="5324475" cy="11014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2359A6-3F93-437B-838B-0A0C0207CF4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4448175"/>
            <a:ext cx="6972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9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67004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691937"/>
            <a:ext cx="11324463" cy="6166063"/>
          </a:xfrm>
        </p:spPr>
        <p:txBody>
          <a:bodyPr/>
          <a:lstStyle/>
          <a:p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Вывела список клиентов с наибольшей суммарной стоимостью заказов (имя, фамилия, стоимость):</a:t>
            </a:r>
          </a:p>
          <a:p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Для каждого клиента с наибольшей суммарной стоимостью заказов вывела список его заказов (номер заказа и стоимость) в порядке возрастания стоимости заказа:</a:t>
            </a:r>
          </a:p>
          <a:p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Вывела только тех клиентов, у которых суммарная стоимость заказов превышает среднюю суммарную стоимость заказов клиентов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Сохранила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-запросы в соответствующем файле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57EBDE-2E6B-4621-B7A9-4331805FFB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125219"/>
            <a:ext cx="5210175" cy="12655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429157-7C8E-4ED9-B53D-C9DB1639E4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3051492"/>
            <a:ext cx="5857875" cy="14157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BA8D8D-DBE8-471A-8417-B74ADE20C8A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5190174"/>
            <a:ext cx="6562725" cy="10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6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67004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952500"/>
            <a:ext cx="11324463" cy="5905500"/>
          </a:xfrm>
        </p:spPr>
        <p:txBody>
          <a:bodyPr/>
          <a:lstStyle/>
          <a:p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Сформулировала задачу, аналогичную изложенной выше, на основе базы данных, разработанной в предыдущей лабораторной работе в соответствии с индивидуальным заданием. Сформировала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-запросы для создания таблиц в СУБД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EA86E1-DF20-41B2-B8D5-EFF3FE8FD8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37" y="1781492"/>
            <a:ext cx="5741988" cy="47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3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67004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885825"/>
            <a:ext cx="11324463" cy="5972175"/>
          </a:xfrm>
        </p:spPr>
        <p:txBody>
          <a:bodyPr/>
          <a:lstStyle/>
          <a:p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Наполнила базу данных данными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F36176-9D32-4C0E-8839-2745AA028F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" y="1153158"/>
            <a:ext cx="6316028" cy="56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5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6AD-0014-40CD-8FDB-B8B7534A8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67004"/>
            <a:ext cx="10782300" cy="524933"/>
          </a:xfrm>
        </p:spPr>
        <p:txBody>
          <a:bodyPr/>
          <a:lstStyle/>
          <a:p>
            <a:pPr algn="ctr"/>
            <a:r>
              <a:rPr lang="ru-RU" sz="280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 работы</a:t>
            </a:r>
            <a:r>
              <a:rPr lang="en-US" sz="2800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35972-F892-43AE-868A-669CEB17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885825"/>
            <a:ext cx="11324463" cy="5972175"/>
          </a:xfrm>
        </p:spPr>
        <p:txBody>
          <a:bodyPr/>
          <a:lstStyle/>
          <a:p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Сформировала SQL-запросы для своей задачи. Сохранила 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-запросы в соответствующем файле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ru-RU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0F963A-920F-4B43-A689-C3E6E4CA47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91" y="1187451"/>
            <a:ext cx="9450134" cy="56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76975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26</TotalTime>
  <Words>1059</Words>
  <Application>Microsoft Office PowerPoint</Application>
  <PresentationFormat>Широкоэкранный</PresentationFormat>
  <Paragraphs>139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Symbol</vt:lpstr>
      <vt:lpstr>Times New Roman</vt:lpstr>
      <vt:lpstr>Метрополия</vt:lpstr>
      <vt:lpstr>ЛАБОРАТОРНАЯ РАБОТА №9  По дисциплине: «Системы хранения и обработки данных»  Тема: «Формирование запросов к базе данных»</vt:lpstr>
      <vt:lpstr>Презентация PowerPoint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Контрольные вопросы:</vt:lpstr>
      <vt:lpstr>Контрольные вопросы:</vt:lpstr>
      <vt:lpstr>Контрольные вопросы:</vt:lpstr>
      <vt:lpstr>Контрольные вопросы:</vt:lpstr>
      <vt:lpstr>Контрольные 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  По дисциплине: «Системы хранения и обработки данных»  Тема: «Формирование запросов к базе данных»</dc:title>
  <dc:creator>User</dc:creator>
  <cp:lastModifiedBy>Anastasia Bykova</cp:lastModifiedBy>
  <cp:revision>4</cp:revision>
  <dcterms:created xsi:type="dcterms:W3CDTF">2025-01-06T18:32:07Z</dcterms:created>
  <dcterms:modified xsi:type="dcterms:W3CDTF">2025-01-10T13:23:21Z</dcterms:modified>
</cp:coreProperties>
</file>