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7770-47B6-057F-1314-830591E83FFB}"/>
              </a:ext>
            </a:extLst>
          </p:cNvPr>
          <p:cNvSpPr>
            <a:spLocks noGrp="1"/>
          </p:cNvSpPr>
          <p:nvPr>
            <p:ph type="ctrTitle"/>
          </p:nvPr>
        </p:nvSpPr>
        <p:spPr>
          <a:xfrm>
            <a:off x="1876424" y="251791"/>
            <a:ext cx="8791575" cy="3004171"/>
          </a:xfrm>
        </p:spPr>
        <p:txBody>
          <a:bodyPr/>
          <a:lstStyle/>
          <a:p>
            <a:pPr>
              <a:spcAft>
                <a:spcPts val="225"/>
              </a:spcAft>
            </a:pPr>
            <a:r>
              <a:rPr lang="en-US" sz="4000" b="1" i="0" dirty="0">
                <a:effectLst/>
                <a:latin typeface="Times New Roman" panose="02020603050405020304" pitchFamily="18" charset="0"/>
                <a:ea typeface="Times New Roman" panose="02020603050405020304" pitchFamily="18" charset="0"/>
                <a:cs typeface="Times New Roman" panose="02020603050405020304" pitchFamily="18" charset="0"/>
              </a:rPr>
              <a:t>Increasing Shelf Life of Perishable Goods in Nigeria through Value Addition</a:t>
            </a:r>
            <a:br>
              <a:rPr lang="en-US" sz="1800" dirty="0">
                <a:effectLst/>
                <a:latin typeface=".AppleSystemUIFont"/>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AppleSystemUIFont"/>
                <a:ea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CF6126C-5F70-7A35-A5EA-7796666F98BC}"/>
              </a:ext>
            </a:extLst>
          </p:cNvPr>
          <p:cNvSpPr>
            <a:spLocks noGrp="1"/>
          </p:cNvSpPr>
          <p:nvPr>
            <p:ph type="subTitle" idx="1"/>
          </p:nvPr>
        </p:nvSpPr>
        <p:spPr>
          <a:xfrm>
            <a:off x="1876424" y="2928729"/>
            <a:ext cx="9520446" cy="2809461"/>
          </a:xfrm>
        </p:spPr>
        <p:txBody>
          <a:bodyPr>
            <a:normAutofit/>
          </a:bodyPr>
          <a:lstStyle/>
          <a:p>
            <a:pPr algn="just"/>
            <a:r>
              <a:rPr lang="en-US" sz="3200" b="1" i="0" dirty="0">
                <a:effectLst/>
                <a:latin typeface="Times New Roman" panose="02020603050405020304" pitchFamily="18" charset="0"/>
                <a:ea typeface="Times New Roman" panose="02020603050405020304" pitchFamily="18" charset="0"/>
                <a:cs typeface="Times New Roman" panose="02020603050405020304" pitchFamily="18" charset="0"/>
              </a:rPr>
              <a:t>Anastasia </a:t>
            </a:r>
            <a:r>
              <a:rPr lang="en-US" sz="3200" b="1" i="0" dirty="0" err="1">
                <a:effectLst/>
                <a:latin typeface="Times New Roman" panose="02020603050405020304" pitchFamily="18" charset="0"/>
                <a:ea typeface="Times New Roman" panose="02020603050405020304" pitchFamily="18" charset="0"/>
                <a:cs typeface="Times New Roman" panose="02020603050405020304" pitchFamily="18" charset="0"/>
              </a:rPr>
              <a:t>Obiageri</a:t>
            </a:r>
            <a:r>
              <a:rPr lang="en-US" sz="3200" b="1" i="0" dirty="0">
                <a:effectLst/>
                <a:latin typeface="Times New Roman" panose="02020603050405020304" pitchFamily="18" charset="0"/>
                <a:ea typeface="Times New Roman" panose="02020603050405020304" pitchFamily="18" charset="0"/>
                <a:cs typeface="Times New Roman" panose="02020603050405020304" pitchFamily="18" charset="0"/>
              </a:rPr>
              <a:t> Chiaha</a:t>
            </a:r>
            <a:endParaRPr lang="en-US" sz="3200" b="1" dirty="0">
              <a:effectLst/>
              <a:latin typeface=".AppleSystemUIFont"/>
              <a:ea typeface="Times New Roman" panose="02020603050405020304" pitchFamily="18" charset="0"/>
              <a:cs typeface="Times New Roman" panose="02020603050405020304" pitchFamily="18" charset="0"/>
            </a:endParaRPr>
          </a:p>
          <a:p>
            <a:pPr algn="just"/>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dirty="0">
              <a:effectLst/>
              <a:latin typeface=".AppleSystemUIFont"/>
              <a:ea typeface="Times New Roman" panose="02020603050405020304" pitchFamily="18" charset="0"/>
              <a:cs typeface="Times New Roman" panose="02020603050405020304" pitchFamily="18" charset="0"/>
            </a:endParaRPr>
          </a:p>
          <a:p>
            <a:pPr algn="just"/>
            <a:r>
              <a:rPr lang="en-US" sz="3200" b="0" i="0" dirty="0">
                <a:effectLst/>
                <a:latin typeface="Times New Roman" panose="02020603050405020304" pitchFamily="18" charset="0"/>
                <a:ea typeface="Times New Roman" panose="02020603050405020304" pitchFamily="18" charset="0"/>
                <a:cs typeface="Times New Roman" panose="02020603050405020304" pitchFamily="18" charset="0"/>
              </a:rPr>
              <a:t>Key points- </a:t>
            </a:r>
            <a:r>
              <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Value Addition</a:t>
            </a:r>
            <a:r>
              <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Value Chain</a:t>
            </a:r>
            <a:r>
              <a:rPr lang="en-US" sz="3200" b="0" i="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and</a:t>
            </a:r>
            <a:r>
              <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Perishables</a:t>
            </a:r>
            <a:r>
              <a:rPr lang="en-US" sz="3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dirty="0">
              <a:solidFill>
                <a:schemeClr val="tx1"/>
              </a:solidFill>
              <a:effectLst/>
              <a:latin typeface=".AppleSystemUIFont"/>
              <a:ea typeface="Times New Roman" panose="02020603050405020304" pitchFamily="18"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95212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2D1067-F9CB-A2C8-7BEC-A1A42700A7F2}"/>
              </a:ext>
            </a:extLst>
          </p:cNvPr>
          <p:cNvSpPr txBox="1"/>
          <p:nvPr/>
        </p:nvSpPr>
        <p:spPr>
          <a:xfrm>
            <a:off x="198783" y="893157"/>
            <a:ext cx="11595652" cy="4832092"/>
          </a:xfrm>
          <a:prstGeom prst="rect">
            <a:avLst/>
          </a:prstGeom>
          <a:noFill/>
        </p:spPr>
        <p:txBody>
          <a:bodyPr wrap="square">
            <a:spAutoFit/>
          </a:bodyPr>
          <a:lstStyle/>
          <a:p>
            <a:pPr algn="just"/>
            <a:r>
              <a:rPr lang="en-US" sz="2800" b="0" i="0" dirty="0">
                <a:effectLst/>
                <a:latin typeface="Times New Roman" panose="02020603050405020304" pitchFamily="18" charset="0"/>
                <a:ea typeface="Times New Roman" panose="02020603050405020304" pitchFamily="18" charset="0"/>
              </a:rPr>
              <a:t>Nigeria is a country located in West Africa and the estimated population of farmers amount to 38 million. Nigeria is one of the most populated countries in Africa, with the estimated population of about 226.2 million inhabitants. According to Federal Ministry of Agriculture and Rural Development in Nigeria (FMARD, 2020), stated that 75% of the farming population in Nigeria are women. They are equally part of the agriculture supply chain in both the formal and informal sectors of the country. Majority of these female farmers are poor rural dwellers and therefore, do not have access to social amenities like; road, electricity, clean water, lack of </a:t>
            </a:r>
            <a:r>
              <a:rPr lang="en-US" sz="2800" b="0" i="0" dirty="0" err="1">
                <a:effectLst/>
                <a:latin typeface="Times New Roman" panose="02020603050405020304" pitchFamily="18" charset="0"/>
                <a:ea typeface="Times New Roman" panose="02020603050405020304" pitchFamily="18" charset="0"/>
              </a:rPr>
              <a:t>mechanised</a:t>
            </a:r>
            <a:r>
              <a:rPr lang="en-US" sz="2800" b="0" i="0" dirty="0">
                <a:effectLst/>
                <a:latin typeface="Times New Roman" panose="02020603050405020304" pitchFamily="18" charset="0"/>
                <a:ea typeface="Times New Roman" panose="02020603050405020304" pitchFamily="18" charset="0"/>
              </a:rPr>
              <a:t> equipment and proper drainage systems. Non availability of proper social amenities has hindered them from preserving their perishable goods for a long period of time. </a:t>
            </a:r>
            <a:endParaRPr lang="en-US" sz="2800" dirty="0">
              <a:effectLst/>
              <a:latin typeface=".AppleSystemUIFon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568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597DC-4E86-1503-247B-8D74E3BC0D83}"/>
              </a:ext>
            </a:extLst>
          </p:cNvPr>
          <p:cNvSpPr txBox="1"/>
          <p:nvPr/>
        </p:nvSpPr>
        <p:spPr>
          <a:xfrm>
            <a:off x="238539" y="622851"/>
            <a:ext cx="11834191" cy="5509200"/>
          </a:xfrm>
          <a:prstGeom prst="rect">
            <a:avLst/>
          </a:prstGeom>
          <a:noFill/>
        </p:spPr>
        <p:txBody>
          <a:bodyPr wrap="square">
            <a:spAutoFit/>
          </a:bodyPr>
          <a:lstStyle/>
          <a:p>
            <a:pPr algn="just"/>
            <a:r>
              <a:rPr lang="en-US" sz="3200" b="0" i="0" dirty="0">
                <a:effectLst/>
                <a:latin typeface="Times New Roman" panose="02020603050405020304" pitchFamily="18" charset="0"/>
                <a:ea typeface="Times New Roman" panose="02020603050405020304" pitchFamily="18" charset="0"/>
                <a:cs typeface="Times New Roman" panose="02020603050405020304" pitchFamily="18" charset="0"/>
              </a:rPr>
              <a:t>Irrespective of lack of social amenities, and problems faced by women which includes lack of access to educational opportunities, domestic violence, child </a:t>
            </a:r>
            <a:r>
              <a:rPr lang="en-US" sz="3200" b="0" i="0" dirty="0" err="1">
                <a:effectLst/>
                <a:latin typeface="Times New Roman" panose="02020603050405020304" pitchFamily="18" charset="0"/>
                <a:ea typeface="Times New Roman" panose="02020603050405020304" pitchFamily="18" charset="0"/>
                <a:cs typeface="Times New Roman" panose="02020603050405020304" pitchFamily="18" charset="0"/>
              </a:rPr>
              <a:t>labour</a:t>
            </a:r>
            <a:r>
              <a:rPr lang="en-US" sz="3200" b="0" i="0" dirty="0">
                <a:effectLst/>
                <a:latin typeface="Times New Roman" panose="02020603050405020304" pitchFamily="18" charset="0"/>
                <a:ea typeface="Times New Roman" panose="02020603050405020304" pitchFamily="18" charset="0"/>
                <a:cs typeface="Times New Roman" panose="02020603050405020304" pitchFamily="18" charset="0"/>
              </a:rPr>
              <a:t>, pregnancy discrimination and sexual harassment. Women are regarded to be home handlers.</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r>
              <a:rPr lang="en-US" sz="3200" b="0" i="0" dirty="0">
                <a:effectLst/>
                <a:latin typeface="Times New Roman" panose="02020603050405020304" pitchFamily="18" charset="0"/>
                <a:ea typeface="Times New Roman" panose="02020603050405020304" pitchFamily="18" charset="0"/>
                <a:cs typeface="Times New Roman" panose="02020603050405020304" pitchFamily="18" charset="0"/>
              </a:rPr>
              <a:t>A large volume of agricultural produce perishes often in rural communities, because of non-availability of social amenities and proper storage facilities. It has affected and reduced the shelf life of perishable goods which tends to increase the level of hunger and food insecurity of the nation.</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US" sz="3200" dirty="0">
              <a:effectLst/>
              <a:latin typeface=".AppleSystemUIFon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99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42CC44-7161-3F19-ED2A-5522FCEE400B}"/>
              </a:ext>
            </a:extLst>
          </p:cNvPr>
          <p:cNvSpPr txBox="1"/>
          <p:nvPr/>
        </p:nvSpPr>
        <p:spPr>
          <a:xfrm>
            <a:off x="278296" y="702363"/>
            <a:ext cx="11688417" cy="6494085"/>
          </a:xfrm>
          <a:prstGeom prst="rect">
            <a:avLst/>
          </a:prstGeom>
          <a:noFill/>
        </p:spPr>
        <p:txBody>
          <a:bodyPr wrap="square">
            <a:spAutoFit/>
          </a:bodyPr>
          <a:lstStyle/>
          <a:p>
            <a:pPr algn="just"/>
            <a:r>
              <a:rPr lang="en-US" sz="3200" b="0" i="0" dirty="0">
                <a:effectLst/>
                <a:latin typeface="Times New Roman" panose="02020603050405020304" pitchFamily="18" charset="0"/>
                <a:ea typeface="Times New Roman" panose="02020603050405020304" pitchFamily="18" charset="0"/>
                <a:cs typeface="Times New Roman" panose="02020603050405020304" pitchFamily="18" charset="0"/>
              </a:rPr>
              <a:t>Value addition may therefore, be the practical means of further processing these goods to increase their shelf life for end users.</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b="0" i="0" dirty="0">
                <a:effectLst/>
                <a:latin typeface="Times New Roman" panose="02020603050405020304" pitchFamily="18" charset="0"/>
                <a:ea typeface="Times New Roman" panose="02020603050405020304" pitchFamily="18" charset="0"/>
                <a:cs typeface="Times New Roman" panose="02020603050405020304" pitchFamily="18" charset="0"/>
              </a:rPr>
              <a:t>Value addition, has helped middlemen preserve their products and measure a way out of economic loses and gain more than the majority of the rural poor farmer. Value addition of produce are goods and services produced from a particular product which serves as a raw material along various value chain. Goods perish because of lack of value addition and lack of adequate training and awareness among the poor rural women farmers. Perishable farm produces are no longer sustained but with training, farmers tend to be aware and educated on the importance of value chain and how this can help produce other goods and services to enhance shelf life.</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dirty="0">
              <a:effectLst/>
              <a:latin typeface=".AppleSystemUIFont"/>
              <a:ea typeface="Times New Roman" panose="02020603050405020304" pitchFamily="18" charset="0"/>
              <a:cs typeface="Times New Roman" panose="02020603050405020304" pitchFamily="18" charset="0"/>
            </a:endParaRPr>
          </a:p>
          <a:p>
            <a:pPr algn="just"/>
            <a:endParaRPr lang="en-US" sz="3200" dirty="0">
              <a:effectLst/>
              <a:latin typeface=".AppleSystemUIFon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816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B686E1-40CA-2F2B-5CE8-829EB331E5F4}"/>
              </a:ext>
            </a:extLst>
          </p:cNvPr>
          <p:cNvSpPr txBox="1"/>
          <p:nvPr/>
        </p:nvSpPr>
        <p:spPr>
          <a:xfrm>
            <a:off x="172278" y="768627"/>
            <a:ext cx="11714922" cy="6771084"/>
          </a:xfrm>
          <a:prstGeom prst="rect">
            <a:avLst/>
          </a:prstGeom>
          <a:noFill/>
        </p:spPr>
        <p:txBody>
          <a:bodyPr wrap="square">
            <a:spAutoFit/>
          </a:bodyPr>
          <a:lstStyle/>
          <a:p>
            <a:pPr algn="just"/>
            <a:r>
              <a:rPr lang="en-US" sz="3200" b="0" i="0" dirty="0">
                <a:effectLst/>
                <a:latin typeface="Times New Roman" panose="02020603050405020304" pitchFamily="18" charset="0"/>
                <a:ea typeface="Times New Roman" panose="02020603050405020304" pitchFamily="18" charset="0"/>
                <a:cs typeface="Times New Roman" panose="02020603050405020304" pitchFamily="18" charset="0"/>
              </a:rPr>
              <a:t>Through value addition along existing value chain, new and additional products and services of better qualities are derived from a specific raw material (farm produce direct from farmers). At each stage of value chain, farmers are not longer benefiting which affects them financially. The main purpose of value chain is to help preserve perishable good and services which consequently attract more consumers and also increasing the shelf life of agricultural produce. For example, cassava serves as the raw material for the production of </a:t>
            </a:r>
            <a:r>
              <a:rPr lang="en-US" sz="3200" b="0" i="0" dirty="0" err="1">
                <a:effectLst/>
                <a:latin typeface="Times New Roman" panose="02020603050405020304" pitchFamily="18" charset="0"/>
                <a:ea typeface="Times New Roman" panose="02020603050405020304" pitchFamily="18" charset="0"/>
                <a:cs typeface="Times New Roman" panose="02020603050405020304" pitchFamily="18" charset="0"/>
              </a:rPr>
              <a:t>garri</a:t>
            </a:r>
            <a:r>
              <a:rPr lang="en-US" sz="3200" b="0" i="0" dirty="0">
                <a:effectLst/>
                <a:latin typeface="Times New Roman" panose="02020603050405020304" pitchFamily="18" charset="0"/>
                <a:ea typeface="Times New Roman" panose="02020603050405020304" pitchFamily="18" charset="0"/>
                <a:cs typeface="Times New Roman" panose="02020603050405020304" pitchFamily="18" charset="0"/>
              </a:rPr>
              <a:t> (white and yellow), </a:t>
            </a:r>
            <a:r>
              <a:rPr lang="en-US" sz="3200" b="0" i="0" dirty="0" err="1">
                <a:effectLst/>
                <a:latin typeface="Times New Roman" panose="02020603050405020304" pitchFamily="18" charset="0"/>
                <a:ea typeface="Times New Roman" panose="02020603050405020304" pitchFamily="18" charset="0"/>
                <a:cs typeface="Times New Roman" panose="02020603050405020304" pitchFamily="18" charset="0"/>
              </a:rPr>
              <a:t>apu</a:t>
            </a:r>
            <a:r>
              <a:rPr lang="en-US" sz="3200" b="0" i="0" dirty="0">
                <a:effectLst/>
                <a:latin typeface="Times New Roman" panose="02020603050405020304" pitchFamily="18" charset="0"/>
                <a:ea typeface="Times New Roman" panose="02020603050405020304" pitchFamily="18" charset="0"/>
                <a:cs typeface="Times New Roman" panose="02020603050405020304" pitchFamily="18" charset="0"/>
              </a:rPr>
              <a:t>, starch, flour, animal feeds, textiles and sweeteners. Other perishable products include, okra, yam, tomatoes, strawberries, potatoes, carrots, green beans, cucumber, maize, cocoyam, palm kernel, green peas, banana, plantain and pineapple.</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dirty="0">
              <a:effectLst/>
              <a:latin typeface=".AppleSystemUIFont"/>
              <a:ea typeface="Times New Roman" panose="02020603050405020304" pitchFamily="18" charset="0"/>
              <a:cs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AppleSystemUIFont"/>
              <a:ea typeface="Times New Roman" panose="02020603050405020304" pitchFamily="18" charset="0"/>
              <a:cs typeface="Times New Roman" panose="02020603050405020304" pitchFamily="18" charset="0"/>
            </a:endParaRPr>
          </a:p>
          <a:p>
            <a:pPr algn="just"/>
            <a:endParaRPr lang="en-US" sz="3200" dirty="0">
              <a:effectLst/>
              <a:latin typeface=".AppleSystemUIFon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95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20A62F-FCFA-CFA9-D126-3931E1CD6F9A}"/>
              </a:ext>
            </a:extLst>
          </p:cNvPr>
          <p:cNvSpPr txBox="1"/>
          <p:nvPr/>
        </p:nvSpPr>
        <p:spPr>
          <a:xfrm>
            <a:off x="238538" y="463826"/>
            <a:ext cx="11648661" cy="6001643"/>
          </a:xfrm>
          <a:prstGeom prst="rect">
            <a:avLst/>
          </a:prstGeom>
          <a:noFill/>
        </p:spPr>
        <p:txBody>
          <a:bodyPr wrap="square">
            <a:spAutoFit/>
          </a:bodyPr>
          <a:lstStyle/>
          <a:p>
            <a:pPr algn="just"/>
            <a:r>
              <a:rPr lang="en-US" sz="3200" b="0" i="0" dirty="0">
                <a:effectLst/>
                <a:latin typeface="Times New Roman" panose="02020603050405020304" pitchFamily="18" charset="0"/>
                <a:ea typeface="Times New Roman" panose="02020603050405020304" pitchFamily="18" charset="0"/>
                <a:cs typeface="Times New Roman" panose="02020603050405020304" pitchFamily="18" charset="0"/>
              </a:rPr>
              <a:t>For instance, cassava (Manihot esculenta), is a root vegetable gotten grown widely in Nigeria. It can deteriorate within about two or three days after harvest. Farmers preserve it by either leaving the crop in the ground until needed, pit storage by re-burying roots after harvest, field clamp storage and drying. Cassava is used to produce flour, animal feeds, starch for textile and papers, and bio degradable products and </a:t>
            </a:r>
            <a:r>
              <a:rPr lang="en-US" sz="3200" b="0" i="0" dirty="0" err="1">
                <a:effectLst/>
                <a:latin typeface="Times New Roman" panose="02020603050405020304" pitchFamily="18" charset="0"/>
                <a:ea typeface="Times New Roman" panose="02020603050405020304" pitchFamily="18" charset="0"/>
                <a:cs typeface="Times New Roman" panose="02020603050405020304" pitchFamily="18" charset="0"/>
              </a:rPr>
              <a:t>garri</a:t>
            </a:r>
            <a:r>
              <a:rPr lang="en-US" sz="3200" b="0" i="0" dirty="0">
                <a:effectLst/>
                <a:latin typeface="Times New Roman" panose="02020603050405020304" pitchFamily="18" charset="0"/>
                <a:ea typeface="Times New Roman" panose="02020603050405020304" pitchFamily="18" charset="0"/>
                <a:cs typeface="Times New Roman" panose="02020603050405020304" pitchFamily="18" charset="0"/>
              </a:rPr>
              <a:t> (yellow and white. The addition of palm oil in yellow </a:t>
            </a:r>
            <a:r>
              <a:rPr lang="en-US" sz="3200" b="0" i="0" dirty="0" err="1">
                <a:effectLst/>
                <a:latin typeface="Times New Roman" panose="02020603050405020304" pitchFamily="18" charset="0"/>
                <a:ea typeface="Times New Roman" panose="02020603050405020304" pitchFamily="18" charset="0"/>
                <a:cs typeface="Times New Roman" panose="02020603050405020304" pitchFamily="18" charset="0"/>
              </a:rPr>
              <a:t>garri</a:t>
            </a:r>
            <a:r>
              <a:rPr lang="en-US" sz="3200" b="0" i="0" dirty="0">
                <a:effectLst/>
                <a:latin typeface="Times New Roman" panose="02020603050405020304" pitchFamily="18" charset="0"/>
                <a:ea typeface="Times New Roman" panose="02020603050405020304" pitchFamily="18" charset="0"/>
                <a:cs typeface="Times New Roman" panose="02020603050405020304" pitchFamily="18" charset="0"/>
              </a:rPr>
              <a:t> introduces some differences. Palm oil contains vitamins A and E, which contribute to the yellow </a:t>
            </a:r>
            <a:r>
              <a:rPr lang="en-US" sz="3200" b="0" i="0" dirty="0" err="1">
                <a:effectLst/>
                <a:latin typeface="Times New Roman" panose="02020603050405020304" pitchFamily="18" charset="0"/>
                <a:ea typeface="Times New Roman" panose="02020603050405020304" pitchFamily="18" charset="0"/>
                <a:cs typeface="Times New Roman" panose="02020603050405020304" pitchFamily="18" charset="0"/>
              </a:rPr>
              <a:t>garri's</a:t>
            </a:r>
            <a:r>
              <a:rPr lang="en-US" sz="3200" b="0" i="0" dirty="0">
                <a:effectLst/>
                <a:latin typeface="Times New Roman" panose="02020603050405020304" pitchFamily="18" charset="0"/>
                <a:ea typeface="Times New Roman" panose="02020603050405020304" pitchFamily="18" charset="0"/>
                <a:cs typeface="Times New Roman" panose="02020603050405020304" pitchFamily="18" charset="0"/>
              </a:rPr>
              <a:t> color and provide some additional nutritional value. White </a:t>
            </a:r>
            <a:r>
              <a:rPr lang="en-US" sz="3200" b="0" i="0" dirty="0" err="1">
                <a:effectLst/>
                <a:latin typeface="Times New Roman" panose="02020603050405020304" pitchFamily="18" charset="0"/>
                <a:ea typeface="Times New Roman" panose="02020603050405020304" pitchFamily="18" charset="0"/>
                <a:cs typeface="Times New Roman" panose="02020603050405020304" pitchFamily="18" charset="0"/>
              </a:rPr>
              <a:t>garri</a:t>
            </a:r>
            <a:r>
              <a:rPr lang="en-US" sz="3200" b="0" i="0" dirty="0">
                <a:effectLst/>
                <a:latin typeface="Times New Roman" panose="02020603050405020304" pitchFamily="18" charset="0"/>
                <a:ea typeface="Times New Roman" panose="02020603050405020304" pitchFamily="18" charset="0"/>
                <a:cs typeface="Times New Roman" panose="02020603050405020304" pitchFamily="18" charset="0"/>
              </a:rPr>
              <a:t>, being palm oil-free, lacks these specific nutrients) this is called </a:t>
            </a:r>
            <a:r>
              <a:rPr lang="en-US" sz="3200" b="1" i="0" dirty="0">
                <a:effectLst/>
                <a:latin typeface="Times New Roman" panose="02020603050405020304" pitchFamily="18" charset="0"/>
                <a:ea typeface="Times New Roman" panose="02020603050405020304" pitchFamily="18" charset="0"/>
                <a:cs typeface="Times New Roman" panose="02020603050405020304" pitchFamily="18" charset="0"/>
              </a:rPr>
              <a:t>VALUE ADDITION.</a:t>
            </a:r>
            <a:r>
              <a:rPr lang="en-US" sz="3200" b="0" i="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dirty="0">
              <a:effectLst/>
              <a:latin typeface=".AppleSystemUIFont"/>
              <a:ea typeface="Times New Roman" panose="02020603050405020304" pitchFamily="18" charset="0"/>
              <a:cs typeface="Times New Roman" panose="02020603050405020304" pitchFamily="18" charset="0"/>
            </a:endParaRPr>
          </a:p>
          <a:p>
            <a:pPr algn="just"/>
            <a:endParaRPr lang="en-US" sz="3200" dirty="0">
              <a:effectLst/>
              <a:latin typeface=".AppleSystemUIFon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88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BDCA49-BDEA-01B5-F4D8-996A32172342}"/>
              </a:ext>
            </a:extLst>
          </p:cNvPr>
          <p:cNvSpPr txBox="1"/>
          <p:nvPr/>
        </p:nvSpPr>
        <p:spPr>
          <a:xfrm>
            <a:off x="251790" y="742122"/>
            <a:ext cx="11463132" cy="4524315"/>
          </a:xfrm>
          <a:prstGeom prst="rect">
            <a:avLst/>
          </a:prstGeom>
          <a:noFill/>
        </p:spPr>
        <p:txBody>
          <a:bodyPr wrap="square">
            <a:spAutoFit/>
          </a:bodyPr>
          <a:lstStyle/>
          <a:p>
            <a:pPr algn="just"/>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Additionally, palm kernel (</a:t>
            </a:r>
            <a:r>
              <a:rPr lang="en-US" sz="3200" kern="0" dirty="0" err="1">
                <a:effectLst/>
                <a:latin typeface="Times New Roman" panose="02020603050405020304" pitchFamily="18" charset="0"/>
                <a:ea typeface="Times New Roman" panose="02020603050405020304" pitchFamily="18" charset="0"/>
                <a:cs typeface="Times New Roman" panose="02020603050405020304" pitchFamily="18" charset="0"/>
              </a:rPr>
              <a:t>Elaeis</a:t>
            </a: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kern="0" dirty="0" err="1">
                <a:effectLst/>
                <a:latin typeface="Times New Roman" panose="02020603050405020304" pitchFamily="18" charset="0"/>
                <a:ea typeface="Times New Roman" panose="02020603050405020304" pitchFamily="18" charset="0"/>
                <a:cs typeface="Times New Roman" panose="02020603050405020304" pitchFamily="18" charset="0"/>
              </a:rPr>
              <a:t>guineensis</a:t>
            </a:r>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 is the edible seed of the oil palm fruit. Palm kernel can be stored for six months if properly dried. Palm kernel can be used to make oil, soap, broom, shell can be used as fuel of steam boiler, or can be used in making charcoal and alternative fuel for making biodiesel which can help address the problems of energy crisis. While Cake often be used in feeding animal. Palm kernel is stored at room temperature in a cool, dark place, away from direct sunlight and heat sources</a:t>
            </a:r>
            <a:endParaRPr lang="en-US" sz="3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US" sz="3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78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C773D46-E337-7C63-2998-8C380E87CB3E}"/>
              </a:ext>
            </a:extLst>
          </p:cNvPr>
          <p:cNvGraphicFramePr>
            <a:graphicFrameLocks noGrp="1"/>
          </p:cNvGraphicFramePr>
          <p:nvPr>
            <p:extLst>
              <p:ext uri="{D42A27DB-BD31-4B8C-83A1-F6EECF244321}">
                <p14:modId xmlns:p14="http://schemas.microsoft.com/office/powerpoint/2010/main" val="2597552599"/>
              </p:ext>
            </p:extLst>
          </p:nvPr>
        </p:nvGraphicFramePr>
        <p:xfrm>
          <a:off x="0" y="0"/>
          <a:ext cx="12192001" cy="6858000"/>
        </p:xfrm>
        <a:graphic>
          <a:graphicData uri="http://schemas.openxmlformats.org/drawingml/2006/table">
            <a:tbl>
              <a:tblPr firstRow="1" firstCol="1" bandRow="1">
                <a:tableStyleId>{5C22544A-7EE6-4342-B048-85BDC9FD1C3A}</a:tableStyleId>
              </a:tblPr>
              <a:tblGrid>
                <a:gridCol w="4063131">
                  <a:extLst>
                    <a:ext uri="{9D8B030D-6E8A-4147-A177-3AD203B41FA5}">
                      <a16:colId xmlns:a16="http://schemas.microsoft.com/office/drawing/2014/main" val="1907084439"/>
                    </a:ext>
                  </a:extLst>
                </a:gridCol>
                <a:gridCol w="4064435">
                  <a:extLst>
                    <a:ext uri="{9D8B030D-6E8A-4147-A177-3AD203B41FA5}">
                      <a16:colId xmlns:a16="http://schemas.microsoft.com/office/drawing/2014/main" val="915390238"/>
                    </a:ext>
                  </a:extLst>
                </a:gridCol>
                <a:gridCol w="4064435">
                  <a:extLst>
                    <a:ext uri="{9D8B030D-6E8A-4147-A177-3AD203B41FA5}">
                      <a16:colId xmlns:a16="http://schemas.microsoft.com/office/drawing/2014/main" val="2367039298"/>
                    </a:ext>
                  </a:extLst>
                </a:gridCol>
              </a:tblGrid>
              <a:tr h="278904">
                <a:tc>
                  <a:txBody>
                    <a:bodyPr/>
                    <a:lstStyle/>
                    <a:p>
                      <a:pPr algn="just"/>
                      <a:r>
                        <a:rPr lang="en-US" sz="1650" kern="100">
                          <a:effectLst/>
                          <a:latin typeface="Times New Roman" panose="02020603050405020304" pitchFamily="18" charset="0"/>
                          <a:cs typeface="Times New Roman" panose="02020603050405020304" pitchFamily="18" charset="0"/>
                        </a:rPr>
                        <a:t>Products</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Products Made in Nigeria</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Possible Products of Value Addition </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extLst>
                  <a:ext uri="{0D108BD9-81ED-4DB2-BD59-A6C34878D82A}">
                    <a16:rowId xmlns:a16="http://schemas.microsoft.com/office/drawing/2014/main" val="3580703529"/>
                  </a:ext>
                </a:extLst>
              </a:tr>
              <a:tr h="850958">
                <a:tc>
                  <a:txBody>
                    <a:bodyPr/>
                    <a:lstStyle/>
                    <a:p>
                      <a:pPr algn="just"/>
                      <a:r>
                        <a:rPr lang="en-US" sz="1650" kern="100">
                          <a:effectLst/>
                          <a:latin typeface="Times New Roman" panose="02020603050405020304" pitchFamily="18" charset="0"/>
                          <a:cs typeface="Times New Roman" panose="02020603050405020304" pitchFamily="18" charset="0"/>
                        </a:rPr>
                        <a:t>Cassava</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flour, animal feeds, starch for textile and garri</a:t>
                      </a:r>
                    </a:p>
                    <a:p>
                      <a:pPr algn="just"/>
                      <a:r>
                        <a:rPr lang="en-US" sz="1650" kern="100">
                          <a:effectLst/>
                          <a:latin typeface="Times New Roman" panose="02020603050405020304" pitchFamily="18" charset="0"/>
                          <a:cs typeface="Times New Roman" panose="02020603050405020304" pitchFamily="18" charset="0"/>
                        </a:rPr>
                        <a:t> </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Sweeteners, local glues, drugs and cassava chips and pellets are used in animal feeds and local alcohol production. </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extLst>
                  <a:ext uri="{0D108BD9-81ED-4DB2-BD59-A6C34878D82A}">
                    <a16:rowId xmlns:a16="http://schemas.microsoft.com/office/drawing/2014/main" val="1964861095"/>
                  </a:ext>
                </a:extLst>
              </a:tr>
              <a:tr h="1115616">
                <a:tc>
                  <a:txBody>
                    <a:bodyPr/>
                    <a:lstStyle/>
                    <a:p>
                      <a:pPr algn="just"/>
                      <a:r>
                        <a:rPr lang="en-US" sz="1650" kern="100" dirty="0">
                          <a:effectLst/>
                          <a:latin typeface="Times New Roman" panose="02020603050405020304" pitchFamily="18" charset="0"/>
                          <a:cs typeface="Times New Roman" panose="02020603050405020304" pitchFamily="18" charset="0"/>
                        </a:rPr>
                        <a:t>Okra</a:t>
                      </a:r>
                    </a:p>
                    <a:p>
                      <a:pPr algn="just"/>
                      <a:r>
                        <a:rPr lang="en-US" sz="1650" kern="100" dirty="0">
                          <a:effectLst/>
                          <a:latin typeface="Times New Roman" panose="02020603050405020304" pitchFamily="18" charset="0"/>
                          <a:cs typeface="Times New Roman" panose="02020603050405020304" pitchFamily="18" charset="0"/>
                        </a:rPr>
                        <a:t> </a:t>
                      </a:r>
                      <a:endParaRPr lang="en-US" sz="165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Traditional medicine and dry okra </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Okra stem can serve as a raw material to produce locally made rope and the pod (fruits) can be used, in extract form, as a fat substitute in brownies.</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extLst>
                  <a:ext uri="{0D108BD9-81ED-4DB2-BD59-A6C34878D82A}">
                    <a16:rowId xmlns:a16="http://schemas.microsoft.com/office/drawing/2014/main" val="1438600924"/>
                  </a:ext>
                </a:extLst>
              </a:tr>
              <a:tr h="364696">
                <a:tc>
                  <a:txBody>
                    <a:bodyPr/>
                    <a:lstStyle/>
                    <a:p>
                      <a:pPr algn="just"/>
                      <a:r>
                        <a:rPr lang="en-US" sz="1650" kern="100">
                          <a:effectLst/>
                          <a:latin typeface="Times New Roman" panose="02020603050405020304" pitchFamily="18" charset="0"/>
                          <a:cs typeface="Times New Roman" panose="02020603050405020304" pitchFamily="18" charset="0"/>
                        </a:rPr>
                        <a:t>Tomatoes </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Purée, canned tomatoes, ketchup and juice</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 </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extLst>
                  <a:ext uri="{0D108BD9-81ED-4DB2-BD59-A6C34878D82A}">
                    <a16:rowId xmlns:a16="http://schemas.microsoft.com/office/drawing/2014/main" val="356782185"/>
                  </a:ext>
                </a:extLst>
              </a:tr>
              <a:tr h="278904">
                <a:tc>
                  <a:txBody>
                    <a:bodyPr/>
                    <a:lstStyle/>
                    <a:p>
                      <a:pPr algn="just"/>
                      <a:r>
                        <a:rPr lang="en-US" sz="1650" kern="100">
                          <a:effectLst/>
                          <a:latin typeface="Times New Roman" panose="02020603050405020304" pitchFamily="18" charset="0"/>
                          <a:cs typeface="Times New Roman" panose="02020603050405020304" pitchFamily="18" charset="0"/>
                        </a:rPr>
                        <a:t>Strawberries </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Strawberry Jam</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Traditional vinegar and Wine</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extLst>
                  <a:ext uri="{0D108BD9-81ED-4DB2-BD59-A6C34878D82A}">
                    <a16:rowId xmlns:a16="http://schemas.microsoft.com/office/drawing/2014/main" val="463716026"/>
                  </a:ext>
                </a:extLst>
              </a:tr>
              <a:tr h="836712">
                <a:tc>
                  <a:txBody>
                    <a:bodyPr/>
                    <a:lstStyle/>
                    <a:p>
                      <a:pPr algn="just"/>
                      <a:r>
                        <a:rPr lang="en-US" sz="1650" kern="100" dirty="0">
                          <a:effectLst/>
                          <a:latin typeface="Times New Roman" panose="02020603050405020304" pitchFamily="18" charset="0"/>
                          <a:cs typeface="Times New Roman" panose="02020603050405020304" pitchFamily="18" charset="0"/>
                        </a:rPr>
                        <a:t>Potatoes </a:t>
                      </a:r>
                      <a:endParaRPr lang="en-US" sz="165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Flour, starch and animal feeds</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Alcohol, vodka, liquid glucose, biofuel and glue. The roots can be turned into puree for local bakery products or yoghurt. </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extLst>
                  <a:ext uri="{0D108BD9-81ED-4DB2-BD59-A6C34878D82A}">
                    <a16:rowId xmlns:a16="http://schemas.microsoft.com/office/drawing/2014/main" val="1296882590"/>
                  </a:ext>
                </a:extLst>
              </a:tr>
              <a:tr h="557808">
                <a:tc>
                  <a:txBody>
                    <a:bodyPr/>
                    <a:lstStyle/>
                    <a:p>
                      <a:pPr algn="just"/>
                      <a:r>
                        <a:rPr lang="en-US" sz="1650" kern="100">
                          <a:effectLst/>
                          <a:latin typeface="Times New Roman" panose="02020603050405020304" pitchFamily="18" charset="0"/>
                          <a:cs typeface="Times New Roman" panose="02020603050405020304" pitchFamily="18" charset="0"/>
                        </a:rPr>
                        <a:t>Carrot</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Soap, cream, oil</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Can be used to produce locally made starch, medicine and sugar</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extLst>
                  <a:ext uri="{0D108BD9-81ED-4DB2-BD59-A6C34878D82A}">
                    <a16:rowId xmlns:a16="http://schemas.microsoft.com/office/drawing/2014/main" val="3572004218"/>
                  </a:ext>
                </a:extLst>
              </a:tr>
              <a:tr h="850958">
                <a:tc>
                  <a:txBody>
                    <a:bodyPr/>
                    <a:lstStyle/>
                    <a:p>
                      <a:pPr algn="just"/>
                      <a:r>
                        <a:rPr lang="en-US" sz="1650" kern="100">
                          <a:effectLst/>
                          <a:latin typeface="Times New Roman" panose="02020603050405020304" pitchFamily="18" charset="0"/>
                          <a:cs typeface="Times New Roman" panose="02020603050405020304" pitchFamily="18" charset="0"/>
                        </a:rPr>
                        <a:t>Palm Kernel</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Palm oil, soap, traditional fertilizer, broom and charcoal burner  </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The empty bunches and fiber that remain after extracting can also be used for mulching as manure and direct source of fuel. </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extLst>
                  <a:ext uri="{0D108BD9-81ED-4DB2-BD59-A6C34878D82A}">
                    <a16:rowId xmlns:a16="http://schemas.microsoft.com/office/drawing/2014/main" val="76710195"/>
                  </a:ext>
                </a:extLst>
              </a:tr>
              <a:tr h="557808">
                <a:tc>
                  <a:txBody>
                    <a:bodyPr/>
                    <a:lstStyle/>
                    <a:p>
                      <a:pPr algn="just"/>
                      <a:r>
                        <a:rPr lang="en-US" sz="1650" kern="100">
                          <a:effectLst/>
                          <a:latin typeface="Times New Roman" panose="02020603050405020304" pitchFamily="18" charset="0"/>
                          <a:cs typeface="Times New Roman" panose="02020603050405020304" pitchFamily="18" charset="0"/>
                        </a:rPr>
                        <a:t>Plantain </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Chips and flour</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Homemade jam, vinegar, biscuits and wine. It can be used to produce baby food</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extLst>
                  <a:ext uri="{0D108BD9-81ED-4DB2-BD59-A6C34878D82A}">
                    <a16:rowId xmlns:a16="http://schemas.microsoft.com/office/drawing/2014/main" val="602302937"/>
                  </a:ext>
                </a:extLst>
              </a:tr>
              <a:tr h="557808">
                <a:tc>
                  <a:txBody>
                    <a:bodyPr/>
                    <a:lstStyle/>
                    <a:p>
                      <a:pPr algn="just"/>
                      <a:r>
                        <a:rPr lang="en-US" sz="1650" kern="100">
                          <a:effectLst/>
                          <a:latin typeface="Times New Roman" panose="02020603050405020304" pitchFamily="18" charset="0"/>
                          <a:cs typeface="Times New Roman" panose="02020603050405020304" pitchFamily="18" charset="0"/>
                        </a:rPr>
                        <a:t>Pineapple </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Juice </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sugar, wine, baking powder, vanilla essence, jam</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extLst>
                  <a:ext uri="{0D108BD9-81ED-4DB2-BD59-A6C34878D82A}">
                    <a16:rowId xmlns:a16="http://schemas.microsoft.com/office/drawing/2014/main" val="3822802713"/>
                  </a:ext>
                </a:extLst>
              </a:tr>
              <a:tr h="607828">
                <a:tc>
                  <a:txBody>
                    <a:bodyPr/>
                    <a:lstStyle/>
                    <a:p>
                      <a:pPr algn="just"/>
                      <a:r>
                        <a:rPr lang="en-US" sz="1650" kern="100">
                          <a:effectLst/>
                          <a:latin typeface="Times New Roman" panose="02020603050405020304" pitchFamily="18" charset="0"/>
                          <a:cs typeface="Times New Roman" panose="02020603050405020304" pitchFamily="18" charset="0"/>
                        </a:rPr>
                        <a:t>Maize </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a:effectLst/>
                          <a:latin typeface="Times New Roman" panose="02020603050405020304" pitchFamily="18" charset="0"/>
                          <a:cs typeface="Times New Roman" panose="02020603050405020304" pitchFamily="18" charset="0"/>
                        </a:rPr>
                        <a:t>Flour, pap (ogi), poultry feeds and the peel can be used charcoal </a:t>
                      </a:r>
                      <a:endParaRPr lang="en-US" sz="165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tc>
                  <a:txBody>
                    <a:bodyPr/>
                    <a:lstStyle/>
                    <a:p>
                      <a:pPr algn="just"/>
                      <a:r>
                        <a:rPr lang="en-US" sz="1650" kern="100" dirty="0">
                          <a:effectLst/>
                          <a:latin typeface="Times New Roman" panose="02020603050405020304" pitchFamily="18" charset="0"/>
                          <a:cs typeface="Times New Roman" panose="02020603050405020304" pitchFamily="18" charset="0"/>
                        </a:rPr>
                        <a:t>Homemade cornflakes and golden morn, custard, corn oil and syrup (food and drug use) </a:t>
                      </a:r>
                      <a:endParaRPr lang="en-US" sz="165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649" marR="30649" marT="0" marB="0"/>
                </a:tc>
                <a:extLst>
                  <a:ext uri="{0D108BD9-81ED-4DB2-BD59-A6C34878D82A}">
                    <a16:rowId xmlns:a16="http://schemas.microsoft.com/office/drawing/2014/main" val="598212713"/>
                  </a:ext>
                </a:extLst>
              </a:tr>
            </a:tbl>
          </a:graphicData>
        </a:graphic>
      </p:graphicFrame>
    </p:spTree>
    <p:extLst>
      <p:ext uri="{BB962C8B-B14F-4D97-AF65-F5344CB8AC3E}">
        <p14:creationId xmlns:p14="http://schemas.microsoft.com/office/powerpoint/2010/main" val="365383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54D24C-A704-86DA-FF02-9B72742C2590}"/>
              </a:ext>
            </a:extLst>
          </p:cNvPr>
          <p:cNvSpPr txBox="1"/>
          <p:nvPr/>
        </p:nvSpPr>
        <p:spPr>
          <a:xfrm>
            <a:off x="516835" y="622852"/>
            <a:ext cx="11105321" cy="5016758"/>
          </a:xfrm>
          <a:prstGeom prst="rect">
            <a:avLst/>
          </a:prstGeom>
          <a:noFill/>
        </p:spPr>
        <p:txBody>
          <a:bodyPr wrap="square">
            <a:spAutoFit/>
          </a:bodyPr>
          <a:lstStyle/>
          <a:p>
            <a:pPr algn="just"/>
            <a:r>
              <a:rPr lang="en-US" sz="3200" b="1" kern="100"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3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n-US" sz="3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n-US" sz="3200" kern="100" dirty="0">
                <a:effectLst/>
                <a:latin typeface="Times New Roman" panose="02020603050405020304" pitchFamily="18" charset="0"/>
                <a:ea typeface="Times New Roman" panose="02020603050405020304" pitchFamily="18" charset="0"/>
                <a:cs typeface="Times New Roman" panose="02020603050405020304" pitchFamily="18" charset="0"/>
              </a:rPr>
              <a:t>It is crucial for farmers and government to focus on enhancing the shelf life of perishable goods throughout the value addition and chains. By doing so, it can lead to an increase in food security and sustainable growth within the nation. Moreover, this contribution also promotes the development of green livelihoods by introducing new technologies to the agricultural sector. Value addition plays a significant role in achieving these goals.</a:t>
            </a:r>
            <a:endParaRPr lang="en-US" sz="3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US" sz="3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644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68</TotalTime>
  <Words>1126</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.AppleSystemUIFont</vt:lpstr>
      <vt:lpstr>Arial</vt:lpstr>
      <vt:lpstr>Calibri</vt:lpstr>
      <vt:lpstr>Times New Roman</vt:lpstr>
      <vt:lpstr>Tw Cen MT</vt:lpstr>
      <vt:lpstr>Circuit</vt:lpstr>
      <vt:lpstr>Increasing Shelf Life of Perishable Goods in Nigeria through Value Addition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Increasing Shelf Life of Perishable Goods in Nigeria through Value Addition</dc:title>
  <dc:creator>Anastasia Chiaha</dc:creator>
  <cp:lastModifiedBy>Anastasia Chiaha</cp:lastModifiedBy>
  <cp:revision>4</cp:revision>
  <dcterms:created xsi:type="dcterms:W3CDTF">2024-02-03T06:49:39Z</dcterms:created>
  <dcterms:modified xsi:type="dcterms:W3CDTF">2024-02-03T10:31:27Z</dcterms:modified>
</cp:coreProperties>
</file>