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4" r:id="rId1"/>
  </p:sldMasterIdLst>
  <p:notesMasterIdLst>
    <p:notesMasterId r:id="rId13"/>
  </p:notesMasterIdLst>
  <p:sldIdLst>
    <p:sldId id="256" r:id="rId2"/>
    <p:sldId id="259" r:id="rId3"/>
    <p:sldId id="258" r:id="rId4"/>
    <p:sldId id="273" r:id="rId5"/>
    <p:sldId id="257" r:id="rId6"/>
    <p:sldId id="272" r:id="rId7"/>
    <p:sldId id="260" r:id="rId8"/>
    <p:sldId id="262" r:id="rId9"/>
    <p:sldId id="263" r:id="rId10"/>
    <p:sldId id="274" r:id="rId11"/>
    <p:sldId id="27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2" y="72"/>
      </p:cViewPr>
      <p:guideLst>
        <p:guide orient="horz" pos="30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776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60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1bfceefd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1bfceefd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57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1bfceefd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1bfceefd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39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1bfceefd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1bfceefd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0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1bfceefd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1bfceefd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71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1bfceefd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1bfceefd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8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1bfceefd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1bfceefd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6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1bfceefd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1bfceefd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25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799969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59173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84190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9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2574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255410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544254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765823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931315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965448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05051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80672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720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maps/" TargetMode="External"/><Relationship Id="rId2" Type="http://schemas.openxmlformats.org/officeDocument/2006/relationships/hyperlink" Target="https://1000bankov.ru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39029" y="1606639"/>
            <a:ext cx="83940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Анализ отзывов клиентов на банковские каналы обслуживания и продукты/услуги</a:t>
            </a:r>
            <a:endParaRPr sz="330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9029" y="3060918"/>
            <a:ext cx="5871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Исполнители:</a:t>
            </a:r>
            <a:r>
              <a:rPr lang="ru-RU" sz="1600" dirty="0"/>
              <a:t> Федченко </a:t>
            </a:r>
            <a:r>
              <a:rPr lang="ru-RU" sz="1600" dirty="0" smtClean="0"/>
              <a:t>Анастасия Кирилловна, </a:t>
            </a:r>
            <a:r>
              <a:rPr lang="ru-RU" sz="1600" dirty="0"/>
              <a:t>Рукавица </a:t>
            </a:r>
            <a:r>
              <a:rPr lang="ru-RU" sz="1600" dirty="0" smtClean="0"/>
              <a:t>Артём Кириллович, </a:t>
            </a:r>
            <a:r>
              <a:rPr lang="ru-RU" sz="1600" dirty="0"/>
              <a:t>ГБОУ Школа № 1533 «ЛИТ»</a:t>
            </a:r>
          </a:p>
          <a:p>
            <a:pPr lvl="0"/>
            <a:r>
              <a:rPr lang="ru-RU" sz="1600" b="1" dirty="0" smtClean="0"/>
              <a:t>Заказчик </a:t>
            </a:r>
            <a:r>
              <a:rPr lang="ru-RU" sz="1600" b="1" dirty="0"/>
              <a:t>/ Руководитель:</a:t>
            </a:r>
            <a:r>
              <a:rPr lang="ru-RU" sz="1600" dirty="0"/>
              <a:t> </a:t>
            </a:r>
            <a:r>
              <a:rPr lang="ru-RU" sz="1600" dirty="0" err="1"/>
              <a:t>Чамров</a:t>
            </a:r>
            <a:r>
              <a:rPr lang="ru-RU" sz="1600" dirty="0"/>
              <a:t> Михаил Валерьевич, Вице-президент, Директор департамента кредитного бизнеса ПАО Банк «ФК Открытие»</a:t>
            </a:r>
          </a:p>
          <a:p>
            <a:pPr lvl="0"/>
            <a:r>
              <a:rPr lang="ru-RU" sz="1600" b="1" dirty="0"/>
              <a:t>Консультант: </a:t>
            </a:r>
            <a:r>
              <a:rPr lang="ru-RU" sz="1600" dirty="0" err="1"/>
              <a:t>Каргаполов</a:t>
            </a:r>
            <a:r>
              <a:rPr lang="ru-RU" sz="1600" dirty="0"/>
              <a:t> Антон Александрович,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Science</a:t>
            </a:r>
            <a:r>
              <a:rPr lang="ru-RU" sz="1600" dirty="0"/>
              <a:t> </a:t>
            </a:r>
            <a:r>
              <a:rPr lang="ru-RU" sz="1600" dirty="0" err="1"/>
              <a:t>Manager</a:t>
            </a:r>
            <a:r>
              <a:rPr lang="ru-RU" sz="1600" dirty="0"/>
              <a:t> </a:t>
            </a:r>
            <a:r>
              <a:rPr lang="ru-RU" sz="1600" dirty="0" err="1"/>
              <a:t>A.T.Kearney</a:t>
            </a:r>
            <a:r>
              <a:rPr lang="ru-RU" sz="1600" dirty="0"/>
              <a:t> </a:t>
            </a:r>
            <a:r>
              <a:rPr lang="ru-RU" sz="1600" dirty="0" err="1" smtClean="0"/>
              <a:t>Australia</a:t>
            </a:r>
            <a:endParaRPr lang="ru-RU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66290"/>
            <a:ext cx="8520600" cy="572700"/>
          </a:xfrm>
        </p:spPr>
        <p:txBody>
          <a:bodyPr/>
          <a:lstStyle/>
          <a:p>
            <a:pPr algn="ctr"/>
            <a:r>
              <a:rPr lang="ru" b="1" dirty="0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Сайты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ru-RU" b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linkClick r:id="rId2" tooltip="https://1000bankov.ru/"/>
              </a:rPr>
              <a:t>https://1000bankov.ru/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источник адресов отделений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en-US" dirty="0" smtClean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yandex.ru/maps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 источник отзывов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5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844" y="459313"/>
            <a:ext cx="8520600" cy="572700"/>
          </a:xfrm>
        </p:spPr>
        <p:txBody>
          <a:bodyPr/>
          <a:lstStyle/>
          <a:p>
            <a:pPr algn="ctr"/>
            <a:r>
              <a:rPr lang="ru-RU" b="1" dirty="0">
                <a:latin typeface="Arial"/>
                <a:ea typeface="Arial"/>
                <a:cs typeface="Arial"/>
              </a:rPr>
              <a:t>Что уже сделано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Собрана база данных (300+ тысяч отзывов с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Яндекс.Карт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на 21500+ отделений 24 банков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ru-RU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Произведена отчистка текста от знаков препинания, цифр и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стоп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слов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также все слова приведены в начальную форму.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6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573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Введение в предметную область</a:t>
            </a:r>
            <a:endParaRPr sz="4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979" y="1129553"/>
            <a:ext cx="6145529" cy="33215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257350" y="4615050"/>
            <a:ext cx="2870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Источник: </a:t>
            </a:r>
            <a:r>
              <a:rPr lang="ru" u="sng" dirty="0">
                <a:solidFill>
                  <a:srgbClr val="FF0000"/>
                </a:solidFill>
              </a:rPr>
              <a:t>https://www.bain.com/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Отсутствие </a:t>
            </a: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открытом доступе программ/сайтов, занимающихся сравнением клиентского опыта в различных банках</a:t>
            </a:r>
            <a:r>
              <a:rPr lang="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311700" y="45734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ru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Актуальность</a:t>
            </a:r>
            <a:endParaRPr lang="ru-RU" sz="4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7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пользователи</a:t>
            </a: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которые ищут банк, подходящий под их запросы;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компании, которые хотят улучшить процесс предоставления услуг в условиях постоянно изменяющихся предпочтений пользователей и конкурентной среды.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311700" y="45734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Ц</a:t>
            </a:r>
            <a:r>
              <a:rPr lang="ru" b="1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елевая </a:t>
            </a:r>
            <a:r>
              <a:rPr lang="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аудитория</a:t>
            </a:r>
            <a:endParaRPr lang="ru-RU" sz="45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0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модели оценки качества банковских каналов, продуктов и услуг с визуализацией результата, позволяющей сравнить любой банк с рынком в среднем и с лучшими игроками рынка, определить области улучшения и дальнейшего развития каналов обслуживания, продуктов и услуг</a:t>
            </a:r>
            <a:r>
              <a:rPr lang="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</a:t>
            </a:r>
            <a:r>
              <a:rPr lang="ru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данные: 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текстовые отзывы на конкретные отделения </a:t>
            </a:r>
            <a:r>
              <a:rPr lang="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банков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Анализ: 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нтегральная оценка отделения </a:t>
            </a:r>
            <a:r>
              <a:rPr lang="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банка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ональность </a:t>
            </a:r>
            <a:r>
              <a:rPr lang="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отзыва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оиск ключевых </a:t>
            </a:r>
            <a:r>
              <a:rPr lang="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</a:t>
            </a:r>
            <a:r>
              <a:rPr lang="ru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данные: 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визуализация проведенного анализа при помощи графика в формате «паутина</a:t>
            </a:r>
            <a:r>
              <a:rPr lang="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9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Arial"/>
                <a:ea typeface="Arial"/>
                <a:cs typeface="Arial"/>
                <a:sym typeface="Arial"/>
              </a:rPr>
              <a:t>Функции системы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394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упрощение процесса сравнения клиентского опыта в разных банках;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выделение наиболее важных критериев оценки по мнению клиентов</a:t>
            </a:r>
            <a:r>
              <a:rPr lang="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lang="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изуализация.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l="24126" t="7608" r="16125" b="15851"/>
          <a:stretch/>
        </p:blipFill>
        <p:spPr>
          <a:xfrm>
            <a:off x="4333800" y="1309750"/>
            <a:ext cx="4303900" cy="3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67" y="1786118"/>
            <a:ext cx="2290763" cy="20474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19" y="1787618"/>
            <a:ext cx="2806159" cy="2120209"/>
          </a:xfrm>
          <a:prstGeom prst="rect">
            <a:avLst/>
          </a:prstGeom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34851"/>
            <a:ext cx="3147117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</a:t>
            </a:r>
            <a:r>
              <a:rPr lang="ru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850" y="1771575"/>
            <a:ext cx="1684599" cy="16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9840" y="1848102"/>
            <a:ext cx="1923474" cy="19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629840" y="1090605"/>
            <a:ext cx="2709035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Среды и программы</a:t>
            </a:r>
            <a:endParaRPr sz="2000"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0475" y="1861886"/>
            <a:ext cx="12001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197278" y="1090605"/>
            <a:ext cx="6255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API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66290"/>
            <a:ext cx="8520600" cy="572700"/>
          </a:xfrm>
        </p:spPr>
        <p:txBody>
          <a:bodyPr/>
          <a:lstStyle/>
          <a:p>
            <a:pPr algn="ctr"/>
            <a:r>
              <a:rPr lang="ru" b="1" dirty="0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Библиотеки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ru-RU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requests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— для работы с API и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сайтами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ru-RU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BeautifiulSoup4 — для работы с HTML-структурой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сайтов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ru-RU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sqlite3 — для работы с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БД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nltk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обработки естественного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языка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pymorphy2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—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работы с русскими словами (приведения в начальную форму)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8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345</Words>
  <Application>Microsoft Office PowerPoint</Application>
  <PresentationFormat>Экран (16:9)</PresentationFormat>
  <Paragraphs>40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Анализ отзывов клиентов на банковские каналы обслуживания и продукты/услуги</vt:lpstr>
      <vt:lpstr>Введение в предметную область</vt:lpstr>
      <vt:lpstr>Презентация PowerPoint</vt:lpstr>
      <vt:lpstr>Презентация PowerPoint</vt:lpstr>
      <vt:lpstr>Постановка задачи</vt:lpstr>
      <vt:lpstr>Постановка задачи</vt:lpstr>
      <vt:lpstr>Функции системы</vt:lpstr>
      <vt:lpstr>Программная реализация</vt:lpstr>
      <vt:lpstr>Программная реализация</vt:lpstr>
      <vt:lpstr>Программная реализация</vt:lpstr>
      <vt:lpstr>Что уже сделано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отзывов клиентов на банковские каналы обслуживания и продукты/услуги</dc:title>
  <dc:creator>Артем Рукавица</dc:creator>
  <cp:lastModifiedBy>Nastasya Kirillovna</cp:lastModifiedBy>
  <cp:revision>58</cp:revision>
  <dcterms:modified xsi:type="dcterms:W3CDTF">2021-02-27T16:15:11Z</dcterms:modified>
</cp:coreProperties>
</file>