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6" r:id="rId7"/>
    <p:sldId id="264" r:id="rId8"/>
    <p:sldId id="265" r:id="rId9"/>
    <p:sldId id="266" r:id="rId10"/>
    <p:sldId id="277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5143500" type="screen16x9"/>
  <p:notesSz cx="6858000" cy="9144000"/>
  <p:embeddedFontLst>
    <p:embeddedFont>
      <p:font typeface="Proxima Nova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hSQK4B/UfZi89tjkuls7r+v4vP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82" y="72"/>
      </p:cViewPr>
      <p:guideLst>
        <p:guide orient="horz" pos="30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74298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069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1953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545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7603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5309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63388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1805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2109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5023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6005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059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749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267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9469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6650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41bfceefd_0_1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41bfceefd_0_1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863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165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384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4753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2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6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8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28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28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9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0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48" name="Google Shape;48;p30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habr.com/ru/post/428503/" TargetMode="External"/><Relationship Id="rId3" Type="http://schemas.openxmlformats.org/officeDocument/2006/relationships/hyperlink" Target="https://yandex.ru/dev/maps/geosearch/doc/concepts/about.html?from=geosearch" TargetMode="External"/><Relationship Id="rId7" Type="http://schemas.openxmlformats.org/officeDocument/2006/relationships/hyperlink" Target="https://www.udemy.com/course/knime-bootcamp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ites.google.com/site/ruregdatav1/spisok-regionov-rossii-s-kodamy" TargetMode="External"/><Relationship Id="rId5" Type="http://schemas.openxmlformats.org/officeDocument/2006/relationships/hyperlink" Target="https://pymorphy2.readthedocs.io/en/latest/user/index.html" TargetMode="External"/><Relationship Id="rId4" Type="http://schemas.openxmlformats.org/officeDocument/2006/relationships/hyperlink" Target="https://habr.com/ru/company/Voximplant/blog/446738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i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1000bankov.ru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andex.ru/map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292925" y="1084125"/>
            <a:ext cx="83940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ru-RU" sz="2800" dirty="0">
                <a:latin typeface="Arial"/>
                <a:ea typeface="Arial"/>
                <a:cs typeface="Arial"/>
                <a:sym typeface="Arial"/>
              </a:rPr>
              <a:t>Анализ отзывов клиентов на банковские каналы обслуживания и продукты/услуги</a:t>
            </a:r>
            <a:endParaRPr sz="2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xfrm>
            <a:off x="129037" y="2970376"/>
            <a:ext cx="5969205" cy="1930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1400" b="1" dirty="0">
                <a:latin typeface="Arial"/>
                <a:ea typeface="Arial"/>
                <a:cs typeface="Arial"/>
                <a:sym typeface="Arial"/>
              </a:rPr>
              <a:t>Исполнители:</a:t>
            </a: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 Федченко Анастасия, Рукавица Артем, </a:t>
            </a:r>
            <a:br>
              <a:rPr lang="ru-RU" sz="1400" dirty="0">
                <a:latin typeface="Arial"/>
                <a:ea typeface="Arial"/>
                <a:cs typeface="Arial"/>
                <a:sym typeface="Arial"/>
              </a:rPr>
            </a:b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ЛИТ 1533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1400" b="1" dirty="0">
                <a:latin typeface="Arial"/>
                <a:ea typeface="Arial"/>
                <a:cs typeface="Arial"/>
                <a:sym typeface="Arial"/>
              </a:rPr>
              <a:t>Заказчик / Руководитель:</a:t>
            </a: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dirty="0" err="1">
                <a:latin typeface="Arial"/>
                <a:ea typeface="Arial"/>
                <a:cs typeface="Arial"/>
                <a:sym typeface="Arial"/>
              </a:rPr>
              <a:t>Чамров</a:t>
            </a: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 Михаил Валерьевич, </a:t>
            </a:r>
            <a:br>
              <a:rPr lang="ru-RU" sz="1400" dirty="0">
                <a:latin typeface="Arial"/>
                <a:ea typeface="Arial"/>
                <a:cs typeface="Arial"/>
                <a:sym typeface="Arial"/>
              </a:rPr>
            </a:b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Вице-президент, Директор департамента кредитного бизнеса ПАО Банк «ФК Открытие»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1400" b="1" dirty="0">
                <a:latin typeface="Arial"/>
                <a:ea typeface="Arial"/>
                <a:cs typeface="Arial"/>
                <a:sym typeface="Arial"/>
              </a:rPr>
              <a:t>Консультанты: </a:t>
            </a:r>
            <a:r>
              <a:rPr lang="ru-RU" sz="1400" dirty="0" err="1">
                <a:latin typeface="Arial"/>
                <a:ea typeface="Arial"/>
                <a:cs typeface="Arial"/>
                <a:sym typeface="Arial"/>
              </a:rPr>
              <a:t>Каргаполов</a:t>
            </a: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 Антон Александрович, </a:t>
            </a:r>
            <a:br>
              <a:rPr lang="ru-RU" sz="1400" dirty="0">
                <a:latin typeface="Arial"/>
                <a:ea typeface="Arial"/>
                <a:cs typeface="Arial"/>
                <a:sym typeface="Arial"/>
              </a:rPr>
            </a:br>
            <a:r>
              <a:rPr lang="ru-RU" sz="1400" dirty="0" err="1"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dirty="0" err="1">
                <a:latin typeface="Arial"/>
                <a:ea typeface="Arial"/>
                <a:cs typeface="Arial"/>
                <a:sym typeface="Arial"/>
              </a:rPr>
              <a:t>Science</a:t>
            </a: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dirty="0" err="1">
                <a:latin typeface="Arial"/>
                <a:ea typeface="Arial"/>
                <a:cs typeface="Arial"/>
                <a:sym typeface="Arial"/>
              </a:rPr>
              <a:t>Manager</a:t>
            </a: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dirty="0" err="1">
                <a:latin typeface="Arial"/>
                <a:ea typeface="Arial"/>
                <a:cs typeface="Arial"/>
                <a:sym typeface="Arial"/>
              </a:rPr>
              <a:t>A.T.Kearney</a:t>
            </a:r>
            <a:r>
              <a:rPr lang="ru-RU" sz="1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400" dirty="0" err="1" smtClean="0">
                <a:latin typeface="Arial"/>
                <a:ea typeface="Arial"/>
                <a:cs typeface="Arial"/>
                <a:sym typeface="Arial"/>
              </a:rPr>
              <a:t>Australia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4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 dirty="0" smtClean="0">
                <a:latin typeface="Arial"/>
                <a:cs typeface="Arial"/>
                <a:sym typeface="Arial"/>
              </a:rPr>
              <a:t>Разметка отзывов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1"/>
          <a:stretch/>
        </p:blipFill>
        <p:spPr>
          <a:xfrm>
            <a:off x="544711" y="1175374"/>
            <a:ext cx="8054578" cy="325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6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latin typeface="Arial"/>
                <a:ea typeface="Arial"/>
                <a:cs typeface="Arial"/>
                <a:sym typeface="Arial"/>
              </a:rPr>
              <a:t>Ход работы</a:t>
            </a:r>
            <a:endParaRPr/>
          </a:p>
        </p:txBody>
      </p:sp>
      <p:sp>
        <p:nvSpPr>
          <p:cNvPr id="135" name="Google Shape;135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Сбор данных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1463" lvl="0" indent="-95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1.1 Выбор источника адресов отделений банков</a:t>
            </a:r>
            <a:endParaRPr/>
          </a:p>
          <a:p>
            <a:pPr marL="271463" lvl="0" indent="-95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1.2 Картографические сервисы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Анализ/обработка текста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8775" lvl="0" indent="-2444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2.1 Очистка и первоначальная обработка отзывов</a:t>
            </a:r>
            <a:endParaRPr/>
          </a:p>
          <a:p>
            <a:pPr marL="3587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2.2 Topic Extractor в KNIME Analytics Platform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87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2.3 Ручное выделение тем (ручной «лейблинг» отзывов на случайной выборке)</a:t>
            </a:r>
            <a:endParaRPr/>
          </a:p>
          <a:p>
            <a:pPr marL="3587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Создание моделей</a:t>
            </a:r>
            <a:endParaRPr/>
          </a:p>
          <a:p>
            <a:pPr marL="3587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3.1 Первое обучение моделей</a:t>
            </a:r>
            <a:endParaRPr/>
          </a:p>
          <a:p>
            <a:pPr marL="3587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3.2 Продолжение ручного «лейблинга» отзывов</a:t>
            </a:r>
            <a:endParaRPr/>
          </a:p>
          <a:p>
            <a:pPr marL="3587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3.3 Второе построение моделей, их сериализация с Google Colab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Визуализация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87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4.1 Гистограмма средних оценок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87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4.2 Диаграммы в форматах "паутина" и "бабочка"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587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4.3 Интерактивная карта отделений банков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latin typeface="Arial"/>
                <a:ea typeface="Arial"/>
                <a:cs typeface="Arial"/>
                <a:sym typeface="Arial"/>
              </a:rPr>
              <a:t>Проблемы, с которыми мы столкнулись</a:t>
            </a:r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body" idx="1"/>
          </p:nvPr>
        </p:nvSpPr>
        <p:spPr>
          <a:xfrm>
            <a:off x="223284" y="1017725"/>
            <a:ext cx="8697432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Часть адресов отделений на </a:t>
            </a:r>
            <a:r>
              <a:rPr lang="ru-RU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1000bankov.ru </a:t>
            </a:r>
            <a: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незначительно различались, но вели на одну и ту же организацию.</a:t>
            </a:r>
            <a:b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Пример:</a:t>
            </a:r>
            <a: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0" i="1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г. Санкт-Петербург, Каменноостровский проспект, 41 лит А (обозначим как </a:t>
            </a:r>
            <a:r>
              <a:rPr lang="ru-RU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отделение</a:t>
            </a:r>
            <a:r>
              <a:rPr lang="ru-RU" sz="1800" b="0" i="1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А)</a:t>
            </a:r>
            <a:br>
              <a:rPr lang="ru-RU" sz="1800" b="0" i="1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0" i="1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г. Санкт-Петербург, Каменноостровский проспект, 41, 1 этаж (обозначим как отделение Б)</a:t>
            </a:r>
            <a:br>
              <a:rPr lang="ru-RU" sz="1800" b="0" i="1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1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r>
              <a:rPr lang="ru-RU" sz="1800" b="0" i="1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sz="1800" b="0" i="1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1800" b="0" u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начала мы обращаемся к API Поиска по организациям по каждому адресу и получаем координаты. Координаты отделений А и Б совпадают, поэтому мы добавляем в БД одно из них.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latin typeface="Arial"/>
                <a:ea typeface="Arial"/>
                <a:cs typeface="Arial"/>
                <a:sym typeface="Arial"/>
              </a:rPr>
              <a:t>Проблемы, с которыми мы столкнулись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4"/>
          <p:cNvSpPr txBox="1">
            <a:spLocks noGrp="1"/>
          </p:cNvSpPr>
          <p:nvPr>
            <p:ph type="body" idx="1"/>
          </p:nvPr>
        </p:nvSpPr>
        <p:spPr>
          <a:xfrm>
            <a:off x="241005" y="1017725"/>
            <a:ext cx="878249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Невозможность сбора отзывов </a:t>
            </a:r>
            <a:r>
              <a:rPr lang="ru-RU" b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b="0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Maps</a:t>
            </a:r>
            <a: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b="1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Причины:</a:t>
            </a: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Ограничение в получении отзывов через </a:t>
            </a:r>
            <a:r>
              <a:rPr lang="ru-RU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Places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API (</a:t>
            </a:r>
            <a:r>
              <a:rPr lang="ru-RU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— до 5 релевантных, по мнению API, отзыва);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Создание уникального номера сессии при обращении к https://google.ru/maps. </a:t>
            </a:r>
            <a:b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b="1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URL-запрос представим в виде строки:</a:t>
            </a:r>
            <a: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b="0" i="1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</a:t>
            </a:r>
            <a:r>
              <a:rPr lang="ru-RU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ps://</a:t>
            </a:r>
            <a:r>
              <a:rPr lang="ru-RU" b="0" i="1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google.ru/maps/place/</a:t>
            </a:r>
            <a:r>
              <a:rPr lang="ru-RU" i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{название организации}</a:t>
            </a:r>
            <a:r>
              <a:rPr lang="ru-RU" b="0" i="1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/@{координаты}, {</a:t>
            </a:r>
            <a:r>
              <a:rPr lang="ru-RU" b="0" i="1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zoom</a:t>
            </a:r>
            <a:r>
              <a:rPr lang="ru-RU" b="0" i="1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-карты}/</a:t>
            </a:r>
            <a:r>
              <a:rPr lang="ru-RU" b="0" i="1" u="none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ru-RU" b="0" i="1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={номер сессии}</a:t>
            </a:r>
            <a: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b="1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Пример номера сессии: </a:t>
            </a:r>
            <a: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!4m10!1m2!2m1!1z0YHQsdC10YDQsdCw0L3Qug!3m6!1s0x0:0xce6c6c972fe298bf!8m2!3d55.7027118!4d37.5730491!9m1!1b1</a:t>
            </a:r>
            <a:endParaRPr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b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u="none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latin typeface="Arial"/>
                <a:ea typeface="Arial"/>
                <a:cs typeface="Arial"/>
                <a:sym typeface="Arial"/>
              </a:rPr>
              <a:t>Проблемы, с которыми мы столкнулись</a:t>
            </a:r>
            <a:endParaRPr/>
          </a:p>
        </p:txBody>
      </p:sp>
      <p:sp>
        <p:nvSpPr>
          <p:cNvPr id="154" name="Google Shape;154;p15"/>
          <p:cNvSpPr txBox="1">
            <a:spLocks noGrp="1"/>
          </p:cNvSpPr>
          <p:nvPr>
            <p:ph type="body" idx="1"/>
          </p:nvPr>
        </p:nvSpPr>
        <p:spPr>
          <a:xfrm>
            <a:off x="241005" y="1017725"/>
            <a:ext cx="878249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 startAt="2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 Extractor (автоматическое выделение тем) в KNIME Analytics Platform не смог правильно выделить темы.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76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Ручной «лейблинг» отзывов на случайной выборке из базы данных («проблейблили» ~1600 отзывов).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b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ru-RU" b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latin typeface="Arial"/>
                <a:ea typeface="Arial"/>
                <a:cs typeface="Arial"/>
                <a:sym typeface="Arial"/>
              </a:rPr>
              <a:t>Проблемы, с которыми мы столкнулись</a:t>
            </a:r>
            <a:endParaRPr/>
          </a:p>
        </p:txBody>
      </p:sp>
      <p:sp>
        <p:nvSpPr>
          <p:cNvPr id="160" name="Google Shape;160;p16"/>
          <p:cNvSpPr txBox="1">
            <a:spLocks noGrp="1"/>
          </p:cNvSpPr>
          <p:nvPr>
            <p:ph type="body" idx="1"/>
          </p:nvPr>
        </p:nvSpPr>
        <p:spPr>
          <a:xfrm>
            <a:off x="241005" y="1017725"/>
            <a:ext cx="878249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 startAt="3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Второй этап ручного «лейблинга» отзывов.</a:t>
            </a:r>
            <a:b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первом этапе мы «пролейблили» ~1100 отзывов. Построив модели на этих отзывах, выяснилось, что модели, отвечающие за категории «Удобство офиса», «Персонал» и «Уровень сервиса», распознают отзывы хорошо, а модели, отвечающие за категории «Банкоматы», «Продукты и услуги» и «Дистанционные каналы обслуживания», очень слабо распознавали отзывы (показатель их точности на тестовых данных был низким).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333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b="1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Решение:</a:t>
            </a:r>
            <a:endParaRPr b="1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7675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«Пролейблили» дополнительно ~500 отзывов, что позволило улучшить модели.</a:t>
            </a:r>
            <a:b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latin typeface="Arial"/>
                <a:ea typeface="Arial"/>
                <a:cs typeface="Arial"/>
                <a:sym typeface="Arial"/>
              </a:rPr>
              <a:t>Проблемы, с которыми мы столкнулись</a:t>
            </a:r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body" idx="1"/>
          </p:nvPr>
        </p:nvSpPr>
        <p:spPr>
          <a:xfrm>
            <a:off x="241005" y="1017725"/>
            <a:ext cx="878249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47675" lvl="0" indent="-27146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 startAt="4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Неверное очищение отзывов</a:t>
            </a:r>
            <a:endParaRPr/>
          </a:p>
          <a:p>
            <a:pPr marL="53498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После первой очистки отзывов от пунктуации, цифр и стоп-слов мы выяснили, что есть много отзывов, в которых пользователи не ставили пробелов после знаков препинания. Наш первый алгоритм чистил отзывы неверно.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498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Отзыв</a:t>
            </a: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«Обслуживание хорошее.Очереди отсутствуют.Я доволен»</a:t>
            </a:r>
            <a:endParaRPr/>
          </a:p>
          <a:p>
            <a:pPr marL="53498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Очищенный отзыв при помощи </a:t>
            </a:r>
            <a:r>
              <a:rPr lang="ru-RU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первого</a:t>
            </a: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алгоритма: «обслуживание довольный»</a:t>
            </a:r>
            <a:endParaRPr/>
          </a:p>
          <a:p>
            <a:pPr marL="53498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Очищенный отзыв при помощи </a:t>
            </a:r>
            <a:r>
              <a:rPr lang="ru-RU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второго</a:t>
            </a: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алгоритма: «обслуживание хороший очередь отсутствовать довольный».</a:t>
            </a:r>
            <a:endParaRPr/>
          </a:p>
          <a:p>
            <a:pPr marL="534988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помощи второго алгоритма не теряются ключевые слова.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 b="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latin typeface="Arial"/>
                <a:ea typeface="Arial"/>
                <a:cs typeface="Arial"/>
                <a:sym typeface="Arial"/>
              </a:rPr>
              <a:t>Результат</a:t>
            </a: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30771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Результатом нашей работы является сайт, предоставляющий визуализацию проведённого анализа на собранных данных. </a:t>
            </a:r>
            <a:endParaRPr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 нашем сайте пользователю доступно три типа диаграмм: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горизонтальная гистограмма;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диаграмма в формате “паутинка”;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диаграмма в формате “торнадо”;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интерактивная карта банковских отделений РФ.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8"/>
          <p:cNvPicPr preferRelativeResize="0"/>
          <p:nvPr/>
        </p:nvPicPr>
        <p:blipFill rotWithShape="1">
          <a:blip r:embed="rId3">
            <a:alphaModFix/>
          </a:blip>
          <a:srcRect l="4894" t="12527" r="9730" b="12299"/>
          <a:stretch/>
        </p:blipFill>
        <p:spPr>
          <a:xfrm>
            <a:off x="4478519" y="3203784"/>
            <a:ext cx="3094813" cy="1679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 rotWithShape="1">
          <a:blip r:embed="rId4">
            <a:alphaModFix/>
          </a:blip>
          <a:srcRect l="6842" t="14498" b="11120"/>
          <a:stretch/>
        </p:blipFill>
        <p:spPr>
          <a:xfrm>
            <a:off x="5560905" y="1238238"/>
            <a:ext cx="2844802" cy="1866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 rotWithShape="1">
          <a:blip r:embed="rId5">
            <a:alphaModFix/>
          </a:blip>
          <a:srcRect t="1799"/>
          <a:stretch/>
        </p:blipFill>
        <p:spPr>
          <a:xfrm>
            <a:off x="7573332" y="3197012"/>
            <a:ext cx="1570668" cy="1686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latin typeface="Arial"/>
                <a:ea typeface="Arial"/>
                <a:cs typeface="Arial"/>
                <a:sym typeface="Arial"/>
              </a:rPr>
              <a:t>Перспективы дальнейшей разработки</a:t>
            </a:r>
            <a:endParaRPr/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Выложить сайт на хостинг.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Анализ развернутых отзывов клиентов об услугах банков в «Народном рейтинге» на сайте banki.ru: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0263" lvl="2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Выделение интерпретируемых тем отзывов по каждой из банковских услуг;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30263" lvl="2" indent="-285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Построение модели корректного распределения отзывов по услугам.</a:t>
            </a:r>
            <a:endParaRPr sz="1050"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5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sz="1050"/>
              <a:t>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/>
              <a:t>Список источников</a:t>
            </a:r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200">
                <a:solidFill>
                  <a:schemeClr val="dk1"/>
                </a:solidFill>
              </a:rPr>
              <a:t>ООО «Яндекс»: О сервисе. API поиск по организациям [Электронный ресурс]: 2020 — Режим доступа: </a:t>
            </a:r>
            <a:r>
              <a:rPr lang="ru-RU" sz="12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https://yandex.ru/dev/maps/geosearch/doc/concepts/about.html?from=geosearch</a:t>
            </a:r>
            <a:r>
              <a:rPr lang="ru-RU" sz="1200">
                <a:solidFill>
                  <a:schemeClr val="dk1"/>
                </a:solidFill>
              </a:rPr>
              <a:t> (Дата обращения 15.11.2020)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200">
                <a:solidFill>
                  <a:schemeClr val="dk1"/>
                </a:solidFill>
              </a:rPr>
              <a:t>Voximplant: Основы Natural Language Processing для текста / Блог компании Voximplant / Хабр [Электронный ресурс]: 15.04.2019 — Режим доступа: </a:t>
            </a:r>
            <a:r>
              <a:rPr lang="ru-RU" sz="12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https://habr.com/ru/company/Voximplant/blog/446738/</a:t>
            </a:r>
            <a:r>
              <a:rPr lang="ru-RU" sz="1200">
                <a:solidFill>
                  <a:schemeClr val="dk1"/>
                </a:solidFill>
              </a:rPr>
              <a:t> (Дата обращения 21.02.2021)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200">
                <a:solidFill>
                  <a:schemeClr val="dk1"/>
                </a:solidFill>
              </a:rPr>
              <a:t>Mikhail Korobov Revision: Документация — Морфологический анализатор pymorphy2 [Электронный ресурс]: 2013-2020 — Режим доступа: </a:t>
            </a:r>
            <a:r>
              <a:rPr lang="ru-RU" sz="12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https://pymorphy2.readthedocs.io/en/latest/user/index.html</a:t>
            </a:r>
            <a:r>
              <a:rPr lang="ru-RU" sz="1200">
                <a:solidFill>
                  <a:schemeClr val="dk1"/>
                </a:solidFill>
              </a:rPr>
              <a:t> (Дата обращения 21.02.2021)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200">
                <a:solidFill>
                  <a:schemeClr val="dk1"/>
                </a:solidFill>
              </a:rPr>
              <a:t>Список регионов (субъектов, областей) России 2021 РФ с кодами согласно данным ФНС по алфавиту [Электронный ресурс]: 2020 — Режим доступа: </a:t>
            </a:r>
            <a:r>
              <a:rPr lang="ru-RU" sz="1200" u="sng">
                <a:solidFill>
                  <a:schemeClr val="dk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https://www.sites.google.com/site/ruregdatav1/spisok-regionov-rossii-s-kodamy</a:t>
            </a:r>
            <a:r>
              <a:rPr lang="ru-RU" sz="1200">
                <a:solidFill>
                  <a:schemeClr val="dk1"/>
                </a:solidFill>
              </a:rPr>
              <a:t> (Дата обращения 12.12.2020)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200">
                <a:solidFill>
                  <a:schemeClr val="dk1"/>
                </a:solidFill>
              </a:rPr>
              <a:t>Udemy: Бесплатное учебное руководство по теме “Обработка и анализ данных” [Электронный ресурс]: 2021 — Режим доступа: </a:t>
            </a:r>
            <a:r>
              <a:rPr lang="ru-RU" sz="1200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https://www.udemy.com/course/knime-bootcamp/ </a:t>
            </a:r>
            <a:r>
              <a:rPr lang="ru-RU" sz="1200">
                <a:solidFill>
                  <a:schemeClr val="dk1"/>
                </a:solidFill>
              </a:rPr>
              <a:t>(Дата обращения 05.02.2021)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1200">
                <a:solidFill>
                  <a:schemeClr val="dk1"/>
                </a:solidFill>
              </a:rPr>
              <a:t>Краткий обзор алгоритма машинного обучения Метод Опорных Векторов (SVM) [Электронный ресурс]: 01.11. 2018 — Режим доступа: </a:t>
            </a:r>
            <a:r>
              <a:rPr lang="ru-RU" sz="1200" u="sng">
                <a:solidFill>
                  <a:schemeClr val="dk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https://habr.com/ru/post/428503/ </a:t>
            </a:r>
            <a:r>
              <a:rPr lang="ru-RU" sz="1200">
                <a:solidFill>
                  <a:schemeClr val="dk1"/>
                </a:solidFill>
              </a:rPr>
              <a:t>(Дата обращения 05.04.2021)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endParaRPr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311700" y="45734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Введение в предметную область</a:t>
            </a:r>
            <a:endParaRPr sz="4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3346638" y="4302471"/>
            <a:ext cx="2450723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Источник: </a:t>
            </a:r>
            <a:r>
              <a:rPr lang="ru-RU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https://www.bain.com/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4">
            <a:alphaModFix/>
          </a:blip>
          <a:srcRect t="5123"/>
          <a:stretch/>
        </p:blipFill>
        <p:spPr>
          <a:xfrm>
            <a:off x="1486516" y="1071369"/>
            <a:ext cx="6168120" cy="3280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311700" y="471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Актуальность и целевая аудитория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Актуальность — отсутствие в открытом доступе программ/сайтов, занимающихся сравнением клиентского опыта в различных банках.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Целевая аудитория: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пользователи, которые ищут банк, подходящий под их запросы;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компании, которые хотят улучшить процесс предоставления услуг в условиях постоянно изменяющихся предпочтений пользователей и конкурентной среды. </a:t>
            </a:r>
            <a:endParaRPr lang="en-US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Постановка задачи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Нашей задачей является создание </a:t>
            </a:r>
            <a:r>
              <a:rPr lang="ru-RU" dirty="0" err="1">
                <a:solidFill>
                  <a:srgbClr val="000000"/>
                </a:solidFill>
                <a:latin typeface="Arial"/>
                <a:ea typeface="Arial"/>
                <a:cs typeface="Arial"/>
              </a:rPr>
              <a:t>web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-сайта, направленного на визуализацию анализа отзывов клиентов на банковские каналы обслуживания и продукты или услуги.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-RU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Входные данные: </a:t>
            </a: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текстовые отзывы на конкретные отделения банков.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-RU" sz="1800" b="1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Выходные </a:t>
            </a:r>
            <a:r>
              <a:rPr lang="ru-RU" sz="18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данные: </a:t>
            </a:r>
            <a:r>
              <a:rPr lang="ru-RU" sz="1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визуализация проведенного анализа при помощи </a:t>
            </a:r>
            <a:r>
              <a:rPr lang="ru-RU" sz="18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нескольких типов графиков.</a:t>
            </a:r>
            <a:endParaRPr sz="1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Постановка задачи</a:t>
            </a:r>
            <a:endParaRPr dirty="0"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Категоризация отзывов: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Удобство офиса</a:t>
            </a:r>
            <a:endParaRPr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Банкоматы</a:t>
            </a:r>
            <a:endParaRPr lang="en-US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Уровень </a:t>
            </a: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сервиса </a:t>
            </a:r>
            <a:endParaRPr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Персонал </a:t>
            </a:r>
            <a:endParaRPr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Продукты и услуги </a:t>
            </a:r>
            <a:endParaRPr dirty="0"/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ru-RU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Дистанционные каналы обслуживания </a:t>
            </a:r>
            <a:endParaRPr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462775" y="457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Обзор существующих решений</a:t>
            </a:r>
            <a:endParaRPr b="1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8789" y="1216180"/>
            <a:ext cx="7944786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ym typeface="Proxima Nova"/>
              </a:rPr>
              <a:t>части закрытых корпоративных систем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ym typeface="Proxima Nova"/>
              </a:rPr>
              <a:t>рассчитаны на внутреннее использование и недоступны широкой публике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800" dirty="0">
                <a:sym typeface="Proxima Nova"/>
              </a:rPr>
              <a:t>наш продукт открытый и доступный</a:t>
            </a:r>
          </a:p>
        </p:txBody>
      </p:sp>
    </p:spTree>
    <p:extLst>
      <p:ext uri="{BB962C8B-B14F-4D97-AF65-F5344CB8AC3E}">
        <p14:creationId xmlns:p14="http://schemas.microsoft.com/office/powerpoint/2010/main" val="338920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latin typeface="Arial"/>
                <a:ea typeface="Arial"/>
                <a:cs typeface="Arial"/>
                <a:sym typeface="Arial"/>
              </a:rPr>
              <a:t>Программная реализация</a:t>
            </a:r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3999900" cy="39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Библиотеки: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requests — для работы с API и сайтами; 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BeautifiulSoup4 — для работы с HTML-структурой сайтов;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sqlite3 — для работы с БД;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nltk — для обработки естественного языка;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pymorphy2 — для работы с русскими словами (приведения в начальную форму);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scikit-learn — для создания и обучения моделей;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pandas — для обработки и анализа данных;</a:t>
            </a:r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numpy — для работы с математическими функциями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plotly — для построения графиков и диаграмм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streamlit — для разработки пользовательских интерфейсов приложений, в которых применяются технологии машинного обучения.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folium — для отображения интерактивной карты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Сайты: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 u="sng">
                <a:solidFill>
                  <a:schemeClr val="hlink"/>
                </a:solidFill>
                <a:hlinkClick r:id="rId3"/>
              </a:rPr>
              <a:t>https://1000bankov.ru/</a:t>
            </a:r>
            <a:r>
              <a:rPr lang="ru-RU"/>
              <a:t> </a:t>
            </a: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источник адресов отделений</a:t>
            </a:r>
            <a:endParaRPr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ru-RU" u="sng">
                <a:solidFill>
                  <a:schemeClr val="hlink"/>
                </a:solidFill>
                <a:hlinkClick r:id="rId4"/>
              </a:rPr>
              <a:t>https://yandex.ru/maps/</a:t>
            </a:r>
            <a:r>
              <a:rPr lang="ru-RU"/>
              <a:t> </a:t>
            </a:r>
            <a:r>
              <a:rPr lang="ru-RU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 источник отзывов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latin typeface="Arial"/>
                <a:ea typeface="Arial"/>
                <a:cs typeface="Arial"/>
                <a:sym typeface="Arial"/>
              </a:rPr>
              <a:t>Архитектура базы данных</a:t>
            </a:r>
            <a:endParaRPr/>
          </a:p>
        </p:txBody>
      </p:sp>
      <p:pic>
        <p:nvPicPr>
          <p:cNvPr id="123" name="Google Shape;123;p10"/>
          <p:cNvPicPr preferRelativeResize="0"/>
          <p:nvPr/>
        </p:nvPicPr>
        <p:blipFill rotWithShape="1">
          <a:blip r:embed="rId3">
            <a:alphaModFix/>
          </a:blip>
          <a:srcRect l="26740" t="32790" r="28074" b="16115"/>
          <a:stretch/>
        </p:blipFill>
        <p:spPr>
          <a:xfrm>
            <a:off x="1638255" y="1144693"/>
            <a:ext cx="5867490" cy="3732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-RU" b="1">
                <a:latin typeface="Arial"/>
                <a:ea typeface="Arial"/>
                <a:cs typeface="Arial"/>
                <a:sym typeface="Arial"/>
              </a:rPr>
              <a:t>Ход работы</a:t>
            </a:r>
            <a:endParaRPr/>
          </a:p>
        </p:txBody>
      </p:sp>
      <p:pic>
        <p:nvPicPr>
          <p:cNvPr id="129" name="Google Shape;12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780" y="1151467"/>
            <a:ext cx="7926439" cy="3725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840</Words>
  <Application>Microsoft Office PowerPoint</Application>
  <PresentationFormat>Экран (16:9)</PresentationFormat>
  <Paragraphs>108</Paragraphs>
  <Slides>19</Slides>
  <Notes>19</Notes>
  <HiddenSlides>12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2" baseType="lpstr">
      <vt:lpstr>Proxima Nova</vt:lpstr>
      <vt:lpstr>Arial</vt:lpstr>
      <vt:lpstr>Spearmint</vt:lpstr>
      <vt:lpstr>Анализ отзывов клиентов на банковские каналы обслуживания и продукты/услуги</vt:lpstr>
      <vt:lpstr>Введение в предметную область</vt:lpstr>
      <vt:lpstr>Актуальность и целевая аудитория</vt:lpstr>
      <vt:lpstr>Постановка задачи</vt:lpstr>
      <vt:lpstr>Постановка задачи</vt:lpstr>
      <vt:lpstr>Обзор существующих решений</vt:lpstr>
      <vt:lpstr>Программная реализация</vt:lpstr>
      <vt:lpstr>Архитектура базы данных</vt:lpstr>
      <vt:lpstr>Ход работы</vt:lpstr>
      <vt:lpstr>Разметка отзывов</vt:lpstr>
      <vt:lpstr>Ход работы</vt:lpstr>
      <vt:lpstr>Проблемы, с которыми мы столкнулись</vt:lpstr>
      <vt:lpstr>Проблемы, с которыми мы столкнулись</vt:lpstr>
      <vt:lpstr>Проблемы, с которыми мы столкнулись</vt:lpstr>
      <vt:lpstr>Проблемы, с которыми мы столкнулись</vt:lpstr>
      <vt:lpstr>Проблемы, с которыми мы столкнулись</vt:lpstr>
      <vt:lpstr>Результат</vt:lpstr>
      <vt:lpstr>Перспективы дальнейшей разработки</vt:lpstr>
      <vt:lpstr>Список источников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отзывов клиентов на банковские каналы обслуживания и продукты/услуги</dc:title>
  <dc:creator>Артем Рукавица</dc:creator>
  <cp:lastModifiedBy>Nastasya Kirillovna</cp:lastModifiedBy>
  <cp:revision>8</cp:revision>
  <dcterms:modified xsi:type="dcterms:W3CDTF">2021-10-09T06:26:40Z</dcterms:modified>
</cp:coreProperties>
</file>